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7" r:id="rId3"/>
    <p:sldId id="282" r:id="rId4"/>
    <p:sldId id="344" r:id="rId5"/>
    <p:sldId id="345" r:id="rId6"/>
    <p:sldId id="343" r:id="rId7"/>
    <p:sldId id="342" r:id="rId8"/>
    <p:sldId id="346" r:id="rId9"/>
    <p:sldId id="280" r:id="rId10"/>
    <p:sldId id="265" r:id="rId11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Open Sans" panose="020B0606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192"/>
    <a:srgbClr val="FF0000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3" autoAdjust="0"/>
  </p:normalViewPr>
  <p:slideViewPr>
    <p:cSldViewPr>
      <p:cViewPr varScale="1">
        <p:scale>
          <a:sx n="78" d="100"/>
          <a:sy n="78" d="100"/>
        </p:scale>
        <p:origin x="15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CF72-62CE-4B0A-ABF0-6EB6D0B5A47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D70C-5C99-47E5-8B5B-0A9CEC569D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72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Open Sans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Open Sans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Open Sans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93E768-03F8-4698-81A7-4C3F787DCBB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9BD101C3-6099-4A21-ABFA-C5A0F9457C31}" type="slidenum">
              <a:rPr lang="nl-NL" altLang="nl-NL"/>
              <a:pPr eaLnBrk="1" hangingPunct="1"/>
              <a:t>1</a:t>
            </a:fld>
            <a:endParaRPr lang="nl-NL" altLang="nl-NL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83E7A037-264B-445A-8F2C-0E2A412DA7FC}" type="slidenum">
              <a:rPr lang="nl-NL" altLang="nl-NL"/>
              <a:pPr eaLnBrk="1" hangingPunct="1"/>
              <a:t>2</a:t>
            </a:fld>
            <a:endParaRPr lang="nl-NL" alt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2C5D64BC-63C0-45DA-A14B-A9A4ECB00D39}" type="slidenum">
              <a:rPr lang="nl-NL" altLang="nl-NL"/>
              <a:pPr eaLnBrk="1" hangingPunct="1"/>
              <a:t>3</a:t>
            </a:fld>
            <a:endParaRPr lang="nl-NL" alt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253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2C5D64BC-63C0-45DA-A14B-A9A4ECB00D39}" type="slidenum">
              <a:rPr lang="nl-NL" altLang="nl-NL"/>
              <a:pPr eaLnBrk="1" hangingPunct="1"/>
              <a:t>4</a:t>
            </a:fld>
            <a:endParaRPr lang="nl-NL" alt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348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2C5D64BC-63C0-45DA-A14B-A9A4ECB00D39}" type="slidenum">
              <a:rPr lang="nl-NL" altLang="nl-NL"/>
              <a:pPr eaLnBrk="1" hangingPunct="1"/>
              <a:t>5</a:t>
            </a:fld>
            <a:endParaRPr lang="nl-NL" alt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44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2C5D64BC-63C0-45DA-A14B-A9A4ECB00D39}" type="slidenum">
              <a:rPr lang="nl-NL" altLang="nl-NL"/>
              <a:pPr eaLnBrk="1" hangingPunct="1"/>
              <a:t>6</a:t>
            </a:fld>
            <a:endParaRPr lang="nl-NL" alt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280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2C5D64BC-63C0-45DA-A14B-A9A4ECB00D39}" type="slidenum">
              <a:rPr lang="nl-NL" altLang="nl-NL"/>
              <a:pPr eaLnBrk="1" hangingPunct="1"/>
              <a:t>7</a:t>
            </a:fld>
            <a:endParaRPr lang="nl-NL" alt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833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fld id="{2C5D64BC-63C0-45DA-A14B-A9A4ECB00D39}" type="slidenum">
              <a:rPr lang="nl-NL" altLang="nl-NL"/>
              <a:pPr eaLnBrk="1" hangingPunct="1"/>
              <a:t>8</a:t>
            </a:fld>
            <a:endParaRPr lang="nl-NL" alt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297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E82C8-C69B-4603-8DDB-C4C5B6F21EC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2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EDDC-0B22-400C-BBB6-E99A4219953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93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07667-E96E-4BD1-AB0D-D9D2E2BE5B6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358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042E-4C1C-4304-98C6-75394FB3B0E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493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E52-6B5F-481B-BE4A-FB256CBEBB0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677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C0582-29D0-409F-BBAB-816400A386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296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11A2D-3094-47D7-B05F-BEFA2766312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627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5D184-E923-4B54-8291-19C8BB29BF3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549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41701-DBBA-42BC-A4AD-715B099A070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8615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D478A-DE73-4448-8904-905C3962F49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5518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036D3-980D-420F-A624-B3C0B33BF79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902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15154-D899-4E94-9004-8BAB6B85246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682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BE2F77-ACA4-4E40-BDFB-7059C7A0FA6F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4312" y="1797961"/>
            <a:ext cx="7772400" cy="910959"/>
          </a:xfrm>
        </p:spPr>
        <p:txBody>
          <a:bodyPr/>
          <a:lstStyle/>
          <a:p>
            <a:pPr algn="l" eaLnBrk="1" hangingPunct="1"/>
            <a:br>
              <a:rPr lang="nl-NL" altLang="nl-NL" sz="3600" dirty="0">
                <a:solidFill>
                  <a:schemeClr val="accent2"/>
                </a:solidFill>
              </a:rPr>
            </a:br>
            <a:br>
              <a:rPr lang="nl-NL" altLang="nl-NL" sz="3600" dirty="0">
                <a:solidFill>
                  <a:schemeClr val="accent2"/>
                </a:solidFill>
              </a:rPr>
            </a:br>
            <a:r>
              <a:rPr lang="nl-NL" altLang="nl-NL" sz="4200" dirty="0" err="1">
                <a:solidFill>
                  <a:schemeClr val="accent2"/>
                </a:solidFill>
              </a:rPr>
              <a:t>Certification</a:t>
            </a:r>
            <a:r>
              <a:rPr lang="nl-NL" altLang="nl-NL" sz="4200" dirty="0">
                <a:solidFill>
                  <a:schemeClr val="accent2"/>
                </a:solidFill>
              </a:rPr>
              <a:t> of </a:t>
            </a:r>
            <a:r>
              <a:rPr lang="nl-NL" altLang="nl-NL" sz="4200" dirty="0" err="1">
                <a:solidFill>
                  <a:schemeClr val="accent2"/>
                </a:solidFill>
              </a:rPr>
              <a:t>Hydrogen</a:t>
            </a:r>
            <a:br>
              <a:rPr lang="nl-NL" altLang="nl-NL" sz="4200" dirty="0">
                <a:solidFill>
                  <a:schemeClr val="accent2"/>
                </a:solidFill>
              </a:rPr>
            </a:br>
            <a:r>
              <a:rPr lang="nl-NL" altLang="nl-NL" sz="2000" dirty="0">
                <a:solidFill>
                  <a:schemeClr val="accent2"/>
                </a:solidFill>
              </a:rPr>
              <a:t>  </a:t>
            </a:r>
            <a:br>
              <a:rPr lang="nl-NL" altLang="nl-NL" sz="3800" dirty="0">
                <a:solidFill>
                  <a:schemeClr val="accent2"/>
                </a:solidFill>
              </a:rPr>
            </a:br>
            <a:r>
              <a:rPr lang="nl-NL" altLang="nl-NL" sz="2800" dirty="0" err="1">
                <a:solidFill>
                  <a:schemeClr val="accent2"/>
                </a:solidFill>
              </a:rPr>
              <a:t>Role</a:t>
            </a:r>
            <a:r>
              <a:rPr lang="nl-NL" altLang="nl-NL" sz="2800" dirty="0">
                <a:solidFill>
                  <a:schemeClr val="accent2"/>
                </a:solidFill>
              </a:rPr>
              <a:t> of auditor</a:t>
            </a:r>
            <a:br>
              <a:rPr lang="nl-NL" altLang="nl-NL" sz="2800" dirty="0">
                <a:solidFill>
                  <a:schemeClr val="accent2"/>
                </a:solidFill>
              </a:rPr>
            </a:br>
            <a:endParaRPr lang="nl-NL" altLang="nl-NL" sz="2800" dirty="0">
              <a:solidFill>
                <a:schemeClr val="accent2"/>
              </a:solidFill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06666" y="3885864"/>
            <a:ext cx="37017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r>
              <a:rPr lang="nl-NL" altLang="nl-NL" sz="1600" dirty="0">
                <a:solidFill>
                  <a:srgbClr val="2E3192"/>
                </a:solidFill>
              </a:rPr>
              <a:t>Jorn Bronsvoort</a:t>
            </a:r>
          </a:p>
          <a:p>
            <a:pPr eaLnBrk="1" hangingPunct="1"/>
            <a:r>
              <a:rPr lang="nl-NL" altLang="nl-NL" sz="1600" dirty="0">
                <a:solidFill>
                  <a:srgbClr val="2E3192"/>
                </a:solidFill>
              </a:rPr>
              <a:t>QS </a:t>
            </a:r>
            <a:r>
              <a:rPr lang="nl-NL" altLang="nl-NL" sz="1600" dirty="0" err="1">
                <a:solidFill>
                  <a:srgbClr val="2E3192"/>
                </a:solidFill>
              </a:rPr>
              <a:t>Testing</a:t>
            </a:r>
            <a:r>
              <a:rPr lang="nl-NL" altLang="nl-NL" sz="1600" dirty="0">
                <a:solidFill>
                  <a:srgbClr val="2E3192"/>
                </a:solidFill>
              </a:rPr>
              <a:t> • Inspection • Certification</a:t>
            </a:r>
          </a:p>
          <a:p>
            <a:pPr eaLnBrk="1" hangingPunct="1"/>
            <a:endParaRPr lang="nl-NL" altLang="nl-NL" sz="1600" dirty="0">
              <a:solidFill>
                <a:srgbClr val="2E3192"/>
              </a:solidFill>
            </a:endParaRPr>
          </a:p>
          <a:p>
            <a:pPr eaLnBrk="1" hangingPunct="1"/>
            <a:r>
              <a:rPr lang="nl-NL" altLang="nl-NL" sz="1600" dirty="0">
                <a:solidFill>
                  <a:srgbClr val="2E3192"/>
                </a:solidFill>
              </a:rPr>
              <a:t>19 </a:t>
            </a:r>
            <a:r>
              <a:rPr lang="nl-NL" altLang="nl-NL" sz="1600" dirty="0" err="1">
                <a:solidFill>
                  <a:srgbClr val="2E3192"/>
                </a:solidFill>
              </a:rPr>
              <a:t>October</a:t>
            </a:r>
            <a:r>
              <a:rPr lang="nl-NL" altLang="nl-NL" sz="1600" dirty="0">
                <a:solidFill>
                  <a:srgbClr val="2E3192"/>
                </a:solidFill>
              </a:rPr>
              <a:t> 2022</a:t>
            </a: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4283968" y="5997754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rgbClr val="27AAE1"/>
                </a:solidFill>
              </a:rPr>
              <a:t>TRUSTED QUALITY SERVICES</a:t>
            </a:r>
            <a:endParaRPr lang="nl-NL" alt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25" y="-26988"/>
            <a:ext cx="10333038" cy="693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nl-NL" sz="3600" dirty="0">
                <a:solidFill>
                  <a:schemeClr val="accent2"/>
                </a:solidFill>
              </a:rPr>
              <a:t>Agenda workshop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27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altLang="nl-NL" sz="1800" dirty="0"/>
          </a:p>
          <a:p>
            <a:pPr eaLnBrk="1" hangingPunct="1">
              <a:lnSpc>
                <a:spcPct val="80000"/>
              </a:lnSpc>
            </a:pPr>
            <a:r>
              <a:rPr lang="en-AU" altLang="nl-NL" sz="1800" dirty="0"/>
              <a:t>Introduction QS</a:t>
            </a:r>
          </a:p>
          <a:p>
            <a:pPr eaLnBrk="1" hangingPunct="1">
              <a:lnSpc>
                <a:spcPct val="80000"/>
              </a:lnSpc>
            </a:pPr>
            <a:endParaRPr lang="en-AU" altLang="nl-NL" sz="1800" dirty="0"/>
          </a:p>
          <a:p>
            <a:pPr eaLnBrk="1" hangingPunct="1">
              <a:lnSpc>
                <a:spcPct val="80000"/>
              </a:lnSpc>
            </a:pPr>
            <a:r>
              <a:rPr lang="en-AU" altLang="nl-NL" sz="1800" dirty="0"/>
              <a:t>Auditor tasks</a:t>
            </a:r>
          </a:p>
          <a:p>
            <a:pPr eaLnBrk="1" hangingPunct="1">
              <a:lnSpc>
                <a:spcPct val="80000"/>
              </a:lnSpc>
            </a:pPr>
            <a:endParaRPr lang="en-AU" altLang="nl-NL" sz="1800" dirty="0"/>
          </a:p>
          <a:p>
            <a:pPr eaLnBrk="1" hangingPunct="1">
              <a:lnSpc>
                <a:spcPct val="80000"/>
              </a:lnSpc>
            </a:pPr>
            <a:r>
              <a:rPr lang="en-US" altLang="nl-NL" sz="1800" dirty="0"/>
              <a:t>What is a RED-II RFNBO certificate?  </a:t>
            </a:r>
          </a:p>
          <a:p>
            <a:pPr eaLnBrk="1" hangingPunct="1">
              <a:lnSpc>
                <a:spcPct val="80000"/>
              </a:lnSpc>
            </a:pPr>
            <a:endParaRPr lang="en-US" altLang="nl-NL" sz="1800" dirty="0"/>
          </a:p>
          <a:p>
            <a:pPr eaLnBrk="1" hangingPunct="1">
              <a:lnSpc>
                <a:spcPct val="80000"/>
              </a:lnSpc>
            </a:pPr>
            <a:r>
              <a:rPr lang="en-US" altLang="nl-NL" sz="1800" dirty="0"/>
              <a:t>Difference between types of audits</a:t>
            </a:r>
          </a:p>
          <a:p>
            <a:pPr eaLnBrk="1" hangingPunct="1">
              <a:lnSpc>
                <a:spcPct val="80000"/>
              </a:lnSpc>
            </a:pPr>
            <a:endParaRPr lang="en-US" altLang="nl-NL" sz="1800" dirty="0"/>
          </a:p>
          <a:p>
            <a:pPr eaLnBrk="1" hangingPunct="1">
              <a:lnSpc>
                <a:spcPct val="80000"/>
              </a:lnSpc>
            </a:pPr>
            <a:r>
              <a:rPr lang="en-US" altLang="nl-NL" sz="1800" dirty="0"/>
              <a:t>Audit costs (fee to the auditor)</a:t>
            </a:r>
          </a:p>
          <a:p>
            <a:pPr eaLnBrk="1" hangingPunct="1">
              <a:lnSpc>
                <a:spcPct val="80000"/>
              </a:lnSpc>
            </a:pPr>
            <a:endParaRPr lang="en-AU" altLang="nl-NL" sz="1800" dirty="0"/>
          </a:p>
          <a:p>
            <a:pPr eaLnBrk="1" hangingPunct="1">
              <a:lnSpc>
                <a:spcPct val="80000"/>
              </a:lnSpc>
            </a:pPr>
            <a:endParaRPr lang="nl-NL" altLang="nl-NL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nl-NL" sz="3600" dirty="0">
                <a:solidFill>
                  <a:schemeClr val="accent2"/>
                </a:solidFill>
              </a:rPr>
              <a:t>Introduction</a:t>
            </a:r>
            <a:r>
              <a:rPr lang="nl-NL" altLang="nl-NL" sz="3600" dirty="0">
                <a:solidFill>
                  <a:schemeClr val="accent2"/>
                </a:solidFill>
              </a:rPr>
              <a:t> QS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696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nl-NL" sz="1800" dirty="0"/>
              <a:t>Independent services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800" dirty="0"/>
              <a:t>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800" dirty="0"/>
              <a:t>Inspection &amp; 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800" dirty="0"/>
              <a:t>Certification</a:t>
            </a:r>
          </a:p>
          <a:p>
            <a:pPr eaLnBrk="1" hangingPunct="1">
              <a:lnSpc>
                <a:spcPct val="90000"/>
              </a:lnSpc>
            </a:pPr>
            <a:endParaRPr lang="en-GB" altLang="nl-NL" sz="1800" dirty="0"/>
          </a:p>
          <a:p>
            <a:pPr eaLnBrk="1" hangingPunct="1">
              <a:lnSpc>
                <a:spcPct val="90000"/>
              </a:lnSpc>
            </a:pPr>
            <a:r>
              <a:rPr lang="en-GB" altLang="nl-NL" sz="1800" dirty="0"/>
              <a:t>Focus on Environment &amp; Energy markets</a:t>
            </a:r>
          </a:p>
          <a:p>
            <a:pPr eaLnBrk="1" hangingPunct="1">
              <a:lnSpc>
                <a:spcPct val="90000"/>
              </a:lnSpc>
            </a:pPr>
            <a:endParaRPr lang="en-GB" altLang="nl-NL" sz="1800" dirty="0"/>
          </a:p>
          <a:p>
            <a:pPr eaLnBrk="1" hangingPunct="1">
              <a:lnSpc>
                <a:spcPct val="90000"/>
              </a:lnSpc>
            </a:pPr>
            <a:r>
              <a:rPr lang="en-GB" altLang="nl-NL" sz="1800" dirty="0"/>
              <a:t>Our services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400" dirty="0"/>
              <a:t>Better Biomass – NTA 8080 certification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400" dirty="0"/>
              <a:t>ISCC EU and ISCC Plus certification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400" dirty="0"/>
              <a:t>Dutch “SMK </a:t>
            </a:r>
            <a:r>
              <a:rPr lang="en-GB" altLang="nl-NL" sz="1400" dirty="0" err="1"/>
              <a:t>Milieukeur</a:t>
            </a:r>
            <a:r>
              <a:rPr lang="en-GB" altLang="nl-NL" sz="1400" dirty="0"/>
              <a:t> Groene </a:t>
            </a:r>
            <a:r>
              <a:rPr lang="en-GB" altLang="nl-NL" sz="1400" dirty="0" err="1"/>
              <a:t>Elektriciteit</a:t>
            </a:r>
            <a:r>
              <a:rPr lang="en-GB" altLang="nl-NL" sz="1400" dirty="0"/>
              <a:t>”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400" dirty="0"/>
              <a:t>Inspection of biomethane installations for </a:t>
            </a:r>
            <a:r>
              <a:rPr lang="en-GB" altLang="nl-NL" sz="1400" dirty="0" err="1"/>
              <a:t>GoO</a:t>
            </a:r>
            <a:r>
              <a:rPr lang="en-GB" altLang="nl-NL" sz="1400" dirty="0"/>
              <a:t> registration in NL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nl-NL" sz="1400" dirty="0"/>
              <a:t>Verification for </a:t>
            </a:r>
            <a:r>
              <a:rPr lang="en-CA" altLang="nl-NL" sz="1400" dirty="0"/>
              <a:t>Dutch Double Counting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nl-NL" sz="1400" dirty="0"/>
              <a:t>Verification for Dutch REV system for HBE registration</a:t>
            </a:r>
          </a:p>
          <a:p>
            <a:pPr eaLnBrk="1" hangingPunct="1">
              <a:lnSpc>
                <a:spcPct val="90000"/>
              </a:lnSpc>
            </a:pPr>
            <a:endParaRPr lang="en-CA" altLang="nl-NL" sz="1800" dirty="0"/>
          </a:p>
          <a:p>
            <a:pPr eaLnBrk="1" hangingPunct="1">
              <a:lnSpc>
                <a:spcPct val="90000"/>
              </a:lnSpc>
            </a:pPr>
            <a:r>
              <a:rPr lang="en-CA" altLang="nl-NL" sz="1800" dirty="0"/>
              <a:t>Part of Normec Group since 2021</a:t>
            </a:r>
          </a:p>
          <a:p>
            <a:pPr eaLnBrk="1" hangingPunct="1">
              <a:lnSpc>
                <a:spcPct val="90000"/>
              </a:lnSpc>
            </a:pPr>
            <a:endParaRPr lang="en-CA" altLang="nl-NL" sz="1800" dirty="0"/>
          </a:p>
          <a:p>
            <a:pPr eaLnBrk="1" hangingPunct="1">
              <a:lnSpc>
                <a:spcPct val="90000"/>
              </a:lnSpc>
            </a:pPr>
            <a:r>
              <a:rPr lang="en-CA" altLang="nl-NL" sz="1800" dirty="0"/>
              <a:t>Role as auditor in Dutch RVO pilot for RFNBO certification</a:t>
            </a:r>
          </a:p>
          <a:p>
            <a:pPr lvl="1" eaLnBrk="1" hangingPunct="1">
              <a:lnSpc>
                <a:spcPct val="90000"/>
              </a:lnSpc>
            </a:pPr>
            <a:endParaRPr lang="nl-NL" altLang="nl-NL" sz="1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1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19184"/>
            <a:ext cx="87180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nl-NL" sz="3600" dirty="0">
                <a:solidFill>
                  <a:schemeClr val="accent2"/>
                </a:solidFill>
              </a:rPr>
              <a:t>Auditor tasks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nl-NL" sz="1600" dirty="0"/>
              <a:t>General auditor principles: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Auditor conducts audit on behalf of Certification Body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Independent from auditee &amp; company to be audited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Has required competences and qualifications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Responsible for performing the audit according relevant scheme requirements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AU" altLang="nl-NL" sz="1600" b="1" dirty="0"/>
              <a:t>No consultant / No advice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nl-NL" sz="1600" i="1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AU" altLang="nl-NL" sz="1600" i="1" dirty="0"/>
              <a:t>Auditor will not make your mass balance or GHG calculation, only verify it!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l-NL" altLang="nl-NL" sz="1200" dirty="0"/>
          </a:p>
          <a:p>
            <a:pPr eaLnBrk="1" hangingPunct="1">
              <a:lnSpc>
                <a:spcPct val="90000"/>
              </a:lnSpc>
            </a:pPr>
            <a:endParaRPr lang="nl-NL" altLang="nl-NL" sz="1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1800" dirty="0"/>
          </a:p>
        </p:txBody>
      </p:sp>
    </p:spTree>
    <p:extLst>
      <p:ext uri="{BB962C8B-B14F-4D97-AF65-F5344CB8AC3E}">
        <p14:creationId xmlns:p14="http://schemas.microsoft.com/office/powerpoint/2010/main" val="131695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nl-NL" sz="3600" dirty="0">
                <a:solidFill>
                  <a:schemeClr val="accent2"/>
                </a:solidFill>
              </a:rPr>
              <a:t>Auditor tasks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Preparation of audit (e.g. desk study of documents and GHG calculation)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Carry out risk evaluation / risk assessment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Perform on-site audit to check: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nl-NL" sz="1600" dirty="0"/>
              <a:t>QMS with handbook, procedures and critical control points in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nl-NL" sz="1600" dirty="0"/>
              <a:t>Physical installation, infrastructure and metering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nl-NL" sz="1600" dirty="0"/>
              <a:t>Traceability documents (incoming / outgoing incl. contracts)*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nl-NL" sz="1600" dirty="0"/>
              <a:t>Mass Balance documents (incl. production reports)*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nl-NL" sz="1600" dirty="0"/>
              <a:t>GHG calculation, including: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nl-NL" sz="1200" dirty="0"/>
              <a:t>Used calculation methodology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nl-NL" sz="1200" dirty="0"/>
              <a:t>Verification of used emission factors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nl-NL" sz="1200" dirty="0"/>
              <a:t>Verification of input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nl-NL" sz="1200" dirty="0"/>
              <a:t>Examination of outcomes (minimum reduction requirement)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Reporting of audit results and follow-up of non-conformities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nl-NL" sz="1600" i="1" dirty="0"/>
              <a:t>* based on a sampling principle with sample size based on risk assessment</a:t>
            </a:r>
            <a:endParaRPr lang="nl-NL" altLang="nl-NL" sz="1800" i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1800" dirty="0"/>
          </a:p>
        </p:txBody>
      </p:sp>
    </p:spTree>
    <p:extLst>
      <p:ext uri="{BB962C8B-B14F-4D97-AF65-F5344CB8AC3E}">
        <p14:creationId xmlns:p14="http://schemas.microsoft.com/office/powerpoint/2010/main" val="268155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nl-NL" sz="3600" dirty="0">
                <a:solidFill>
                  <a:schemeClr val="accent2"/>
                </a:solidFill>
              </a:rPr>
              <a:t>What is a RED-II RFNBO certificate?  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Certificate issued by Certification Body according specific certification scheme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Certification scheme recognized by European Commission for RED-II scope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Issued on company / organization level with specified validity (e.g. 1 year)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Certificate proofs that companies processes and administration comply with the requirements and is able to deliver RED-II compliant RFNBO product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Certificate does NOT include amounts or volumes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r>
              <a:rPr lang="en-AU" altLang="nl-NL" sz="1600" dirty="0"/>
              <a:t>Certificate gives certified company itself the right to issue Sustainability Declaration (</a:t>
            </a:r>
            <a:r>
              <a:rPr lang="en-AU" altLang="nl-NL" sz="1600" dirty="0" err="1"/>
              <a:t>PoS</a:t>
            </a:r>
            <a:r>
              <a:rPr lang="en-AU" altLang="nl-NL" sz="1600" dirty="0"/>
              <a:t>) for batches RFNBO product that comply with requirements</a:t>
            </a:r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NL" sz="1600" i="1" dirty="0"/>
              <a:t>Important notes: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600" i="1" dirty="0"/>
              <a:t>RED-II RFNBO certificate is not a Guarantee of Origin as mentioned in RED-II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600" i="1" dirty="0"/>
              <a:t>Existing CertifHy system is using a different principle of certification</a:t>
            </a:r>
            <a:endParaRPr lang="nl-NL" altLang="nl-NL" sz="1800" dirty="0"/>
          </a:p>
        </p:txBody>
      </p:sp>
    </p:spTree>
    <p:extLst>
      <p:ext uri="{BB962C8B-B14F-4D97-AF65-F5344CB8AC3E}">
        <p14:creationId xmlns:p14="http://schemas.microsoft.com/office/powerpoint/2010/main" val="306602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nl-NL" sz="3600" dirty="0">
                <a:solidFill>
                  <a:schemeClr val="accent2"/>
                </a:solidFill>
              </a:rPr>
              <a:t>Difference between types of audits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nl-NL" sz="1600" dirty="0"/>
              <a:t>General types of audits for RED-II recognized certification schemes: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altLang="nl-NL" sz="1400" i="1" dirty="0"/>
            </a:br>
            <a:br>
              <a:rPr lang="en-US" altLang="nl-NL" sz="1400" i="1" dirty="0"/>
            </a:br>
            <a:br>
              <a:rPr lang="en-US" altLang="nl-NL" sz="1400" i="1" dirty="0"/>
            </a:br>
            <a:r>
              <a:rPr lang="en-US" altLang="nl-NL" sz="1400" i="1" dirty="0"/>
              <a:t>Important notes;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400" i="1" dirty="0"/>
              <a:t>Example based on validity of 1 year, can be longer for some systems, but always yearly audit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400" i="1" dirty="0"/>
              <a:t>A pre-audit may be possible before the official initial audit, but not described in schemes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400" i="1" dirty="0"/>
              <a:t>E</a:t>
            </a:r>
            <a:r>
              <a:rPr lang="en-GB" altLang="nl-NL" sz="1400" i="1" dirty="0" err="1"/>
              <a:t>xisting</a:t>
            </a:r>
            <a:r>
              <a:rPr lang="en-GB" altLang="nl-NL" sz="1400" i="1" dirty="0"/>
              <a:t> </a:t>
            </a:r>
            <a:r>
              <a:rPr lang="en-US" altLang="nl-NL" sz="1400" i="1" dirty="0"/>
              <a:t>CertifHy system using different </a:t>
            </a:r>
            <a:r>
              <a:rPr lang="en-AU" altLang="nl-NL" sz="1400" i="1" dirty="0"/>
              <a:t>principle of auditing with verification per batch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nl-NL" sz="1400" dirty="0"/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eaLnBrk="1" hangingPunct="1">
              <a:lnSpc>
                <a:spcPct val="90000"/>
              </a:lnSpc>
            </a:pPr>
            <a:endParaRPr lang="en-AU" altLang="nl-NL" sz="16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l-NL" altLang="nl-NL" sz="1200" dirty="0"/>
          </a:p>
          <a:p>
            <a:pPr eaLnBrk="1" hangingPunct="1">
              <a:lnSpc>
                <a:spcPct val="90000"/>
              </a:lnSpc>
            </a:pPr>
            <a:endParaRPr lang="nl-NL" altLang="nl-NL" sz="1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1800" dirty="0"/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649A87C0-3A38-48FD-B210-4E03D5F47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65666"/>
              </p:ext>
            </p:extLst>
          </p:nvPr>
        </p:nvGraphicFramePr>
        <p:xfrm>
          <a:off x="683568" y="2015152"/>
          <a:ext cx="7632849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301">
                  <a:extLst>
                    <a:ext uri="{9D8B030D-6E8A-4147-A177-3AD203B41FA5}">
                      <a16:colId xmlns:a16="http://schemas.microsoft.com/office/drawing/2014/main" val="3941458184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1424861276"/>
                    </a:ext>
                  </a:extLst>
                </a:gridCol>
                <a:gridCol w="2619115">
                  <a:extLst>
                    <a:ext uri="{9D8B030D-6E8A-4147-A177-3AD203B41FA5}">
                      <a16:colId xmlns:a16="http://schemas.microsoft.com/office/drawing/2014/main" val="3285427723"/>
                    </a:ext>
                  </a:extLst>
                </a:gridCol>
                <a:gridCol w="2095292">
                  <a:extLst>
                    <a:ext uri="{9D8B030D-6E8A-4147-A177-3AD203B41FA5}">
                      <a16:colId xmlns:a16="http://schemas.microsoft.com/office/drawing/2014/main" val="3106252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300" dirty="0">
                          <a:solidFill>
                            <a:schemeClr val="tx1"/>
                          </a:solidFill>
                        </a:rPr>
                        <a:t>Type of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endParaRPr lang="nl-NL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>
                          <a:solidFill>
                            <a:schemeClr val="tx1"/>
                          </a:solidFill>
                        </a:rPr>
                        <a:t>Focus </a:t>
                      </a:r>
                      <a:r>
                        <a:rPr lang="nl-NL" sz="1300" dirty="0" err="1">
                          <a:solidFill>
                            <a:schemeClr val="tx1"/>
                          </a:solidFill>
                        </a:rPr>
                        <a:t>during</a:t>
                      </a:r>
                      <a:r>
                        <a:rPr lang="nl-NL" sz="1300" dirty="0">
                          <a:solidFill>
                            <a:schemeClr val="tx1"/>
                          </a:solidFill>
                        </a:rPr>
                        <a:t>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 err="1">
                          <a:solidFill>
                            <a:schemeClr val="tx1"/>
                          </a:solidFill>
                        </a:rPr>
                        <a:t>When</a:t>
                      </a:r>
                      <a:endParaRPr lang="nl-NL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95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300" dirty="0"/>
                        <a:t>Initial audit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Official 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/>
                        <a:t>Initial process, procedures and documents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 err="1"/>
                        <a:t>Before</a:t>
                      </a:r>
                      <a:r>
                        <a:rPr lang="nl-NL" sz="1300" dirty="0"/>
                        <a:t> issue </a:t>
                      </a:r>
                      <a:r>
                        <a:rPr lang="en-AU" altLang="nl-NL" sz="1300" dirty="0"/>
                        <a:t>1</a:t>
                      </a:r>
                      <a:r>
                        <a:rPr lang="en-AU" altLang="nl-NL" sz="1300" baseline="30000" dirty="0"/>
                        <a:t>st</a:t>
                      </a:r>
                      <a:r>
                        <a:rPr lang="nl-NL" sz="1300" dirty="0"/>
                        <a:t>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9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AU" altLang="nl-NL" sz="1300" dirty="0"/>
                        <a:t>Surveillance audit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Interim 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/>
                        <a:t>Volumes of first 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300" dirty="0"/>
                        <a:t>Within 6 months after issue date 1</a:t>
                      </a:r>
                      <a:r>
                        <a:rPr lang="en-AU" altLang="nl-NL" sz="1300" baseline="30000" dirty="0"/>
                        <a:t>st</a:t>
                      </a:r>
                      <a:r>
                        <a:rPr lang="en-AU" altLang="nl-NL" sz="1300" dirty="0"/>
                        <a:t>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300" dirty="0"/>
                        <a:t>1</a:t>
                      </a:r>
                      <a:r>
                        <a:rPr lang="en-AU" altLang="nl-NL" sz="1300" baseline="30000" dirty="0"/>
                        <a:t>st</a:t>
                      </a:r>
                      <a:r>
                        <a:rPr lang="en-AU" altLang="nl-NL" sz="1300" dirty="0"/>
                        <a:t> Re-certification audit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Official re-examination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Actualized process, procedures and documents in place + volumes of 1</a:t>
                      </a:r>
                      <a:r>
                        <a:rPr lang="en-US" sz="1300" baseline="30000" dirty="0"/>
                        <a:t>st</a:t>
                      </a:r>
                      <a:r>
                        <a:rPr lang="en-US" sz="1300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300" dirty="0"/>
                        <a:t>Before end of validity period 1</a:t>
                      </a:r>
                      <a:r>
                        <a:rPr lang="en-AU" altLang="nl-NL" sz="1300" baseline="30000" dirty="0"/>
                        <a:t>st</a:t>
                      </a:r>
                      <a:r>
                        <a:rPr lang="en-AU" altLang="nl-NL" sz="1300" dirty="0"/>
                        <a:t>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19264"/>
                  </a:ext>
                </a:extLst>
              </a:tr>
              <a:tr h="557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300" dirty="0"/>
                        <a:t>2</a:t>
                      </a:r>
                      <a:r>
                        <a:rPr lang="en-AU" altLang="nl-NL" sz="1300" baseline="30000" dirty="0"/>
                        <a:t>nd</a:t>
                      </a:r>
                      <a:r>
                        <a:rPr lang="en-AU" altLang="nl-NL" sz="1300" dirty="0"/>
                        <a:t> Re-certification audit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Official re-examination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Actualized process, procedures and documents in place + volumes of 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300" dirty="0"/>
                        <a:t>Before end of validity period 2</a:t>
                      </a:r>
                      <a:r>
                        <a:rPr lang="en-AU" altLang="nl-NL" sz="1300" baseline="30000" dirty="0"/>
                        <a:t>nd</a:t>
                      </a:r>
                      <a:r>
                        <a:rPr lang="en-AU" altLang="nl-NL" sz="1300" dirty="0"/>
                        <a:t>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98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nl-NL" sz="3600" dirty="0">
                <a:solidFill>
                  <a:schemeClr val="accent2"/>
                </a:solidFill>
              </a:rPr>
              <a:t>Audit costs (fee to the auditor)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nl-NL" sz="1600" dirty="0"/>
              <a:t>Indication of fees for auditor: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nl-NL" sz="1600" dirty="0"/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altLang="nl-NL" sz="1600" i="1" dirty="0"/>
            </a:br>
            <a:r>
              <a:rPr lang="en-US" altLang="nl-NL" sz="1600" i="1" dirty="0"/>
              <a:t>Important notes: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600" i="1" dirty="0"/>
              <a:t>Fee depending from size and complexity of company, process and installation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600" i="1" dirty="0"/>
              <a:t>Based on typical auditor day rate of EUR 1.500,-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600" i="1" dirty="0"/>
              <a:t>Excluding fees for certification scheme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600" i="1" dirty="0"/>
              <a:t>Excluding travelling costs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649A87C0-3A38-48FD-B210-4E03D5F47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85994"/>
              </p:ext>
            </p:extLst>
          </p:nvPr>
        </p:nvGraphicFramePr>
        <p:xfrm>
          <a:off x="683568" y="2204864"/>
          <a:ext cx="7200800" cy="188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47">
                  <a:extLst>
                    <a:ext uri="{9D8B030D-6E8A-4147-A177-3AD203B41FA5}">
                      <a16:colId xmlns:a16="http://schemas.microsoft.com/office/drawing/2014/main" val="3941458184"/>
                    </a:ext>
                  </a:extLst>
                </a:gridCol>
                <a:gridCol w="3543253">
                  <a:extLst>
                    <a:ext uri="{9D8B030D-6E8A-4147-A177-3AD203B41FA5}">
                      <a16:colId xmlns:a16="http://schemas.microsoft.com/office/drawing/2014/main" val="1424861276"/>
                    </a:ext>
                  </a:extLst>
                </a:gridCol>
              </a:tblGrid>
              <a:tr h="471306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Type of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Range of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costs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(EUR)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953047"/>
                  </a:ext>
                </a:extLst>
              </a:tr>
              <a:tr h="471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600" dirty="0"/>
                        <a:t>Initial audit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3.000 – 7.500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95010"/>
                  </a:ext>
                </a:extLst>
              </a:tr>
              <a:tr h="471306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AU" altLang="nl-NL" sz="1600" dirty="0"/>
                        <a:t>Surveillance audit (only 1</a:t>
                      </a:r>
                      <a:r>
                        <a:rPr lang="en-AU" altLang="nl-NL" sz="1600" baseline="30000" dirty="0"/>
                        <a:t>st</a:t>
                      </a:r>
                      <a:r>
                        <a:rPr lang="en-AU" altLang="nl-NL" sz="1600" dirty="0"/>
                        <a:t> year)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1.500 – 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6193"/>
                  </a:ext>
                </a:extLst>
              </a:tr>
              <a:tr h="471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nl-NL" sz="1600" dirty="0"/>
                        <a:t>Re-certification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3.000 – 7.500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1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76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08920"/>
            <a:ext cx="4824338" cy="1583804"/>
          </a:xfrm>
        </p:spPr>
        <p:txBody>
          <a:bodyPr/>
          <a:lstStyle/>
          <a:p>
            <a:br>
              <a:rPr lang="nl-NL" altLang="nl-NL" sz="2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nl-NL" altLang="nl-NL" sz="2400" dirty="0">
                <a:solidFill>
                  <a:srgbClr val="2E3192"/>
                </a:solidFill>
                <a:latin typeface="Open Sans" panose="020B0606030504020204" pitchFamily="34" charset="0"/>
              </a:rPr>
              <a:t>+31(0)88-166 2000</a:t>
            </a:r>
            <a:r>
              <a:rPr lang="nl-NL" altLang="nl-NL" sz="2000" dirty="0">
                <a:solidFill>
                  <a:srgbClr val="2E3192"/>
                </a:solidFill>
                <a:latin typeface="Verdana" panose="020B0604030504040204" pitchFamily="34" charset="0"/>
              </a:rPr>
              <a:t> </a:t>
            </a:r>
            <a:br>
              <a:rPr lang="nl-NL" altLang="nl-NL" sz="2000" dirty="0">
                <a:solidFill>
                  <a:srgbClr val="2E3192"/>
                </a:solidFill>
                <a:latin typeface="Verdana" panose="020B0604030504040204" pitchFamily="34" charset="0"/>
              </a:rPr>
            </a:br>
            <a:r>
              <a:rPr lang="nl-NL" altLang="nl-NL" sz="2400" dirty="0">
                <a:solidFill>
                  <a:srgbClr val="2E3192"/>
                </a:solidFill>
                <a:latin typeface="Open Sans" panose="020B0606030504020204" pitchFamily="34" charset="0"/>
              </a:rPr>
              <a:t>www.qsbv.com</a:t>
            </a:r>
            <a:br>
              <a:rPr lang="nl-NL" altLang="nl-NL" sz="2400" dirty="0">
                <a:solidFill>
                  <a:srgbClr val="2E3192"/>
                </a:solidFill>
                <a:latin typeface="Open Sans" panose="020B0606030504020204" pitchFamily="34" charset="0"/>
              </a:rPr>
            </a:br>
            <a:r>
              <a:rPr lang="nl-NL" altLang="nl-NL" sz="2400" dirty="0">
                <a:solidFill>
                  <a:srgbClr val="2E3192"/>
                </a:solidFill>
                <a:latin typeface="Open Sans" panose="020B0606030504020204" pitchFamily="34" charset="0"/>
              </a:rPr>
              <a:t>info@qsbv.com</a:t>
            </a:r>
            <a:r>
              <a:rPr lang="nl-NL" altLang="nl-NL" sz="2000" dirty="0">
                <a:solidFill>
                  <a:schemeClr val="accent2"/>
                </a:solidFill>
                <a:latin typeface="Open Sans" panose="020B0606030504020204" pitchFamily="34" charset="0"/>
              </a:rPr>
              <a:t> </a:t>
            </a:r>
            <a:br>
              <a:rPr lang="nl-NL" altLang="nl-NL" sz="2400" dirty="0">
                <a:solidFill>
                  <a:schemeClr val="accent2"/>
                </a:solidFill>
                <a:latin typeface="Open Sans" panose="020B0606030504020204" pitchFamily="34" charset="0"/>
              </a:rPr>
            </a:br>
            <a:br>
              <a:rPr lang="nl-NL" altLang="nl-NL" sz="2400" dirty="0">
                <a:solidFill>
                  <a:schemeClr val="accent2"/>
                </a:solidFill>
                <a:latin typeface="Open Sans" panose="020B0606030504020204" pitchFamily="34" charset="0"/>
              </a:rPr>
            </a:br>
            <a:r>
              <a:rPr lang="nl-NL" altLang="nl-NL" sz="2400" dirty="0">
                <a:solidFill>
                  <a:schemeClr val="accent2"/>
                </a:solidFill>
                <a:latin typeface="Open Sans" panose="020B0606030504020204" pitchFamily="34" charset="0"/>
              </a:rPr>
              <a:t>or</a:t>
            </a:r>
            <a:br>
              <a:rPr lang="nl-NL" altLang="nl-NL" sz="2400" dirty="0">
                <a:solidFill>
                  <a:schemeClr val="accent2"/>
                </a:solidFill>
                <a:latin typeface="Open Sans" panose="020B0606030504020204" pitchFamily="34" charset="0"/>
              </a:rPr>
            </a:br>
            <a:br>
              <a:rPr lang="nl-NL" altLang="nl-NL" sz="2400" dirty="0">
                <a:solidFill>
                  <a:schemeClr val="accent2"/>
                </a:solidFill>
                <a:latin typeface="Open Sans" panose="020B0606030504020204" pitchFamily="34" charset="0"/>
              </a:rPr>
            </a:br>
            <a:r>
              <a:rPr lang="nl-NL" altLang="nl-NL" sz="2400" dirty="0">
                <a:solidFill>
                  <a:schemeClr val="accent2"/>
                </a:solidFill>
                <a:latin typeface="Open Sans" panose="020B0606030504020204" pitchFamily="34" charset="0"/>
              </a:rPr>
              <a:t>bronsvoort@qsbv.com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667625" y="6416675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nl-NL" altLang="nl-NL" sz="1000">
                <a:latin typeface="Verdana" panose="020B0604030504040204" pitchFamily="34" charset="0"/>
              </a:rPr>
              <a:t>36/36</a:t>
            </a:r>
            <a:br>
              <a:rPr lang="nl-NL" altLang="nl-NL" sz="1000">
                <a:latin typeface="Verdana" panose="020B0604030504040204" pitchFamily="34" charset="0"/>
              </a:rPr>
            </a:br>
            <a:r>
              <a:rPr lang="nl-NL" altLang="nl-NL" sz="1000">
                <a:latin typeface="Verdana" panose="020B0604030504040204" pitchFamily="34" charset="0"/>
              </a:rPr>
              <a:t>4 juni 2015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250825" y="549275"/>
            <a:ext cx="8893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nl-NL" sz="4000" dirty="0" err="1">
                <a:solidFill>
                  <a:srgbClr val="2E3192"/>
                </a:solidFill>
                <a:latin typeface="Open Sans" panose="020B0606030504020204" pitchFamily="34" charset="0"/>
              </a:rPr>
              <a:t>Questions</a:t>
            </a:r>
            <a:r>
              <a:rPr lang="nl-NL" altLang="nl-NL" sz="4000" dirty="0">
                <a:solidFill>
                  <a:srgbClr val="2E3192"/>
                </a:solidFill>
                <a:latin typeface="Open Sans" panose="020B0606030504020204" pitchFamily="34" charset="0"/>
              </a:rPr>
              <a:t>?</a:t>
            </a:r>
          </a:p>
        </p:txBody>
      </p:sp>
      <p:pic>
        <p:nvPicPr>
          <p:cNvPr id="25631" name="Picture 31" descr="Rollup accredit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5875"/>
            <a:ext cx="3363912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843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Open Sans"/>
        <a:ea typeface="Open Sans"/>
        <a:cs typeface="Open Sans"/>
      </a:majorFont>
      <a:minorFont>
        <a:latin typeface="Open Sans"/>
        <a:ea typeface="Open Sans"/>
        <a:cs typeface="Open Sans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701</Words>
  <Application>Microsoft Office PowerPoint</Application>
  <PresentationFormat>Diavoorstelling (4:3)</PresentationFormat>
  <Paragraphs>166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Open Sans</vt:lpstr>
      <vt:lpstr>Verdana</vt:lpstr>
      <vt:lpstr>Wingdings</vt:lpstr>
      <vt:lpstr>Standaardontwerp</vt:lpstr>
      <vt:lpstr>  Certification of Hydrogen    Role of auditor </vt:lpstr>
      <vt:lpstr>Agenda workshop</vt:lpstr>
      <vt:lpstr>Introduction QS</vt:lpstr>
      <vt:lpstr>Auditor tasks (1)</vt:lpstr>
      <vt:lpstr>Auditor tasks (2)</vt:lpstr>
      <vt:lpstr>What is a RED-II RFNBO certificate?  </vt:lpstr>
      <vt:lpstr>Difference between types of audits</vt:lpstr>
      <vt:lpstr>Audit costs (fee to the auditor)</vt:lpstr>
      <vt:lpstr> +31(0)88-166 2000  www.qsbv.com info@qsbv.com   or  bronsvoort@qsbv.com</vt:lpstr>
      <vt:lpstr>PowerPoint-presentatie</vt:lpstr>
    </vt:vector>
  </TitlesOfParts>
  <Company>QS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Jorn Bronsvoort</cp:lastModifiedBy>
  <cp:revision>227</cp:revision>
  <cp:lastPrinted>2016-03-08T16:28:05Z</cp:lastPrinted>
  <dcterms:created xsi:type="dcterms:W3CDTF">2015-02-02T14:45:04Z</dcterms:created>
  <dcterms:modified xsi:type="dcterms:W3CDTF">2022-10-15T14:46:39Z</dcterms:modified>
</cp:coreProperties>
</file>