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41" r:id="rId2"/>
    <p:sldMasterId id="2147483753" r:id="rId3"/>
  </p:sldMasterIdLst>
  <p:notesMasterIdLst>
    <p:notesMasterId r:id="rId32"/>
  </p:notesMasterIdLst>
  <p:handoutMasterIdLst>
    <p:handoutMasterId r:id="rId33"/>
  </p:handoutMasterIdLst>
  <p:sldIdLst>
    <p:sldId id="2390" r:id="rId4"/>
    <p:sldId id="315" r:id="rId5"/>
    <p:sldId id="288" r:id="rId6"/>
    <p:sldId id="269" r:id="rId7"/>
    <p:sldId id="259" r:id="rId8"/>
    <p:sldId id="258" r:id="rId9"/>
    <p:sldId id="260" r:id="rId10"/>
    <p:sldId id="261" r:id="rId11"/>
    <p:sldId id="264" r:id="rId12"/>
    <p:sldId id="266" r:id="rId13"/>
    <p:sldId id="263" r:id="rId14"/>
    <p:sldId id="265" r:id="rId15"/>
    <p:sldId id="267" r:id="rId16"/>
    <p:sldId id="262" r:id="rId17"/>
    <p:sldId id="270" r:id="rId18"/>
    <p:sldId id="272" r:id="rId19"/>
    <p:sldId id="3407" r:id="rId20"/>
    <p:sldId id="3408" r:id="rId21"/>
    <p:sldId id="3412" r:id="rId22"/>
    <p:sldId id="271" r:id="rId23"/>
    <p:sldId id="3413" r:id="rId24"/>
    <p:sldId id="3414" r:id="rId25"/>
    <p:sldId id="3415" r:id="rId26"/>
    <p:sldId id="3416" r:id="rId27"/>
    <p:sldId id="3417" r:id="rId28"/>
    <p:sldId id="3418" r:id="rId29"/>
    <p:sldId id="313" r:id="rId30"/>
    <p:sldId id="314"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154273"/>
    <a:srgbClr val="F2D9E7"/>
    <a:srgbClr val="E5B2CF"/>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73" autoAdjust="0"/>
  </p:normalViewPr>
  <p:slideViewPr>
    <p:cSldViewPr snapToGrid="0">
      <p:cViewPr varScale="1">
        <p:scale>
          <a:sx n="58" d="100"/>
          <a:sy n="58" d="100"/>
        </p:scale>
        <p:origin x="882" y="60"/>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121" d="100"/>
          <a:sy n="121" d="100"/>
        </p:scale>
        <p:origin x="507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31/05/22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31/05/22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EEB12-A2F1-428C-BC09-1EE40F89C52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55502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EEB12-A2F1-428C-BC09-1EE40F89C52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73353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285058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15</a:t>
            </a:fld>
            <a:endParaRPr lang="nl-NL"/>
          </a:p>
        </p:txBody>
      </p:sp>
    </p:spTree>
    <p:extLst>
      <p:ext uri="{BB962C8B-B14F-4D97-AF65-F5344CB8AC3E}">
        <p14:creationId xmlns:p14="http://schemas.microsoft.com/office/powerpoint/2010/main" val="353531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20</a:t>
            </a:fld>
            <a:endParaRPr lang="nl-NL"/>
          </a:p>
        </p:txBody>
      </p:sp>
    </p:spTree>
    <p:extLst>
      <p:ext uri="{BB962C8B-B14F-4D97-AF65-F5344CB8AC3E}">
        <p14:creationId xmlns:p14="http://schemas.microsoft.com/office/powerpoint/2010/main" val="4037090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26</a:t>
            </a:fld>
            <a:endParaRPr lang="nl-NL"/>
          </a:p>
        </p:txBody>
      </p:sp>
    </p:spTree>
    <p:extLst>
      <p:ext uri="{BB962C8B-B14F-4D97-AF65-F5344CB8AC3E}">
        <p14:creationId xmlns:p14="http://schemas.microsoft.com/office/powerpoint/2010/main" val="250029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EEB12-A2F1-428C-BC09-1EE40F89C52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637736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8"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11"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1533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50249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B6D7DE84-1397-44A2-A2FE-6E28FA7574B1}" type="datetimeFigureOut">
              <a:rPr lang="nl-NL" smtClean="0"/>
              <a:t>31/05/22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E4021D-2418-4538-84E7-50DACFF225CF}" type="slidenum">
              <a:rPr lang="nl-NL" smtClean="0"/>
              <a:t>‹nr.›</a:t>
            </a:fld>
            <a:endParaRPr lang="nl-NL"/>
          </a:p>
        </p:txBody>
      </p:sp>
    </p:spTree>
    <p:extLst>
      <p:ext uri="{BB962C8B-B14F-4D97-AF65-F5344CB8AC3E}">
        <p14:creationId xmlns:p14="http://schemas.microsoft.com/office/powerpoint/2010/main" val="2747319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6D7DE84-1397-44A2-A2FE-6E28FA7574B1}" type="datetimeFigureOut">
              <a:rPr lang="nl-NL" smtClean="0"/>
              <a:t>31/05/22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E4021D-2418-4538-84E7-50DACFF225CF}" type="slidenum">
              <a:rPr lang="nl-NL" smtClean="0"/>
              <a:t>‹nr.›</a:t>
            </a:fld>
            <a:endParaRPr lang="nl-NL"/>
          </a:p>
        </p:txBody>
      </p:sp>
    </p:spTree>
    <p:extLst>
      <p:ext uri="{BB962C8B-B14F-4D97-AF65-F5344CB8AC3E}">
        <p14:creationId xmlns:p14="http://schemas.microsoft.com/office/powerpoint/2010/main" val="177985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6" name="Tijdelijke aanduiding voor afbeelding 15"/>
          <p:cNvSpPr>
            <a:spLocks noGrp="1"/>
          </p:cNvSpPr>
          <p:nvPr>
            <p:ph type="pic" sz="quarter" idx="1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B6D7DE84-1397-44A2-A2FE-6E28FA7574B1}" type="datetimeFigureOut">
              <a:rPr lang="nl-NL" smtClean="0"/>
              <a:t>31/05/22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E4021D-2418-4538-84E7-50DACFF225CF}" type="slidenum">
              <a:rPr lang="nl-NL" smtClean="0"/>
              <a:t>‹nr.›</a:t>
            </a:fld>
            <a:endParaRPr lang="nl-NL"/>
          </a:p>
        </p:txBody>
      </p:sp>
    </p:spTree>
    <p:extLst>
      <p:ext uri="{BB962C8B-B14F-4D97-AF65-F5344CB8AC3E}">
        <p14:creationId xmlns:p14="http://schemas.microsoft.com/office/powerpoint/2010/main" val="4448952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6D7DE84-1397-44A2-A2FE-6E28FA7574B1}" type="datetimeFigureOut">
              <a:rPr lang="nl-NL" smtClean="0"/>
              <a:t>31/05/22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2E4021D-2418-4538-84E7-50DACFF225CF}" type="slidenum">
              <a:rPr lang="nl-NL" smtClean="0"/>
              <a:t>‹nr.›</a:t>
            </a:fld>
            <a:endParaRPr lang="nl-NL"/>
          </a:p>
        </p:txBody>
      </p:sp>
    </p:spTree>
    <p:extLst>
      <p:ext uri="{BB962C8B-B14F-4D97-AF65-F5344CB8AC3E}">
        <p14:creationId xmlns:p14="http://schemas.microsoft.com/office/powerpoint/2010/main" val="1665595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6D7DE84-1397-44A2-A2FE-6E28FA7574B1}" type="datetimeFigureOut">
              <a:rPr lang="nl-NL" smtClean="0"/>
              <a:t>31/05/22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2E4021D-2418-4538-84E7-50DACFF225CF}" type="slidenum">
              <a:rPr lang="nl-NL" smtClean="0"/>
              <a:t>‹nr.›</a:t>
            </a:fld>
            <a:endParaRPr lang="nl-NL"/>
          </a:p>
        </p:txBody>
      </p:sp>
    </p:spTree>
    <p:extLst>
      <p:ext uri="{BB962C8B-B14F-4D97-AF65-F5344CB8AC3E}">
        <p14:creationId xmlns:p14="http://schemas.microsoft.com/office/powerpoint/2010/main" val="212654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6D7DE84-1397-44A2-A2FE-6E28FA7574B1}" type="datetimeFigureOut">
              <a:rPr lang="nl-NL" smtClean="0"/>
              <a:t>31/05/22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2E4021D-2418-4538-84E7-50DACFF225CF}" type="slidenum">
              <a:rPr lang="nl-NL" smtClean="0"/>
              <a:t>‹nr.›</a:t>
            </a:fld>
            <a:endParaRPr lang="nl-NL"/>
          </a:p>
        </p:txBody>
      </p:sp>
    </p:spTree>
    <p:extLst>
      <p:ext uri="{BB962C8B-B14F-4D97-AF65-F5344CB8AC3E}">
        <p14:creationId xmlns:p14="http://schemas.microsoft.com/office/powerpoint/2010/main" val="2952679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6D7DE84-1397-44A2-A2FE-6E28FA7574B1}" type="datetimeFigureOut">
              <a:rPr lang="nl-NL" smtClean="0"/>
              <a:t>31/05/22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2E4021D-2418-4538-84E7-50DACFF225CF}" type="slidenum">
              <a:rPr lang="nl-NL" smtClean="0"/>
              <a:t>‹nr.›</a:t>
            </a:fld>
            <a:endParaRPr lang="nl-NL"/>
          </a:p>
        </p:txBody>
      </p:sp>
    </p:spTree>
    <p:extLst>
      <p:ext uri="{BB962C8B-B14F-4D97-AF65-F5344CB8AC3E}">
        <p14:creationId xmlns:p14="http://schemas.microsoft.com/office/powerpoint/2010/main" val="1343526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6D7DE84-1397-44A2-A2FE-6E28FA7574B1}" type="datetimeFigureOut">
              <a:rPr lang="nl-NL" smtClean="0"/>
              <a:t>31/05/22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2E4021D-2418-4538-84E7-50DACFF225CF}" type="slidenum">
              <a:rPr lang="nl-NL" smtClean="0"/>
              <a:t>‹nr.›</a:t>
            </a:fld>
            <a:endParaRPr lang="nl-NL"/>
          </a:p>
        </p:txBody>
      </p:sp>
    </p:spTree>
    <p:extLst>
      <p:ext uri="{BB962C8B-B14F-4D97-AF65-F5344CB8AC3E}">
        <p14:creationId xmlns:p14="http://schemas.microsoft.com/office/powerpoint/2010/main" val="1521854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6D7DE84-1397-44A2-A2FE-6E28FA7574B1}" type="datetimeFigureOut">
              <a:rPr lang="nl-NL" smtClean="0"/>
              <a:t>31/05/22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2E4021D-2418-4538-84E7-50DACFF225CF}" type="slidenum">
              <a:rPr lang="nl-NL" smtClean="0"/>
              <a:t>‹nr.›</a:t>
            </a:fld>
            <a:endParaRPr lang="nl-NL"/>
          </a:p>
        </p:txBody>
      </p:sp>
    </p:spTree>
    <p:extLst>
      <p:ext uri="{BB962C8B-B14F-4D97-AF65-F5344CB8AC3E}">
        <p14:creationId xmlns:p14="http://schemas.microsoft.com/office/powerpoint/2010/main" val="696308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6D7DE84-1397-44A2-A2FE-6E28FA7574B1}" type="datetimeFigureOut">
              <a:rPr lang="nl-NL" smtClean="0"/>
              <a:t>31/05/22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E4021D-2418-4538-84E7-50DACFF225CF}" type="slidenum">
              <a:rPr lang="nl-NL" smtClean="0"/>
              <a:t>‹nr.›</a:t>
            </a:fld>
            <a:endParaRPr lang="nl-NL"/>
          </a:p>
        </p:txBody>
      </p:sp>
    </p:spTree>
    <p:extLst>
      <p:ext uri="{BB962C8B-B14F-4D97-AF65-F5344CB8AC3E}">
        <p14:creationId xmlns:p14="http://schemas.microsoft.com/office/powerpoint/2010/main" val="2996323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6D7DE84-1397-44A2-A2FE-6E28FA7574B1}" type="datetimeFigureOut">
              <a:rPr lang="nl-NL" smtClean="0"/>
              <a:t>31/05/22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E4021D-2418-4538-84E7-50DACFF225CF}" type="slidenum">
              <a:rPr lang="nl-NL" smtClean="0"/>
              <a:t>‹nr.›</a:t>
            </a:fld>
            <a:endParaRPr lang="nl-NL"/>
          </a:p>
        </p:txBody>
      </p:sp>
    </p:spTree>
    <p:extLst>
      <p:ext uri="{BB962C8B-B14F-4D97-AF65-F5344CB8AC3E}">
        <p14:creationId xmlns:p14="http://schemas.microsoft.com/office/powerpoint/2010/main" val="4730501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F612E-FBBE-4EB6-A6D8-AE7B65EA2F71}"/>
              </a:ext>
            </a:extLst>
          </p:cNvPr>
          <p:cNvSpPr>
            <a:spLocks noGrp="1"/>
          </p:cNvSpPr>
          <p:nvPr>
            <p:ph type="ctrTitle"/>
          </p:nvPr>
        </p:nvSpPr>
        <p:spPr>
          <a:xfrm>
            <a:off x="1524000" y="1122363"/>
            <a:ext cx="9144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59318691-9ACC-4CD9-B0BA-F118BD3DCB0C}"/>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29F495B-90F9-4115-9D3F-E2F8E7C465A1}"/>
              </a:ext>
            </a:extLst>
          </p:cNvPr>
          <p:cNvSpPr>
            <a:spLocks noGrp="1"/>
          </p:cNvSpPr>
          <p:nvPr>
            <p:ph type="dt" sz="half" idx="10"/>
          </p:nvPr>
        </p:nvSpPr>
        <p:spPr/>
        <p:txBody>
          <a:bodyPr/>
          <a:lstStyle/>
          <a:p>
            <a:fld id="{1F1353D3-5DC2-4302-A29A-5B2A3C44857C}" type="datetimeFigureOut">
              <a:rPr lang="nl-NL" smtClean="0"/>
              <a:t>31/05/22</a:t>
            </a:fld>
            <a:endParaRPr lang="nl-NL"/>
          </a:p>
        </p:txBody>
      </p:sp>
      <p:sp>
        <p:nvSpPr>
          <p:cNvPr id="5" name="Tijdelijke aanduiding voor voettekst 4">
            <a:extLst>
              <a:ext uri="{FF2B5EF4-FFF2-40B4-BE49-F238E27FC236}">
                <a16:creationId xmlns:a16="http://schemas.microsoft.com/office/drawing/2014/main" id="{4F8E9C60-EE4A-4174-8872-6BF7B7DB318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AE5AC1-68C7-49E8-8165-A926BF02A77F}"/>
              </a:ext>
            </a:extLst>
          </p:cNvPr>
          <p:cNvSpPr>
            <a:spLocks noGrp="1"/>
          </p:cNvSpPr>
          <p:nvPr>
            <p:ph type="sldNum" sz="quarter" idx="12"/>
          </p:nvPr>
        </p:nvSpPr>
        <p:spPr/>
        <p:txBody>
          <a:bodyPr/>
          <a:lstStyle/>
          <a:p>
            <a:fld id="{C309B54E-EE57-4BDF-A352-F373953B3A86}" type="slidenum">
              <a:rPr lang="nl-NL" smtClean="0"/>
              <a:t>‹nr.›</a:t>
            </a:fld>
            <a:endParaRPr lang="nl-NL"/>
          </a:p>
        </p:txBody>
      </p:sp>
    </p:spTree>
    <p:extLst>
      <p:ext uri="{BB962C8B-B14F-4D97-AF65-F5344CB8AC3E}">
        <p14:creationId xmlns:p14="http://schemas.microsoft.com/office/powerpoint/2010/main" val="424259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22" name="Afbeelding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060E15-4756-4381-B73C-27336F99A60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42FE82B-5F15-4D48-BF35-03BEB29BEF0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B68388-0AE2-419A-8665-BDF6B4726762}"/>
              </a:ext>
            </a:extLst>
          </p:cNvPr>
          <p:cNvSpPr>
            <a:spLocks noGrp="1"/>
          </p:cNvSpPr>
          <p:nvPr>
            <p:ph type="dt" sz="half" idx="10"/>
          </p:nvPr>
        </p:nvSpPr>
        <p:spPr/>
        <p:txBody>
          <a:bodyPr/>
          <a:lstStyle/>
          <a:p>
            <a:fld id="{1F1353D3-5DC2-4302-A29A-5B2A3C44857C}" type="datetimeFigureOut">
              <a:rPr lang="nl-NL" smtClean="0"/>
              <a:t>31/05/22</a:t>
            </a:fld>
            <a:endParaRPr lang="nl-NL"/>
          </a:p>
        </p:txBody>
      </p:sp>
      <p:sp>
        <p:nvSpPr>
          <p:cNvPr id="5" name="Tijdelijke aanduiding voor voettekst 4">
            <a:extLst>
              <a:ext uri="{FF2B5EF4-FFF2-40B4-BE49-F238E27FC236}">
                <a16:creationId xmlns:a16="http://schemas.microsoft.com/office/drawing/2014/main" id="{1472A71A-4CFB-480B-9CB8-AE4E77A108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F15A1D-4896-4E69-98A7-333C0CB7260B}"/>
              </a:ext>
            </a:extLst>
          </p:cNvPr>
          <p:cNvSpPr>
            <a:spLocks noGrp="1"/>
          </p:cNvSpPr>
          <p:nvPr>
            <p:ph type="sldNum" sz="quarter" idx="12"/>
          </p:nvPr>
        </p:nvSpPr>
        <p:spPr/>
        <p:txBody>
          <a:bodyPr/>
          <a:lstStyle/>
          <a:p>
            <a:fld id="{C309B54E-EE57-4BDF-A352-F373953B3A86}" type="slidenum">
              <a:rPr lang="nl-NL" smtClean="0"/>
              <a:t>‹nr.›</a:t>
            </a:fld>
            <a:endParaRPr lang="nl-NL"/>
          </a:p>
        </p:txBody>
      </p:sp>
    </p:spTree>
    <p:extLst>
      <p:ext uri="{BB962C8B-B14F-4D97-AF65-F5344CB8AC3E}">
        <p14:creationId xmlns:p14="http://schemas.microsoft.com/office/powerpoint/2010/main" val="1144416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77501-F4AC-4A06-9C78-FD8F18660082}"/>
              </a:ext>
            </a:extLst>
          </p:cNvPr>
          <p:cNvSpPr>
            <a:spLocks noGrp="1"/>
          </p:cNvSpPr>
          <p:nvPr>
            <p:ph type="title"/>
          </p:nvPr>
        </p:nvSpPr>
        <p:spPr>
          <a:xfrm>
            <a:off x="831851" y="1709742"/>
            <a:ext cx="105156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B32F2809-D049-4FA9-B971-2D0254B4DC28}"/>
              </a:ext>
            </a:extLst>
          </p:cNvPr>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121767A-9C40-4485-9F4F-05205AE7682F}"/>
              </a:ext>
            </a:extLst>
          </p:cNvPr>
          <p:cNvSpPr>
            <a:spLocks noGrp="1"/>
          </p:cNvSpPr>
          <p:nvPr>
            <p:ph type="dt" sz="half" idx="10"/>
          </p:nvPr>
        </p:nvSpPr>
        <p:spPr/>
        <p:txBody>
          <a:bodyPr/>
          <a:lstStyle/>
          <a:p>
            <a:fld id="{1F1353D3-5DC2-4302-A29A-5B2A3C44857C}" type="datetimeFigureOut">
              <a:rPr lang="nl-NL" smtClean="0"/>
              <a:t>31/05/22</a:t>
            </a:fld>
            <a:endParaRPr lang="nl-NL"/>
          </a:p>
        </p:txBody>
      </p:sp>
      <p:sp>
        <p:nvSpPr>
          <p:cNvPr id="5" name="Tijdelijke aanduiding voor voettekst 4">
            <a:extLst>
              <a:ext uri="{FF2B5EF4-FFF2-40B4-BE49-F238E27FC236}">
                <a16:creationId xmlns:a16="http://schemas.microsoft.com/office/drawing/2014/main" id="{235A74DC-C016-4449-A67B-6A39ADF8EA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D6FD29-675E-49DD-933D-F3EB30C4623C}"/>
              </a:ext>
            </a:extLst>
          </p:cNvPr>
          <p:cNvSpPr>
            <a:spLocks noGrp="1"/>
          </p:cNvSpPr>
          <p:nvPr>
            <p:ph type="sldNum" sz="quarter" idx="12"/>
          </p:nvPr>
        </p:nvSpPr>
        <p:spPr/>
        <p:txBody>
          <a:bodyPr/>
          <a:lstStyle/>
          <a:p>
            <a:fld id="{C309B54E-EE57-4BDF-A352-F373953B3A86}" type="slidenum">
              <a:rPr lang="nl-NL" smtClean="0"/>
              <a:t>‹nr.›</a:t>
            </a:fld>
            <a:endParaRPr lang="nl-NL"/>
          </a:p>
        </p:txBody>
      </p:sp>
    </p:spTree>
    <p:extLst>
      <p:ext uri="{BB962C8B-B14F-4D97-AF65-F5344CB8AC3E}">
        <p14:creationId xmlns:p14="http://schemas.microsoft.com/office/powerpoint/2010/main" val="11333489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0C2D0-BC75-46B4-B04A-35DC8CC2E57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E4865B9-F662-46A8-8132-02B495ACC1D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2E64C24-4CE3-4CD3-B449-B2550EC84F5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73B4710-752A-4A84-AD84-77BE7791ABE8}"/>
              </a:ext>
            </a:extLst>
          </p:cNvPr>
          <p:cNvSpPr>
            <a:spLocks noGrp="1"/>
          </p:cNvSpPr>
          <p:nvPr>
            <p:ph type="dt" sz="half" idx="10"/>
          </p:nvPr>
        </p:nvSpPr>
        <p:spPr/>
        <p:txBody>
          <a:bodyPr/>
          <a:lstStyle/>
          <a:p>
            <a:fld id="{1F1353D3-5DC2-4302-A29A-5B2A3C44857C}" type="datetimeFigureOut">
              <a:rPr lang="nl-NL" smtClean="0"/>
              <a:t>31/05/22</a:t>
            </a:fld>
            <a:endParaRPr lang="nl-NL"/>
          </a:p>
        </p:txBody>
      </p:sp>
      <p:sp>
        <p:nvSpPr>
          <p:cNvPr id="6" name="Tijdelijke aanduiding voor voettekst 5">
            <a:extLst>
              <a:ext uri="{FF2B5EF4-FFF2-40B4-BE49-F238E27FC236}">
                <a16:creationId xmlns:a16="http://schemas.microsoft.com/office/drawing/2014/main" id="{F8D834F3-11A0-41BF-B090-127610AD1F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E9415A8-0A24-4DDA-8A80-19DCCF17D23A}"/>
              </a:ext>
            </a:extLst>
          </p:cNvPr>
          <p:cNvSpPr>
            <a:spLocks noGrp="1"/>
          </p:cNvSpPr>
          <p:nvPr>
            <p:ph type="sldNum" sz="quarter" idx="12"/>
          </p:nvPr>
        </p:nvSpPr>
        <p:spPr/>
        <p:txBody>
          <a:bodyPr/>
          <a:lstStyle/>
          <a:p>
            <a:fld id="{C309B54E-EE57-4BDF-A352-F373953B3A86}" type="slidenum">
              <a:rPr lang="nl-NL" smtClean="0"/>
              <a:t>‹nr.›</a:t>
            </a:fld>
            <a:endParaRPr lang="nl-NL"/>
          </a:p>
        </p:txBody>
      </p:sp>
    </p:spTree>
    <p:extLst>
      <p:ext uri="{BB962C8B-B14F-4D97-AF65-F5344CB8AC3E}">
        <p14:creationId xmlns:p14="http://schemas.microsoft.com/office/powerpoint/2010/main" val="23265248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99E9F-0C2C-4990-9849-F81E74430F97}"/>
              </a:ext>
            </a:extLst>
          </p:cNvPr>
          <p:cNvSpPr>
            <a:spLocks noGrp="1"/>
          </p:cNvSpPr>
          <p:nvPr>
            <p:ph type="title"/>
          </p:nvPr>
        </p:nvSpPr>
        <p:spPr>
          <a:xfrm>
            <a:off x="839788" y="365129"/>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7ADF3A1-663E-4AD5-9363-FC4EACBC40C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3B69E26-A1AE-4A90-9DD5-85FC32F39E9C}"/>
              </a:ext>
            </a:extLst>
          </p:cNvPr>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B96FE7B-4AA3-4EE1-BDAF-53528B903992}"/>
              </a:ext>
            </a:extLst>
          </p:cNvPr>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D5471E8-8517-4C31-8F7C-76D678A762CD}"/>
              </a:ext>
            </a:extLst>
          </p:cNvPr>
          <p:cNvSpPr>
            <a:spLocks noGrp="1"/>
          </p:cNvSpPr>
          <p:nvPr>
            <p:ph sz="quarter" idx="4"/>
          </p:nvPr>
        </p:nvSpPr>
        <p:spPr>
          <a:xfrm>
            <a:off x="6172202"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7E755DE-E862-413E-9913-7627D7A84BC2}"/>
              </a:ext>
            </a:extLst>
          </p:cNvPr>
          <p:cNvSpPr>
            <a:spLocks noGrp="1"/>
          </p:cNvSpPr>
          <p:nvPr>
            <p:ph type="dt" sz="half" idx="10"/>
          </p:nvPr>
        </p:nvSpPr>
        <p:spPr/>
        <p:txBody>
          <a:bodyPr/>
          <a:lstStyle/>
          <a:p>
            <a:fld id="{1F1353D3-5DC2-4302-A29A-5B2A3C44857C}" type="datetimeFigureOut">
              <a:rPr lang="nl-NL" smtClean="0"/>
              <a:t>31/05/22</a:t>
            </a:fld>
            <a:endParaRPr lang="nl-NL"/>
          </a:p>
        </p:txBody>
      </p:sp>
      <p:sp>
        <p:nvSpPr>
          <p:cNvPr id="8" name="Tijdelijke aanduiding voor voettekst 7">
            <a:extLst>
              <a:ext uri="{FF2B5EF4-FFF2-40B4-BE49-F238E27FC236}">
                <a16:creationId xmlns:a16="http://schemas.microsoft.com/office/drawing/2014/main" id="{287D1F05-CDA0-4A23-9968-614DD0F89CC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B22A2F5-F730-4B51-B728-F6F871B5C1F7}"/>
              </a:ext>
            </a:extLst>
          </p:cNvPr>
          <p:cNvSpPr>
            <a:spLocks noGrp="1"/>
          </p:cNvSpPr>
          <p:nvPr>
            <p:ph type="sldNum" sz="quarter" idx="12"/>
          </p:nvPr>
        </p:nvSpPr>
        <p:spPr/>
        <p:txBody>
          <a:bodyPr/>
          <a:lstStyle/>
          <a:p>
            <a:fld id="{C309B54E-EE57-4BDF-A352-F373953B3A86}" type="slidenum">
              <a:rPr lang="nl-NL" smtClean="0"/>
              <a:t>‹nr.›</a:t>
            </a:fld>
            <a:endParaRPr lang="nl-NL"/>
          </a:p>
        </p:txBody>
      </p:sp>
    </p:spTree>
    <p:extLst>
      <p:ext uri="{BB962C8B-B14F-4D97-AF65-F5344CB8AC3E}">
        <p14:creationId xmlns:p14="http://schemas.microsoft.com/office/powerpoint/2010/main" val="13642546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B6AD3-3F3D-4419-B49E-393523E4866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9F52163-B959-415F-A8E1-360CB5E9F2F5}"/>
              </a:ext>
            </a:extLst>
          </p:cNvPr>
          <p:cNvSpPr>
            <a:spLocks noGrp="1"/>
          </p:cNvSpPr>
          <p:nvPr>
            <p:ph type="dt" sz="half" idx="10"/>
          </p:nvPr>
        </p:nvSpPr>
        <p:spPr/>
        <p:txBody>
          <a:bodyPr/>
          <a:lstStyle/>
          <a:p>
            <a:fld id="{1F1353D3-5DC2-4302-A29A-5B2A3C44857C}" type="datetimeFigureOut">
              <a:rPr lang="nl-NL" smtClean="0"/>
              <a:t>31/05/22</a:t>
            </a:fld>
            <a:endParaRPr lang="nl-NL"/>
          </a:p>
        </p:txBody>
      </p:sp>
      <p:sp>
        <p:nvSpPr>
          <p:cNvPr id="4" name="Tijdelijke aanduiding voor voettekst 3">
            <a:extLst>
              <a:ext uri="{FF2B5EF4-FFF2-40B4-BE49-F238E27FC236}">
                <a16:creationId xmlns:a16="http://schemas.microsoft.com/office/drawing/2014/main" id="{EDAD222A-B68C-49C7-A061-9523DC42702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DB8FC8C-0EA5-4956-9A42-C5B6C75EB3FF}"/>
              </a:ext>
            </a:extLst>
          </p:cNvPr>
          <p:cNvSpPr>
            <a:spLocks noGrp="1"/>
          </p:cNvSpPr>
          <p:nvPr>
            <p:ph type="sldNum" sz="quarter" idx="12"/>
          </p:nvPr>
        </p:nvSpPr>
        <p:spPr/>
        <p:txBody>
          <a:bodyPr/>
          <a:lstStyle/>
          <a:p>
            <a:fld id="{C309B54E-EE57-4BDF-A352-F373953B3A86}" type="slidenum">
              <a:rPr lang="nl-NL" smtClean="0"/>
              <a:t>‹nr.›</a:t>
            </a:fld>
            <a:endParaRPr lang="nl-NL"/>
          </a:p>
        </p:txBody>
      </p:sp>
    </p:spTree>
    <p:extLst>
      <p:ext uri="{BB962C8B-B14F-4D97-AF65-F5344CB8AC3E}">
        <p14:creationId xmlns:p14="http://schemas.microsoft.com/office/powerpoint/2010/main" val="17733934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611F58B-6ED3-40BB-970D-80935690D2E9}"/>
              </a:ext>
            </a:extLst>
          </p:cNvPr>
          <p:cNvSpPr>
            <a:spLocks noGrp="1"/>
          </p:cNvSpPr>
          <p:nvPr>
            <p:ph type="dt" sz="half" idx="10"/>
          </p:nvPr>
        </p:nvSpPr>
        <p:spPr/>
        <p:txBody>
          <a:bodyPr/>
          <a:lstStyle/>
          <a:p>
            <a:fld id="{1F1353D3-5DC2-4302-A29A-5B2A3C44857C}" type="datetimeFigureOut">
              <a:rPr lang="nl-NL" smtClean="0"/>
              <a:t>31/05/22</a:t>
            </a:fld>
            <a:endParaRPr lang="nl-NL"/>
          </a:p>
        </p:txBody>
      </p:sp>
      <p:sp>
        <p:nvSpPr>
          <p:cNvPr id="3" name="Tijdelijke aanduiding voor voettekst 2">
            <a:extLst>
              <a:ext uri="{FF2B5EF4-FFF2-40B4-BE49-F238E27FC236}">
                <a16:creationId xmlns:a16="http://schemas.microsoft.com/office/drawing/2014/main" id="{B4A66716-13AC-4B73-963F-ECFCE1020F1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C9905CD-35A8-4FF9-8CB0-45D8C149BC7F}"/>
              </a:ext>
            </a:extLst>
          </p:cNvPr>
          <p:cNvSpPr>
            <a:spLocks noGrp="1"/>
          </p:cNvSpPr>
          <p:nvPr>
            <p:ph type="sldNum" sz="quarter" idx="12"/>
          </p:nvPr>
        </p:nvSpPr>
        <p:spPr/>
        <p:txBody>
          <a:bodyPr/>
          <a:lstStyle/>
          <a:p>
            <a:fld id="{C309B54E-EE57-4BDF-A352-F373953B3A86}" type="slidenum">
              <a:rPr lang="nl-NL" smtClean="0"/>
              <a:t>‹nr.›</a:t>
            </a:fld>
            <a:endParaRPr lang="nl-NL"/>
          </a:p>
        </p:txBody>
      </p:sp>
    </p:spTree>
    <p:extLst>
      <p:ext uri="{BB962C8B-B14F-4D97-AF65-F5344CB8AC3E}">
        <p14:creationId xmlns:p14="http://schemas.microsoft.com/office/powerpoint/2010/main" val="23974282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55024-2C82-4A2B-873B-D5C44BAB04C7}"/>
              </a:ext>
            </a:extLst>
          </p:cNvPr>
          <p:cNvSpPr>
            <a:spLocks noGrp="1"/>
          </p:cNvSpPr>
          <p:nvPr>
            <p:ph type="title"/>
          </p:nvPr>
        </p:nvSpPr>
        <p:spPr>
          <a:xfrm>
            <a:off x="839788" y="457200"/>
            <a:ext cx="3932237"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7B2CF940-4B4E-4757-9EB3-4116D067F4EA}"/>
              </a:ext>
            </a:extLst>
          </p:cNvPr>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2FD6F1D-722B-4215-A88C-1493A570061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2DA26D6-2400-4130-9837-242A06E35A9D}"/>
              </a:ext>
            </a:extLst>
          </p:cNvPr>
          <p:cNvSpPr>
            <a:spLocks noGrp="1"/>
          </p:cNvSpPr>
          <p:nvPr>
            <p:ph type="dt" sz="half" idx="10"/>
          </p:nvPr>
        </p:nvSpPr>
        <p:spPr/>
        <p:txBody>
          <a:bodyPr/>
          <a:lstStyle/>
          <a:p>
            <a:fld id="{1F1353D3-5DC2-4302-A29A-5B2A3C44857C}" type="datetimeFigureOut">
              <a:rPr lang="nl-NL" smtClean="0"/>
              <a:t>31/05/22</a:t>
            </a:fld>
            <a:endParaRPr lang="nl-NL"/>
          </a:p>
        </p:txBody>
      </p:sp>
      <p:sp>
        <p:nvSpPr>
          <p:cNvPr id="6" name="Tijdelijke aanduiding voor voettekst 5">
            <a:extLst>
              <a:ext uri="{FF2B5EF4-FFF2-40B4-BE49-F238E27FC236}">
                <a16:creationId xmlns:a16="http://schemas.microsoft.com/office/drawing/2014/main" id="{2AAD3BDF-E261-41D2-A038-FF6640F03B2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50F6074-9289-4A71-939D-298FD79BED70}"/>
              </a:ext>
            </a:extLst>
          </p:cNvPr>
          <p:cNvSpPr>
            <a:spLocks noGrp="1"/>
          </p:cNvSpPr>
          <p:nvPr>
            <p:ph type="sldNum" sz="quarter" idx="12"/>
          </p:nvPr>
        </p:nvSpPr>
        <p:spPr/>
        <p:txBody>
          <a:bodyPr/>
          <a:lstStyle/>
          <a:p>
            <a:fld id="{C309B54E-EE57-4BDF-A352-F373953B3A86}" type="slidenum">
              <a:rPr lang="nl-NL" smtClean="0"/>
              <a:t>‹nr.›</a:t>
            </a:fld>
            <a:endParaRPr lang="nl-NL"/>
          </a:p>
        </p:txBody>
      </p:sp>
    </p:spTree>
    <p:extLst>
      <p:ext uri="{BB962C8B-B14F-4D97-AF65-F5344CB8AC3E}">
        <p14:creationId xmlns:p14="http://schemas.microsoft.com/office/powerpoint/2010/main" val="11756377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61B70-898D-4A21-B3CF-EA3F5758A437}"/>
              </a:ext>
            </a:extLst>
          </p:cNvPr>
          <p:cNvSpPr>
            <a:spLocks noGrp="1"/>
          </p:cNvSpPr>
          <p:nvPr>
            <p:ph type="title"/>
          </p:nvPr>
        </p:nvSpPr>
        <p:spPr>
          <a:xfrm>
            <a:off x="839788" y="457200"/>
            <a:ext cx="3932237"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64690159-0EDD-480B-9265-495CBEF6FC49}"/>
              </a:ext>
            </a:extLst>
          </p:cNvPr>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86A90D3A-1D63-4C98-992F-51B81FD5114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8D6505F-CC30-4C53-8D01-389276E38B04}"/>
              </a:ext>
            </a:extLst>
          </p:cNvPr>
          <p:cNvSpPr>
            <a:spLocks noGrp="1"/>
          </p:cNvSpPr>
          <p:nvPr>
            <p:ph type="dt" sz="half" idx="10"/>
          </p:nvPr>
        </p:nvSpPr>
        <p:spPr/>
        <p:txBody>
          <a:bodyPr/>
          <a:lstStyle/>
          <a:p>
            <a:fld id="{1F1353D3-5DC2-4302-A29A-5B2A3C44857C}" type="datetimeFigureOut">
              <a:rPr lang="nl-NL" smtClean="0"/>
              <a:t>31/05/22</a:t>
            </a:fld>
            <a:endParaRPr lang="nl-NL"/>
          </a:p>
        </p:txBody>
      </p:sp>
      <p:sp>
        <p:nvSpPr>
          <p:cNvPr id="6" name="Tijdelijke aanduiding voor voettekst 5">
            <a:extLst>
              <a:ext uri="{FF2B5EF4-FFF2-40B4-BE49-F238E27FC236}">
                <a16:creationId xmlns:a16="http://schemas.microsoft.com/office/drawing/2014/main" id="{68F71B68-BB18-4B4F-B988-81B1E35DE92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4AEAC53-493B-4DE9-B7C7-0A1274F1972B}"/>
              </a:ext>
            </a:extLst>
          </p:cNvPr>
          <p:cNvSpPr>
            <a:spLocks noGrp="1"/>
          </p:cNvSpPr>
          <p:nvPr>
            <p:ph type="sldNum" sz="quarter" idx="12"/>
          </p:nvPr>
        </p:nvSpPr>
        <p:spPr/>
        <p:txBody>
          <a:bodyPr/>
          <a:lstStyle/>
          <a:p>
            <a:fld id="{C309B54E-EE57-4BDF-A352-F373953B3A86}" type="slidenum">
              <a:rPr lang="nl-NL" smtClean="0"/>
              <a:t>‹nr.›</a:t>
            </a:fld>
            <a:endParaRPr lang="nl-NL"/>
          </a:p>
        </p:txBody>
      </p:sp>
    </p:spTree>
    <p:extLst>
      <p:ext uri="{BB962C8B-B14F-4D97-AF65-F5344CB8AC3E}">
        <p14:creationId xmlns:p14="http://schemas.microsoft.com/office/powerpoint/2010/main" val="30003464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257BA2-0831-40F5-AFED-E5F75646183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AFFDA49-5368-44F1-9135-119BA6AC968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A86360-225E-4819-A713-97007EB75ABF}"/>
              </a:ext>
            </a:extLst>
          </p:cNvPr>
          <p:cNvSpPr>
            <a:spLocks noGrp="1"/>
          </p:cNvSpPr>
          <p:nvPr>
            <p:ph type="dt" sz="half" idx="10"/>
          </p:nvPr>
        </p:nvSpPr>
        <p:spPr/>
        <p:txBody>
          <a:bodyPr/>
          <a:lstStyle/>
          <a:p>
            <a:fld id="{1F1353D3-5DC2-4302-A29A-5B2A3C44857C}" type="datetimeFigureOut">
              <a:rPr lang="nl-NL" smtClean="0"/>
              <a:t>31/05/22</a:t>
            </a:fld>
            <a:endParaRPr lang="nl-NL"/>
          </a:p>
        </p:txBody>
      </p:sp>
      <p:sp>
        <p:nvSpPr>
          <p:cNvPr id="5" name="Tijdelijke aanduiding voor voettekst 4">
            <a:extLst>
              <a:ext uri="{FF2B5EF4-FFF2-40B4-BE49-F238E27FC236}">
                <a16:creationId xmlns:a16="http://schemas.microsoft.com/office/drawing/2014/main" id="{6BDB85C3-F440-4414-BAC5-64A28B6060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14303E-9CFF-481F-AFD8-5BA534DD8182}"/>
              </a:ext>
            </a:extLst>
          </p:cNvPr>
          <p:cNvSpPr>
            <a:spLocks noGrp="1"/>
          </p:cNvSpPr>
          <p:nvPr>
            <p:ph type="sldNum" sz="quarter" idx="12"/>
          </p:nvPr>
        </p:nvSpPr>
        <p:spPr/>
        <p:txBody>
          <a:bodyPr/>
          <a:lstStyle/>
          <a:p>
            <a:fld id="{C309B54E-EE57-4BDF-A352-F373953B3A86}" type="slidenum">
              <a:rPr lang="nl-NL" smtClean="0"/>
              <a:t>‹nr.›</a:t>
            </a:fld>
            <a:endParaRPr lang="nl-NL"/>
          </a:p>
        </p:txBody>
      </p:sp>
    </p:spTree>
    <p:extLst>
      <p:ext uri="{BB962C8B-B14F-4D97-AF65-F5344CB8AC3E}">
        <p14:creationId xmlns:p14="http://schemas.microsoft.com/office/powerpoint/2010/main" val="23366008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264460F-ECD4-4CFB-9A99-3D6721DB0FA5}"/>
              </a:ext>
            </a:extLst>
          </p:cNvPr>
          <p:cNvSpPr>
            <a:spLocks noGrp="1"/>
          </p:cNvSpPr>
          <p:nvPr>
            <p:ph type="title" orient="vert"/>
          </p:nvPr>
        </p:nvSpPr>
        <p:spPr>
          <a:xfrm>
            <a:off x="8724902"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D2EE008-4002-48D2-B1B5-892EC205123E}"/>
              </a:ext>
            </a:extLst>
          </p:cNvPr>
          <p:cNvSpPr>
            <a:spLocks noGrp="1"/>
          </p:cNvSpPr>
          <p:nvPr>
            <p:ph type="body" orient="vert" idx="1"/>
          </p:nvPr>
        </p:nvSpPr>
        <p:spPr>
          <a:xfrm>
            <a:off x="838202"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13C03E-B037-4862-9D10-A571C0511202}"/>
              </a:ext>
            </a:extLst>
          </p:cNvPr>
          <p:cNvSpPr>
            <a:spLocks noGrp="1"/>
          </p:cNvSpPr>
          <p:nvPr>
            <p:ph type="dt" sz="half" idx="10"/>
          </p:nvPr>
        </p:nvSpPr>
        <p:spPr/>
        <p:txBody>
          <a:bodyPr/>
          <a:lstStyle/>
          <a:p>
            <a:fld id="{1F1353D3-5DC2-4302-A29A-5B2A3C44857C}" type="datetimeFigureOut">
              <a:rPr lang="nl-NL" smtClean="0"/>
              <a:t>31/05/22</a:t>
            </a:fld>
            <a:endParaRPr lang="nl-NL"/>
          </a:p>
        </p:txBody>
      </p:sp>
      <p:sp>
        <p:nvSpPr>
          <p:cNvPr id="5" name="Tijdelijke aanduiding voor voettekst 4">
            <a:extLst>
              <a:ext uri="{FF2B5EF4-FFF2-40B4-BE49-F238E27FC236}">
                <a16:creationId xmlns:a16="http://schemas.microsoft.com/office/drawing/2014/main" id="{10B3DDE0-0BDF-4B65-B23E-75B94BBA02D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8A6172C-FF51-4C37-8E58-B8AFE81CDC71}"/>
              </a:ext>
            </a:extLst>
          </p:cNvPr>
          <p:cNvSpPr>
            <a:spLocks noGrp="1"/>
          </p:cNvSpPr>
          <p:nvPr>
            <p:ph type="sldNum" sz="quarter" idx="12"/>
          </p:nvPr>
        </p:nvSpPr>
        <p:spPr/>
        <p:txBody>
          <a:bodyPr/>
          <a:lstStyle/>
          <a:p>
            <a:fld id="{C309B54E-EE57-4BDF-A352-F373953B3A86}" type="slidenum">
              <a:rPr lang="nl-NL" smtClean="0"/>
              <a:t>‹nr.›</a:t>
            </a:fld>
            <a:endParaRPr lang="nl-NL"/>
          </a:p>
        </p:txBody>
      </p:sp>
    </p:spTree>
    <p:extLst>
      <p:ext uri="{BB962C8B-B14F-4D97-AF65-F5344CB8AC3E}">
        <p14:creationId xmlns:p14="http://schemas.microsoft.com/office/powerpoint/2010/main" val="156684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_ZEN - Blank">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9EC3B69-8421-3841-86D1-E4E8B5D8671A}"/>
              </a:ext>
            </a:extLst>
          </p:cNvPr>
          <p:cNvSpPr>
            <a:spLocks noGrp="1"/>
          </p:cNvSpPr>
          <p:nvPr>
            <p:ph type="title" hasCustomPrompt="1"/>
          </p:nvPr>
        </p:nvSpPr>
        <p:spPr>
          <a:xfrm>
            <a:off x="538899" y="118988"/>
            <a:ext cx="11327692" cy="439469"/>
          </a:xfrm>
          <a:prstGeom prst="rect">
            <a:avLst/>
          </a:prstGeom>
        </p:spPr>
        <p:txBody>
          <a:bodyPr anchor="ctr"/>
          <a:lstStyle>
            <a:lvl1pPr>
              <a:defRPr sz="2700" b="1" i="0">
                <a:solidFill>
                  <a:schemeClr val="accent6"/>
                </a:solidFill>
                <a:latin typeface="Calibri" panose="020F0502020204030204" pitchFamily="34" charset="0"/>
                <a:cs typeface="Calibri" panose="020F0502020204030204" pitchFamily="34" charset="0"/>
              </a:defRPr>
            </a:lvl1pPr>
          </a:lstStyle>
          <a:p>
            <a:r>
              <a:rPr lang="en-US"/>
              <a:t>Slide Title</a:t>
            </a:r>
          </a:p>
        </p:txBody>
      </p:sp>
      <p:sp>
        <p:nvSpPr>
          <p:cNvPr id="19" name="Text Placeholder 8">
            <a:extLst>
              <a:ext uri="{FF2B5EF4-FFF2-40B4-BE49-F238E27FC236}">
                <a16:creationId xmlns:a16="http://schemas.microsoft.com/office/drawing/2014/main" id="{43CE1C29-B120-E143-AECE-5D689E98D153}"/>
              </a:ext>
            </a:extLst>
          </p:cNvPr>
          <p:cNvSpPr>
            <a:spLocks noGrp="1"/>
          </p:cNvSpPr>
          <p:nvPr>
            <p:ph type="body" sz="quarter" idx="10" hasCustomPrompt="1"/>
          </p:nvPr>
        </p:nvSpPr>
        <p:spPr>
          <a:xfrm>
            <a:off x="538595" y="586042"/>
            <a:ext cx="11327695" cy="238367"/>
          </a:xfrm>
          <a:prstGeom prst="rect">
            <a:avLst/>
          </a:prstGeom>
        </p:spPr>
        <p:txBody>
          <a:bodyPr/>
          <a:lstStyle>
            <a:lvl1pPr marL="0" indent="0">
              <a:buFontTx/>
              <a:buNone/>
              <a:defRPr sz="1050" b="0" i="1">
                <a:solidFill>
                  <a:schemeClr val="accent6"/>
                </a:solidFill>
                <a:latin typeface="Calibri Light" panose="020F0302020204030204" pitchFamily="34" charset="0"/>
                <a:cs typeface="Calibri Light" panose="020F0302020204030204" pitchFamily="34" charset="0"/>
              </a:defRPr>
            </a:lvl1pPr>
          </a:lstStyle>
          <a:p>
            <a:pPr lvl="0"/>
            <a:r>
              <a:rPr lang="en-US"/>
              <a:t>Slide subtitle (delete if not required.)</a:t>
            </a:r>
          </a:p>
        </p:txBody>
      </p:sp>
      <p:sp>
        <p:nvSpPr>
          <p:cNvPr id="20" name="Content Placeholder 2">
            <a:extLst>
              <a:ext uri="{FF2B5EF4-FFF2-40B4-BE49-F238E27FC236}">
                <a16:creationId xmlns:a16="http://schemas.microsoft.com/office/drawing/2014/main" id="{44CCF96D-A556-A84F-B400-1CB258B61F15}"/>
              </a:ext>
            </a:extLst>
          </p:cNvPr>
          <p:cNvSpPr>
            <a:spLocks noGrp="1"/>
          </p:cNvSpPr>
          <p:nvPr>
            <p:ph sz="quarter" idx="14"/>
          </p:nvPr>
        </p:nvSpPr>
        <p:spPr>
          <a:xfrm>
            <a:off x="538596" y="851989"/>
            <a:ext cx="11327997" cy="5762542"/>
          </a:xfrm>
          <a:prstGeom prst="rect">
            <a:avLst/>
          </a:prstGeom>
        </p:spPr>
        <p:txBody>
          <a:bodyPr/>
          <a:lstStyle>
            <a:lvl1pPr marL="128588" indent="-128588">
              <a:lnSpc>
                <a:spcPct val="100000"/>
              </a:lnSpc>
              <a:buClr>
                <a:schemeClr val="accent5"/>
              </a:buClr>
              <a:buSzPct val="65000"/>
              <a:buFont typeface=".Lucida Grande UI Regular"/>
              <a:buChar char="◆"/>
              <a:defRPr sz="1350" b="0" i="0">
                <a:solidFill>
                  <a:schemeClr val="accent6"/>
                </a:solidFill>
                <a:latin typeface="+mj-lt"/>
                <a:cs typeface="Calibri" panose="020F0502020204030204" pitchFamily="34" charset="0"/>
              </a:defRPr>
            </a:lvl1pPr>
            <a:lvl2pPr marL="385763" indent="-128588">
              <a:buClr>
                <a:schemeClr val="accent2"/>
              </a:buClr>
              <a:buSzPct val="60000"/>
              <a:buFont typeface="System Font Regular"/>
              <a:buChar char="➤"/>
              <a:defRPr sz="1050" b="0" i="0">
                <a:solidFill>
                  <a:schemeClr val="accent6"/>
                </a:solidFill>
                <a:latin typeface="Calibri Light" panose="020F0302020204030204" pitchFamily="34" charset="0"/>
                <a:cs typeface="Calibri Light" panose="020F0302020204030204" pitchFamily="34" charset="0"/>
              </a:defRPr>
            </a:lvl2pPr>
            <a:lvl3pPr>
              <a:defRPr sz="1050" b="0" i="1">
                <a:solidFill>
                  <a:schemeClr val="accent3"/>
                </a:solidFill>
                <a:latin typeface="Calibri Light" panose="020F0302020204030204" pitchFamily="34" charset="0"/>
                <a:cs typeface="Calibri Light" panose="020F0302020204030204" pitchFamily="34" charset="0"/>
              </a:defRPr>
            </a:lvl3pPr>
            <a:lvl4pPr>
              <a:defRPr sz="1050" b="0" i="1">
                <a:latin typeface="+mj-lt"/>
                <a:cs typeface="Calibri" panose="020F0502020204030204" pitchFamily="34" charset="0"/>
              </a:defRPr>
            </a:lvl4pPr>
            <a:lvl5pPr>
              <a:defRPr sz="1050" b="0" i="1">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Box 21">
            <a:extLst>
              <a:ext uri="{FF2B5EF4-FFF2-40B4-BE49-F238E27FC236}">
                <a16:creationId xmlns:a16="http://schemas.microsoft.com/office/drawing/2014/main" id="{B7C5FB73-18FF-4F15-BBD6-55429FDFB676}"/>
              </a:ext>
            </a:extLst>
          </p:cNvPr>
          <p:cNvSpPr txBox="1"/>
          <p:nvPr/>
        </p:nvSpPr>
        <p:spPr>
          <a:xfrm>
            <a:off x="11866592" y="6614531"/>
            <a:ext cx="325408" cy="126958"/>
          </a:xfrm>
          <a:prstGeom prst="rect">
            <a:avLst/>
          </a:prstGeom>
          <a:noFill/>
        </p:spPr>
        <p:txBody>
          <a:bodyPr wrap="square" lIns="0" tIns="0" rIns="0" bIns="0" rtlCol="0">
            <a:spAutoFit/>
          </a:bodyPr>
          <a:lstStyle/>
          <a:p>
            <a:pPr algn="ctr"/>
            <a:fld id="{267E861F-110B-8642-B772-42D7F6190013}" type="slidenum">
              <a:rPr lang="en-US" sz="825" b="1" i="1" smtClean="0">
                <a:solidFill>
                  <a:schemeClr val="accent6"/>
                </a:solidFill>
                <a:latin typeface="Calibri" panose="020F0502020204030204" pitchFamily="34" charset="0"/>
                <a:cs typeface="Calibri" panose="020F0502020204030204" pitchFamily="34" charset="0"/>
              </a:rPr>
              <a:pPr algn="ctr"/>
              <a:t>‹nr.›</a:t>
            </a:fld>
            <a:endParaRPr lang="en-US" sz="825" b="1" i="1">
              <a:solidFill>
                <a:schemeClr val="accent6"/>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B0A6FDB2-B74B-4B06-964A-6A77F77DC39B}"/>
              </a:ext>
            </a:extLst>
          </p:cNvPr>
          <p:cNvGrpSpPr/>
          <p:nvPr/>
        </p:nvGrpSpPr>
        <p:grpSpPr>
          <a:xfrm>
            <a:off x="1" y="5"/>
            <a:ext cx="324003" cy="6857997"/>
            <a:chOff x="0" y="5"/>
            <a:chExt cx="324002" cy="6857997"/>
          </a:xfrm>
        </p:grpSpPr>
        <p:sp>
          <p:nvSpPr>
            <p:cNvPr id="14" name="Rectangle 13">
              <a:extLst>
                <a:ext uri="{FF2B5EF4-FFF2-40B4-BE49-F238E27FC236}">
                  <a16:creationId xmlns:a16="http://schemas.microsoft.com/office/drawing/2014/main" id="{E8F2BFEA-D77D-924B-98CC-5EF5F381A286}"/>
                </a:ext>
              </a:extLst>
            </p:cNvPr>
            <p:cNvSpPr/>
            <p:nvPr/>
          </p:nvSpPr>
          <p:spPr>
            <a:xfrm>
              <a:off x="2" y="5"/>
              <a:ext cx="324000" cy="82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AE54F2D4-6B3E-2448-981E-379D62C446D0}"/>
                </a:ext>
              </a:extLst>
            </p:cNvPr>
            <p:cNvSpPr/>
            <p:nvPr/>
          </p:nvSpPr>
          <p:spPr>
            <a:xfrm>
              <a:off x="0" y="824406"/>
              <a:ext cx="324000" cy="520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solidFill>
              </a:endParaRPr>
            </a:p>
          </p:txBody>
        </p:sp>
        <p:grpSp>
          <p:nvGrpSpPr>
            <p:cNvPr id="2" name="Group 1">
              <a:extLst>
                <a:ext uri="{FF2B5EF4-FFF2-40B4-BE49-F238E27FC236}">
                  <a16:creationId xmlns:a16="http://schemas.microsoft.com/office/drawing/2014/main" id="{EA6CB7B8-E3F2-4394-8850-E40123BA5C90}"/>
                </a:ext>
              </a:extLst>
            </p:cNvPr>
            <p:cNvGrpSpPr/>
            <p:nvPr userDrawn="1"/>
          </p:nvGrpSpPr>
          <p:grpSpPr>
            <a:xfrm>
              <a:off x="3" y="6033155"/>
              <a:ext cx="323998" cy="824847"/>
              <a:chOff x="3" y="6033155"/>
              <a:chExt cx="323998" cy="824847"/>
            </a:xfrm>
          </p:grpSpPr>
          <p:sp>
            <p:nvSpPr>
              <p:cNvPr id="11" name="Rectangle 10">
                <a:extLst>
                  <a:ext uri="{FF2B5EF4-FFF2-40B4-BE49-F238E27FC236}">
                    <a16:creationId xmlns:a16="http://schemas.microsoft.com/office/drawing/2014/main" id="{FD5A726E-4BF4-DD48-BB9E-9AE5D87BCA48}"/>
                  </a:ext>
                </a:extLst>
              </p:cNvPr>
              <p:cNvSpPr/>
              <p:nvPr userDrawn="1"/>
            </p:nvSpPr>
            <p:spPr>
              <a:xfrm>
                <a:off x="3" y="6033155"/>
                <a:ext cx="323998" cy="82484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a:extLst>
                  <a:ext uri="{FF2B5EF4-FFF2-40B4-BE49-F238E27FC236}">
                    <a16:creationId xmlns:a16="http://schemas.microsoft.com/office/drawing/2014/main" id="{36AA0935-C420-4805-9B8D-DE1F73074A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27197" y="6336115"/>
                <a:ext cx="578394" cy="218926"/>
              </a:xfrm>
              <a:prstGeom prst="rect">
                <a:avLst/>
              </a:prstGeom>
            </p:spPr>
          </p:pic>
        </p:grpSp>
      </p:grpSp>
    </p:spTree>
    <p:extLst>
      <p:ext uri="{BB962C8B-B14F-4D97-AF65-F5344CB8AC3E}">
        <p14:creationId xmlns:p14="http://schemas.microsoft.com/office/powerpoint/2010/main" val="1484814335"/>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eldia_NL">
    <p:spTree>
      <p:nvGrpSpPr>
        <p:cNvPr id="1" name=""/>
        <p:cNvGrpSpPr/>
        <p:nvPr/>
      </p:nvGrpSpPr>
      <p:grpSpPr>
        <a:xfrm>
          <a:off x="0" y="0"/>
          <a:ext cx="0" cy="0"/>
          <a:chOff x="0" y="0"/>
          <a:chExt cx="0" cy="0"/>
        </a:xfrm>
      </p:grpSpPr>
      <p:sp>
        <p:nvSpPr>
          <p:cNvPr id="7" name="Rechthoek 6"/>
          <p:cNvSpPr/>
          <p:nvPr/>
        </p:nvSpPr>
        <p:spPr>
          <a:xfrm>
            <a:off x="609600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6576053" y="1988840"/>
            <a:ext cx="5280587" cy="1739528"/>
          </a:xfrm>
          <a:prstGeom prst="rect">
            <a:avLst/>
          </a:prstGeom>
          <a:noFill/>
        </p:spPr>
        <p:txBody>
          <a:bodyPr anchor="b"/>
          <a:lstStyle>
            <a:lvl1pPr algn="l">
              <a:defRPr sz="40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94752" y="3789040"/>
            <a:ext cx="5261888" cy="1655762"/>
          </a:xfrm>
          <a:prstGeom prst="rect">
            <a:avLst/>
          </a:prstGeo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1" name="Tijdelijke aanduiding voor datum 3"/>
          <p:cNvSpPr>
            <a:spLocks noGrp="1"/>
          </p:cNvSpPr>
          <p:nvPr>
            <p:ph type="dt" sz="half" idx="2"/>
          </p:nvPr>
        </p:nvSpPr>
        <p:spPr>
          <a:xfrm>
            <a:off x="6576053" y="5589240"/>
            <a:ext cx="5280587" cy="360040"/>
          </a:xfrm>
          <a:prstGeom prst="rect">
            <a:avLst/>
          </a:prstGeom>
        </p:spPr>
        <p:txBody>
          <a:bodyPr/>
          <a:lstStyle>
            <a:lvl1pPr algn="l">
              <a:defRPr sz="1600">
                <a:solidFill>
                  <a:schemeClr val="bg1"/>
                </a:solidFill>
                <a:latin typeface="+mn-lt"/>
              </a:defRPr>
            </a:lvl1pPr>
          </a:lstStyle>
          <a:p>
            <a:fld id="{7A77D2AE-19E8-42D8-BEF2-E7942939C320}" type="datetime1">
              <a:rPr lang="nl-NL" smtClean="0"/>
              <a:t>31/05/22</a:t>
            </a:fld>
            <a:endParaRPr lang="nl-NL" dirty="0"/>
          </a:p>
        </p:txBody>
      </p:sp>
      <p:sp>
        <p:nvSpPr>
          <p:cNvPr id="12" name="Rechthoek 11"/>
          <p:cNvSpPr/>
          <p:nvPr/>
        </p:nvSpPr>
        <p:spPr>
          <a:xfrm>
            <a:off x="-2381" y="0"/>
            <a:ext cx="609838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0" name="shpBeeldmerk"/>
          <p:cNvPicPr>
            <a:picLocks noChangeAspect="1"/>
          </p:cNvPicPr>
          <p:nvPr/>
        </p:nvPicPr>
        <p:blipFill rotWithShape="1">
          <a:blip r:embed="rId2">
            <a:extLst>
              <a:ext uri="{28A0092B-C50C-407E-A947-70E740481C1C}">
                <a14:useLocalDpi xmlns:a14="http://schemas.microsoft.com/office/drawing/2010/main" val="0"/>
              </a:ext>
            </a:extLst>
          </a:blip>
          <a:srcRect t="29879"/>
          <a:stretch/>
        </p:blipFill>
        <p:spPr bwMode="auto">
          <a:xfrm>
            <a:off x="-2382" y="9899"/>
            <a:ext cx="12194379" cy="1512168"/>
          </a:xfrm>
          <a:prstGeom prst="rect">
            <a:avLst/>
          </a:prstGeom>
          <a:noFill/>
          <a:ln w="9525">
            <a:noFill/>
            <a:miter lim="800000"/>
            <a:headEnd/>
            <a:tailEnd/>
          </a:ln>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8022" y="6381329"/>
            <a:ext cx="3045460" cy="404813"/>
          </a:xfrm>
          <a:prstGeom prst="rect">
            <a:avLst/>
          </a:prstGeom>
        </p:spPr>
      </p:pic>
    </p:spTree>
    <p:extLst>
      <p:ext uri="{BB962C8B-B14F-4D97-AF65-F5344CB8AC3E}">
        <p14:creationId xmlns:p14="http://schemas.microsoft.com/office/powerpoint/2010/main" val="2726861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_Titel en object">
    <p:spTree>
      <p:nvGrpSpPr>
        <p:cNvPr id="1" name=""/>
        <p:cNvGrpSpPr/>
        <p:nvPr/>
      </p:nvGrpSpPr>
      <p:grpSpPr>
        <a:xfrm>
          <a:off x="0" y="0"/>
          <a:ext cx="0" cy="0"/>
          <a:chOff x="0" y="0"/>
          <a:chExt cx="0" cy="0"/>
        </a:xfrm>
      </p:grpSpPr>
      <p:sp>
        <p:nvSpPr>
          <p:cNvPr id="11" name="shpTitel"/>
          <p:cNvSpPr>
            <a:spLocks noGrp="1" noChangeArrowheads="1"/>
          </p:cNvSpPr>
          <p:nvPr>
            <p:ph type="title"/>
          </p:nvPr>
        </p:nvSpPr>
        <p:spPr bwMode="auto">
          <a:xfrm>
            <a:off x="335360" y="1268760"/>
            <a:ext cx="1152128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2" name="Tijdelijke aanduiding voor datum 3"/>
          <p:cNvSpPr>
            <a:spLocks noGrp="1"/>
          </p:cNvSpPr>
          <p:nvPr>
            <p:ph type="dt" sz="half" idx="2"/>
          </p:nvPr>
        </p:nvSpPr>
        <p:spPr>
          <a:xfrm>
            <a:off x="6096000" y="6597353"/>
            <a:ext cx="5760640" cy="252000"/>
          </a:xfrm>
          <a:prstGeom prst="rect">
            <a:avLst/>
          </a:prstGeom>
        </p:spPr>
        <p:txBody>
          <a:bodyPr/>
          <a:lstStyle>
            <a:lvl1pPr algn="r">
              <a:defRPr sz="1200">
                <a:solidFill>
                  <a:schemeClr val="bg1"/>
                </a:solidFill>
                <a:latin typeface="+mn-lt"/>
              </a:defRPr>
            </a:lvl1pPr>
          </a:lstStyle>
          <a:p>
            <a:fld id="{97F11C2E-CB78-447D-AD85-AAF7A005F68E}" type="datetime1">
              <a:rPr lang="nl-NL" smtClean="0"/>
              <a:t>31/05/22</a:t>
            </a:fld>
            <a:endParaRPr lang="nl-NL" dirty="0"/>
          </a:p>
        </p:txBody>
      </p:sp>
      <p:sp>
        <p:nvSpPr>
          <p:cNvPr id="13" name="Tijdelijke aanduiding voor voettekst 4"/>
          <p:cNvSpPr>
            <a:spLocks noGrp="1"/>
          </p:cNvSpPr>
          <p:nvPr>
            <p:ph type="ftr" sz="quarter" idx="3"/>
          </p:nvPr>
        </p:nvSpPr>
        <p:spPr>
          <a:xfrm>
            <a:off x="2255573" y="6342261"/>
            <a:ext cx="9601067" cy="266088"/>
          </a:xfrm>
          <a:prstGeom prst="rect">
            <a:avLst/>
          </a:prstGeom>
        </p:spPr>
        <p:txBody>
          <a:bodyPr/>
          <a:lstStyle>
            <a:lvl1pPr algn="r">
              <a:defRPr sz="1200">
                <a:solidFill>
                  <a:schemeClr val="bg1"/>
                </a:solidFill>
                <a:latin typeface="+mn-lt"/>
              </a:defRPr>
            </a:lvl1pPr>
          </a:lstStyle>
          <a:p>
            <a:endParaRPr lang="nl-NL" dirty="0"/>
          </a:p>
        </p:txBody>
      </p:sp>
      <p:sp>
        <p:nvSpPr>
          <p:cNvPr id="14" name="Tijdelijke aanduiding voor dianummer 5"/>
          <p:cNvSpPr>
            <a:spLocks noGrp="1"/>
          </p:cNvSpPr>
          <p:nvPr>
            <p:ph type="sldNum" sz="quarter" idx="4"/>
          </p:nvPr>
        </p:nvSpPr>
        <p:spPr>
          <a:xfrm>
            <a:off x="328431" y="6356349"/>
            <a:ext cx="967036"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5" name="Tijdelijke aanduiding voor inhoud 6"/>
          <p:cNvSpPr>
            <a:spLocks noGrp="1"/>
          </p:cNvSpPr>
          <p:nvPr>
            <p:ph sz="quarter" idx="13"/>
          </p:nvPr>
        </p:nvSpPr>
        <p:spPr>
          <a:xfrm>
            <a:off x="328084" y="2145175"/>
            <a:ext cx="11520000" cy="4032250"/>
          </a:xfrm>
          <a:prstGeom prst="rect">
            <a:avLst/>
          </a:prstGeom>
        </p:spPr>
        <p:txBody>
          <a:body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3032403931"/>
      </p:ext>
    </p:extLst>
  </p:cSld>
  <p:clrMapOvr>
    <a:masterClrMapping/>
  </p:clrMapOvr>
  <p:extLst>
    <p:ext uri="{DCECCB84-F9BA-43D5-87BE-67443E8EF086}">
      <p15:sldGuideLst xmlns:p15="http://schemas.microsoft.com/office/powerpoint/2012/main">
        <p15:guide id="0" orient="horz" pos="2160">
          <p15:clr>
            <a:srgbClr val="FBAE40"/>
          </p15:clr>
        </p15:guide>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4" name="Tijdelijke aanduiding voor afbeelding 21"/>
          <p:cNvSpPr>
            <a:spLocks noGrp="1"/>
          </p:cNvSpPr>
          <p:nvPr>
            <p:ph type="pic" sz="quarter" idx="10"/>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36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userDrawn="1"/>
        </p:nvPicPr>
        <p:blipFill>
          <a:blip r:embed="rId39">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7DE84-1397-44A2-A2FE-6E28FA7574B1}" type="datetimeFigureOut">
              <a:rPr lang="nl-NL" smtClean="0"/>
              <a:t>31/05/22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4021D-2418-4538-84E7-50DACFF225CF}" type="slidenum">
              <a:rPr lang="nl-NL" smtClean="0"/>
              <a:t>‹nr.›</a:t>
            </a:fld>
            <a:endParaRPr lang="nl-NL"/>
          </a:p>
        </p:txBody>
      </p:sp>
    </p:spTree>
    <p:extLst>
      <p:ext uri="{BB962C8B-B14F-4D97-AF65-F5344CB8AC3E}">
        <p14:creationId xmlns:p14="http://schemas.microsoft.com/office/powerpoint/2010/main" val="105326621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1D8326F-F1D2-4438-89F5-7B723751DA3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F377A16-01C0-4C71-902A-E071355010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D9AFF0-A8B4-498B-B792-037D4FFF9E93}"/>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F1353D3-5DC2-4302-A29A-5B2A3C44857C}" type="datetimeFigureOut">
              <a:rPr lang="nl-NL" smtClean="0"/>
              <a:t>31/05/22</a:t>
            </a:fld>
            <a:endParaRPr lang="nl-NL"/>
          </a:p>
        </p:txBody>
      </p:sp>
      <p:sp>
        <p:nvSpPr>
          <p:cNvPr id="5" name="Tijdelijke aanduiding voor voettekst 4">
            <a:extLst>
              <a:ext uri="{FF2B5EF4-FFF2-40B4-BE49-F238E27FC236}">
                <a16:creationId xmlns:a16="http://schemas.microsoft.com/office/drawing/2014/main" id="{D35A9298-7FFA-422A-A1C0-1629D621DBD4}"/>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8FDAC81-1075-47D2-9970-26B44192F9F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09B54E-EE57-4BDF-A352-F373953B3A86}" type="slidenum">
              <a:rPr lang="nl-NL" smtClean="0"/>
              <a:t>‹nr.›</a:t>
            </a:fld>
            <a:endParaRPr lang="nl-NL"/>
          </a:p>
        </p:txBody>
      </p:sp>
    </p:spTree>
    <p:extLst>
      <p:ext uri="{BB962C8B-B14F-4D97-AF65-F5344CB8AC3E}">
        <p14:creationId xmlns:p14="http://schemas.microsoft.com/office/powerpoint/2010/main" val="313491241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8.xml"/><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info/news/commission-presents-renewable-energy-directive-revision-2021-jul-14_en" TargetMode="External"/><Relationship Id="rId2" Type="http://schemas.openxmlformats.org/officeDocument/2006/relationships/hyperlink" Target="https://eur-lex.europa.eu/legal-content/EN/TXT/?uri=uriserv:OJ.L_.2018.328.01.0082.01.ENG&amp;toc=OJ:L:2018:328:TOC" TargetMode="External"/><Relationship Id="rId1" Type="http://schemas.openxmlformats.org/officeDocument/2006/relationships/slideLayout" Target="../slideLayouts/slideLayout2.xml"/><Relationship Id="rId6" Type="http://schemas.openxmlformats.org/officeDocument/2006/relationships/hyperlink" Target="https://ec.europa.eu/info/law/better-regulation/have-your-say/initiatives/12713-Renewable-energy-method-for-assessing-greenhouse-gas-emission-savings-for-certain-fuels_en" TargetMode="External"/><Relationship Id="rId5" Type="http://schemas.openxmlformats.org/officeDocument/2006/relationships/hyperlink" Target="https://ec.europa.eu/info/law/better-regulation/have-your-say/initiatives/7046068-Production-of-renewable-transport-fuels-share-of-renewable-electricity-requirements-_en" TargetMode="External"/><Relationship Id="rId4" Type="http://schemas.openxmlformats.org/officeDocument/2006/relationships/hyperlink" Target="https://eur-lex.europa.eu/legal-content/EN/TXT/?uri=uriserv%3AOJ.C_.2022.080.01.0001.01.ENG&amp;toc=OJ%3AC%3A2022%3A080%3ATO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waterstof@rvo.n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hyperlink" Target="mailto:nwp@rvo.n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limaatakkoord logo - Energiebespaarlening">
            <a:extLst>
              <a:ext uri="{FF2B5EF4-FFF2-40B4-BE49-F238E27FC236}">
                <a16:creationId xmlns:a16="http://schemas.microsoft.com/office/drawing/2014/main" id="{36E87C7D-70AE-4449-846A-DF66C167FD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084"/>
          <a:stretch/>
        </p:blipFill>
        <p:spPr bwMode="auto">
          <a:xfrm>
            <a:off x="8151828" y="0"/>
            <a:ext cx="3294669" cy="228996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17D93A0A-CB02-4E05-B9FD-DE67F507EE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611"/>
          <a:stretch/>
        </p:blipFill>
        <p:spPr>
          <a:xfrm>
            <a:off x="-34409" y="0"/>
            <a:ext cx="7120223" cy="2289965"/>
          </a:xfrm>
          <a:prstGeom prst="rect">
            <a:avLst/>
          </a:prstGeom>
        </p:spPr>
      </p:pic>
      <p:sp>
        <p:nvSpPr>
          <p:cNvPr id="5" name="AutoShape 2" descr="Logo Klimaatakkoord">
            <a:extLst>
              <a:ext uri="{FF2B5EF4-FFF2-40B4-BE49-F238E27FC236}">
                <a16:creationId xmlns:a16="http://schemas.microsoft.com/office/drawing/2014/main" id="{0167D2D1-973A-41E3-8733-7F2E7C5DFB3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ndertitel 2">
            <a:extLst>
              <a:ext uri="{FF2B5EF4-FFF2-40B4-BE49-F238E27FC236}">
                <a16:creationId xmlns:a16="http://schemas.microsoft.com/office/drawing/2014/main" id="{E9FC8939-E8FE-4FA0-9718-82B64017856F}"/>
              </a:ext>
            </a:extLst>
          </p:cNvPr>
          <p:cNvSpPr>
            <a:spLocks noGrp="1"/>
          </p:cNvSpPr>
          <p:nvPr>
            <p:ph type="subTitle" idx="1"/>
          </p:nvPr>
        </p:nvSpPr>
        <p:spPr>
          <a:xfrm>
            <a:off x="-34410" y="2524067"/>
            <a:ext cx="7120223" cy="1655762"/>
          </a:xfrm>
        </p:spPr>
        <p:txBody>
          <a:bodyPr>
            <a:normAutofit/>
          </a:bodyPr>
          <a:lstStyle/>
          <a:p>
            <a:r>
              <a:rPr lang="nl-NL" sz="4000" dirty="0">
                <a:solidFill>
                  <a:prstClr val="black"/>
                </a:solidFill>
                <a:latin typeface="Open Sans" panose="020B0606030504020204" pitchFamily="34" charset="0"/>
              </a:rPr>
              <a:t>Kennissessie waterstof </a:t>
            </a:r>
            <a:r>
              <a:rPr lang="nl-NL" sz="4000" dirty="0" err="1">
                <a:solidFill>
                  <a:prstClr val="black"/>
                </a:solidFill>
                <a:latin typeface="Open Sans" panose="020B0606030504020204" pitchFamily="34" charset="0"/>
              </a:rPr>
              <a:t>delegated</a:t>
            </a:r>
            <a:r>
              <a:rPr lang="nl-NL" sz="4000" dirty="0">
                <a:solidFill>
                  <a:prstClr val="black"/>
                </a:solidFill>
                <a:latin typeface="Open Sans" panose="020B0606030504020204" pitchFamily="34" charset="0"/>
              </a:rPr>
              <a:t> acts</a:t>
            </a:r>
          </a:p>
          <a:p>
            <a:r>
              <a:rPr lang="nl-NL" sz="2000" dirty="0">
                <a:solidFill>
                  <a:prstClr val="black"/>
                </a:solidFill>
                <a:latin typeface="Open Sans" panose="020B0606030504020204" pitchFamily="34" charset="0"/>
              </a:rPr>
              <a:t>1 juni 2022</a:t>
            </a:r>
          </a:p>
        </p:txBody>
      </p:sp>
      <p:pic>
        <p:nvPicPr>
          <p:cNvPr id="7" name="Picture 2" descr="Koffie: is het gezond? Wat zijn de voor- en nadelen? | FIT.nl">
            <a:extLst>
              <a:ext uri="{FF2B5EF4-FFF2-40B4-BE49-F238E27FC236}">
                <a16:creationId xmlns:a16="http://schemas.microsoft.com/office/drawing/2014/main" id="{63213304-FE10-47FF-8E3C-91550E5AA7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412" y="4255157"/>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7D4BAAB5-A063-449A-9CD7-27DA67DF60FE}"/>
              </a:ext>
            </a:extLst>
          </p:cNvPr>
          <p:cNvSpPr txBox="1"/>
          <p:nvPr/>
        </p:nvSpPr>
        <p:spPr>
          <a:xfrm>
            <a:off x="331361" y="4778258"/>
            <a:ext cx="7605095" cy="553998"/>
          </a:xfrm>
          <a:prstGeom prst="rect">
            <a:avLst/>
          </a:prstGeom>
          <a:noFill/>
        </p:spPr>
        <p:txBody>
          <a:bodyPr wrap="none" rtlCol="0">
            <a:spAutoFit/>
          </a:bodyPr>
          <a:lstStyle/>
          <a:p>
            <a:r>
              <a:rPr lang="nl-NL" sz="3000" i="1" dirty="0">
                <a:solidFill>
                  <a:schemeClr val="accent2"/>
                </a:solidFill>
              </a:rPr>
              <a:t>We starten 9.05 uur dus pak nog een kop koffie!</a:t>
            </a:r>
          </a:p>
        </p:txBody>
      </p:sp>
    </p:spTree>
    <p:extLst>
      <p:ext uri="{BB962C8B-B14F-4D97-AF65-F5344CB8AC3E}">
        <p14:creationId xmlns:p14="http://schemas.microsoft.com/office/powerpoint/2010/main" val="174632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75ECA31-74BF-4363-B7CF-758A8A313637}"/>
              </a:ext>
            </a:extLst>
          </p:cNvPr>
          <p:cNvSpPr>
            <a:spLocks noGrp="1"/>
          </p:cNvSpPr>
          <p:nvPr>
            <p:ph idx="1"/>
          </p:nvPr>
        </p:nvSpPr>
        <p:spPr>
          <a:xfrm>
            <a:off x="635000" y="2289484"/>
            <a:ext cx="10923588" cy="3989732"/>
          </a:xfrm>
        </p:spPr>
        <p:txBody>
          <a:bodyPr numCol="1">
            <a:normAutofit fontScale="62500" lnSpcReduction="20000"/>
          </a:bodyPr>
          <a:lstStyle/>
          <a:p>
            <a:pPr marL="0" indent="0">
              <a:buNone/>
            </a:pPr>
            <a:r>
              <a:rPr lang="nl-NL" dirty="0"/>
              <a:t>Er zijn echter een aantal belangrijke uitzonderingen:</a:t>
            </a:r>
          </a:p>
          <a:p>
            <a:pPr marL="342900" indent="-342900">
              <a:buSzPts val="1000"/>
              <a:buFont typeface="Symbol" panose="05050102010706020507" pitchFamily="18" charset="2"/>
              <a:buChar char=""/>
              <a:tabLst>
                <a:tab pos="457200" algn="l"/>
              </a:tabLst>
            </a:pPr>
            <a:r>
              <a:rPr lang="nl-NL" dirty="0">
                <a:solidFill>
                  <a:srgbClr val="000000"/>
                </a:solidFill>
                <a:effectLst/>
                <a:latin typeface="Calibri" panose="020F0502020204030204" pitchFamily="34" charset="0"/>
                <a:ea typeface="Times New Roman" panose="02020603050405020304" pitchFamily="18" charset="0"/>
              </a:rPr>
              <a:t>De belangrijkste uitzondering geldt via art. 8 van deze DA dat voor </a:t>
            </a:r>
            <a:r>
              <a:rPr lang="nl-NL" dirty="0" err="1">
                <a:solidFill>
                  <a:srgbClr val="000000"/>
                </a:solidFill>
                <a:effectLst/>
                <a:latin typeface="Calibri" panose="020F0502020204030204" pitchFamily="34" charset="0"/>
                <a:ea typeface="Times New Roman" panose="02020603050405020304" pitchFamily="18" charset="0"/>
              </a:rPr>
              <a:t>elektrolysers</a:t>
            </a:r>
            <a:r>
              <a:rPr lang="nl-NL" dirty="0">
                <a:solidFill>
                  <a:srgbClr val="000000"/>
                </a:solidFill>
                <a:effectLst/>
                <a:latin typeface="Calibri" panose="020F0502020204030204" pitchFamily="34" charset="0"/>
                <a:ea typeface="Times New Roman" panose="02020603050405020304" pitchFamily="18" charset="0"/>
              </a:rPr>
              <a:t> in gebruik genomen voor 1-1-2027, dat de eisen (a) en (b) voor </a:t>
            </a:r>
            <a:r>
              <a:rPr lang="nl-NL" dirty="0" err="1">
                <a:solidFill>
                  <a:srgbClr val="000000"/>
                </a:solidFill>
                <a:effectLst/>
                <a:latin typeface="Calibri" panose="020F0502020204030204" pitchFamily="34" charset="0"/>
                <a:ea typeface="Times New Roman" panose="02020603050405020304" pitchFamily="18" charset="0"/>
              </a:rPr>
              <a:t>netgekoppelde</a:t>
            </a:r>
            <a:r>
              <a:rPr lang="nl-NL" dirty="0">
                <a:solidFill>
                  <a:srgbClr val="000000"/>
                </a:solidFill>
                <a:effectLst/>
                <a:latin typeface="Calibri" panose="020F0502020204030204" pitchFamily="34" charset="0"/>
                <a:ea typeface="Times New Roman" panose="02020603050405020304" pitchFamily="18" charset="0"/>
              </a:rPr>
              <a:t> </a:t>
            </a:r>
            <a:r>
              <a:rPr lang="nl-NL" dirty="0" err="1">
                <a:solidFill>
                  <a:srgbClr val="000000"/>
                </a:solidFill>
                <a:effectLst/>
                <a:latin typeface="Calibri" panose="020F0502020204030204" pitchFamily="34" charset="0"/>
                <a:ea typeface="Times New Roman" panose="02020603050405020304" pitchFamily="18" charset="0"/>
              </a:rPr>
              <a:t>elektrolysers</a:t>
            </a:r>
            <a:r>
              <a:rPr lang="nl-NL" dirty="0">
                <a:solidFill>
                  <a:srgbClr val="000000"/>
                </a:solidFill>
                <a:effectLst/>
                <a:latin typeface="Calibri" panose="020F0502020204030204" pitchFamily="34" charset="0"/>
                <a:ea typeface="Times New Roman" panose="02020603050405020304" pitchFamily="18" charset="0"/>
              </a:rPr>
              <a:t> in zijn geheel niet gelden. </a:t>
            </a:r>
          </a:p>
          <a:p>
            <a:pPr marL="656100" lvl="1" indent="-342900">
              <a:buSzPts val="1000"/>
              <a:buFont typeface="Symbol" panose="05050102010706020507" pitchFamily="18" charset="2"/>
              <a:buChar char=""/>
              <a:tabLst>
                <a:tab pos="457200" algn="l"/>
              </a:tabLst>
            </a:pPr>
            <a:r>
              <a:rPr lang="nl-NL" sz="2400" dirty="0">
                <a:solidFill>
                  <a:srgbClr val="000000"/>
                </a:solidFill>
                <a:effectLst/>
                <a:latin typeface="Calibri" panose="020F0502020204030204" pitchFamily="34" charset="0"/>
                <a:ea typeface="Times New Roman" panose="02020603050405020304" pitchFamily="18" charset="0"/>
              </a:rPr>
              <a:t>Dat betekent dus dat </a:t>
            </a:r>
            <a:r>
              <a:rPr lang="nl-NL" sz="2400" dirty="0" err="1">
                <a:solidFill>
                  <a:srgbClr val="000000"/>
                </a:solidFill>
                <a:effectLst/>
                <a:latin typeface="Calibri" panose="020F0502020204030204" pitchFamily="34" charset="0"/>
                <a:ea typeface="Times New Roman" panose="02020603050405020304" pitchFamily="18" charset="0"/>
              </a:rPr>
              <a:t>netgekoppelde</a:t>
            </a:r>
            <a:r>
              <a:rPr lang="nl-NL" sz="2400" dirty="0">
                <a:solidFill>
                  <a:srgbClr val="000000"/>
                </a:solidFill>
                <a:effectLst/>
                <a:latin typeface="Calibri" panose="020F0502020204030204" pitchFamily="34" charset="0"/>
                <a:ea typeface="Times New Roman" panose="02020603050405020304" pitchFamily="18" charset="0"/>
              </a:rPr>
              <a:t> </a:t>
            </a:r>
            <a:r>
              <a:rPr lang="nl-NL" sz="2400" dirty="0" err="1">
                <a:solidFill>
                  <a:srgbClr val="000000"/>
                </a:solidFill>
                <a:effectLst/>
                <a:latin typeface="Calibri" panose="020F0502020204030204" pitchFamily="34" charset="0"/>
                <a:ea typeface="Times New Roman" panose="02020603050405020304" pitchFamily="18" charset="0"/>
              </a:rPr>
              <a:t>elektrolysers</a:t>
            </a:r>
            <a:r>
              <a:rPr lang="nl-NL" sz="2400" dirty="0">
                <a:solidFill>
                  <a:srgbClr val="000000"/>
                </a:solidFill>
                <a:effectLst/>
                <a:latin typeface="Calibri" panose="020F0502020204030204" pitchFamily="34" charset="0"/>
                <a:ea typeface="Times New Roman" panose="02020603050405020304" pitchFamily="18" charset="0"/>
              </a:rPr>
              <a:t> die uiterlijk in 2026 in gebruik worden genomen gebruik mogen maken van elektriciteit uit zon- en windparken met SDE+(+) subsidie. </a:t>
            </a:r>
          </a:p>
          <a:p>
            <a:pPr marL="656100" lvl="1" indent="-342900">
              <a:buSzPts val="1000"/>
              <a:buFont typeface="Symbol" panose="05050102010706020507" pitchFamily="18" charset="2"/>
              <a:buChar char=""/>
              <a:tabLst>
                <a:tab pos="457200" algn="l"/>
              </a:tabLst>
            </a:pPr>
            <a:r>
              <a:rPr lang="nl-NL" sz="2400" dirty="0">
                <a:solidFill>
                  <a:srgbClr val="000000"/>
                </a:solidFill>
                <a:effectLst/>
                <a:latin typeface="Calibri" panose="020F0502020204030204" pitchFamily="34" charset="0"/>
                <a:ea typeface="Times New Roman" panose="02020603050405020304" pitchFamily="18" charset="0"/>
              </a:rPr>
              <a:t>Bij realisatie na 1-1-2027 moeten </a:t>
            </a:r>
            <a:r>
              <a:rPr lang="nl-NL" sz="2400" dirty="0" err="1">
                <a:solidFill>
                  <a:srgbClr val="000000"/>
                </a:solidFill>
                <a:effectLst/>
                <a:latin typeface="Calibri" panose="020F0502020204030204" pitchFamily="34" charset="0"/>
                <a:ea typeface="Times New Roman" panose="02020603050405020304" pitchFamily="18" charset="0"/>
              </a:rPr>
              <a:t>netgekoppelde</a:t>
            </a:r>
            <a:r>
              <a:rPr lang="nl-NL" sz="2400" dirty="0">
                <a:solidFill>
                  <a:srgbClr val="000000"/>
                </a:solidFill>
                <a:effectLst/>
                <a:latin typeface="Calibri" panose="020F0502020204030204" pitchFamily="34" charset="0"/>
                <a:ea typeface="Times New Roman" panose="02020603050405020304" pitchFamily="18" charset="0"/>
              </a:rPr>
              <a:t> </a:t>
            </a:r>
            <a:r>
              <a:rPr lang="nl-NL" sz="2400" dirty="0" err="1">
                <a:solidFill>
                  <a:srgbClr val="000000"/>
                </a:solidFill>
                <a:effectLst/>
                <a:latin typeface="Calibri" panose="020F0502020204030204" pitchFamily="34" charset="0"/>
                <a:ea typeface="Times New Roman" panose="02020603050405020304" pitchFamily="18" charset="0"/>
              </a:rPr>
              <a:t>elektrolysers</a:t>
            </a:r>
            <a:r>
              <a:rPr lang="nl-NL" sz="2400" dirty="0">
                <a:solidFill>
                  <a:srgbClr val="000000"/>
                </a:solidFill>
                <a:effectLst/>
                <a:latin typeface="Calibri" panose="020F0502020204030204" pitchFamily="34" charset="0"/>
                <a:ea typeface="Times New Roman" panose="02020603050405020304" pitchFamily="18" charset="0"/>
              </a:rPr>
              <a:t> via </a:t>
            </a:r>
            <a:r>
              <a:rPr lang="nl-NL" sz="2400" dirty="0" err="1">
                <a:solidFill>
                  <a:srgbClr val="000000"/>
                </a:solidFill>
                <a:effectLst/>
                <a:latin typeface="Calibri" panose="020F0502020204030204" pitchFamily="34" charset="0"/>
                <a:ea typeface="Times New Roman" panose="02020603050405020304" pitchFamily="18" charset="0"/>
              </a:rPr>
              <a:t>PPA’s</a:t>
            </a:r>
            <a:r>
              <a:rPr lang="nl-NL" sz="2400" dirty="0">
                <a:solidFill>
                  <a:srgbClr val="000000"/>
                </a:solidFill>
                <a:effectLst/>
                <a:latin typeface="Calibri" panose="020F0502020204030204" pitchFamily="34" charset="0"/>
                <a:ea typeface="Times New Roman" panose="02020603050405020304" pitchFamily="18" charset="0"/>
              </a:rPr>
              <a:t> worden gekoppeld aan additionele </a:t>
            </a:r>
            <a:r>
              <a:rPr lang="nl-NL" sz="2400" u="sng" dirty="0">
                <a:solidFill>
                  <a:srgbClr val="000000"/>
                </a:solidFill>
                <a:effectLst/>
                <a:latin typeface="Calibri" panose="020F0502020204030204" pitchFamily="34" charset="0"/>
                <a:ea typeface="Times New Roman" panose="02020603050405020304" pitchFamily="18" charset="0"/>
              </a:rPr>
              <a:t>subsidieloze</a:t>
            </a:r>
            <a:r>
              <a:rPr lang="nl-NL" sz="2400" dirty="0">
                <a:solidFill>
                  <a:srgbClr val="000000"/>
                </a:solidFill>
                <a:effectLst/>
                <a:latin typeface="Calibri" panose="020F0502020204030204" pitchFamily="34" charset="0"/>
                <a:ea typeface="Times New Roman" panose="02020603050405020304" pitchFamily="18" charset="0"/>
              </a:rPr>
              <a:t> productie van hernieuwbare elektriciteit.</a:t>
            </a:r>
          </a:p>
          <a:p>
            <a:pPr marL="342900" indent="-342900">
              <a:buSzPts val="1000"/>
              <a:buFont typeface="Symbol" panose="05050102010706020507" pitchFamily="18" charset="2"/>
              <a:buChar char=""/>
              <a:tabLst>
                <a:tab pos="457200" algn="l"/>
              </a:tabLst>
            </a:pPr>
            <a:r>
              <a:rPr lang="nl-NL" dirty="0">
                <a:solidFill>
                  <a:srgbClr val="000000"/>
                </a:solidFill>
                <a:effectLst/>
                <a:latin typeface="Calibri" panose="020F0502020204030204" pitchFamily="34" charset="0"/>
                <a:ea typeface="Times New Roman" panose="02020603050405020304" pitchFamily="18" charset="0"/>
              </a:rPr>
              <a:t>Ook tot 1-1-2027 geldt voor (c) de temporele correlatie dat deze per maand (en dus niet per uur) moet worden aangetoond, die alleen dan weer niet geldt voor </a:t>
            </a:r>
            <a:r>
              <a:rPr lang="nl-NL" dirty="0" err="1">
                <a:solidFill>
                  <a:srgbClr val="000000"/>
                </a:solidFill>
                <a:effectLst/>
                <a:latin typeface="Calibri" panose="020F0502020204030204" pitchFamily="34" charset="0"/>
                <a:ea typeface="Times New Roman" panose="02020603050405020304" pitchFamily="18" charset="0"/>
              </a:rPr>
              <a:t>elektrolysers</a:t>
            </a:r>
            <a:r>
              <a:rPr lang="nl-NL" dirty="0">
                <a:solidFill>
                  <a:srgbClr val="000000"/>
                </a:solidFill>
                <a:effectLst/>
                <a:latin typeface="Calibri" panose="020F0502020204030204" pitchFamily="34" charset="0"/>
                <a:ea typeface="Times New Roman" panose="02020603050405020304" pitchFamily="18" charset="0"/>
              </a:rPr>
              <a:t> die exploitatiesubsidie ontvangen.</a:t>
            </a:r>
            <a:endParaRPr lang="nl-NL" dirty="0">
              <a:solidFill>
                <a:srgbClr val="000000"/>
              </a:solidFill>
              <a:effectLst/>
              <a:latin typeface="Calibri" panose="020F0502020204030204" pitchFamily="34" charset="0"/>
              <a:ea typeface="Calibri" panose="020F0502020204030204" pitchFamily="34" charset="0"/>
            </a:endParaRPr>
          </a:p>
          <a:p>
            <a:pPr marL="342900" indent="-342900">
              <a:buSzPts val="1000"/>
              <a:buFont typeface="Symbol" panose="05050102010706020507" pitchFamily="18" charset="2"/>
              <a:buChar char=""/>
              <a:tabLst>
                <a:tab pos="457200" algn="l"/>
              </a:tabLst>
            </a:pPr>
            <a:r>
              <a:rPr lang="nl-NL" dirty="0">
                <a:solidFill>
                  <a:srgbClr val="000000"/>
                </a:solidFill>
                <a:effectLst/>
                <a:latin typeface="Calibri" panose="020F0502020204030204" pitchFamily="34" charset="0"/>
                <a:ea typeface="Times New Roman" panose="02020603050405020304" pitchFamily="18" charset="0"/>
              </a:rPr>
              <a:t>Voor netkoppeling geldt dat bij een gemiddeld aandeel van 90% hernieuwbare elektriciteit in het net in het voorgaande kalenderjaar er soepeler regels gelden. Dat is natuurlijk voorlopig niet relevant voor Nederland, wel voor enkele Scandinavische landen en IJsland.</a:t>
            </a:r>
            <a:endParaRPr lang="nl-NL"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nl-NL" dirty="0">
                <a:solidFill>
                  <a:srgbClr val="000000"/>
                </a:solidFill>
                <a:effectLst/>
                <a:latin typeface="Calibri" panose="020F0502020204030204" pitchFamily="34" charset="0"/>
                <a:ea typeface="Times New Roman" panose="02020603050405020304" pitchFamily="18" charset="0"/>
              </a:rPr>
              <a:t>Voor RD&amp;D installaties hoeft niet aan de subsidieloosheid (b) te worden voldaan.</a:t>
            </a:r>
            <a:endParaRPr lang="nl-NL"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nl-NL" dirty="0">
                <a:solidFill>
                  <a:srgbClr val="000000"/>
                </a:solidFill>
                <a:effectLst/>
                <a:latin typeface="Calibri" panose="020F0502020204030204" pitchFamily="34" charset="0"/>
                <a:ea typeface="Times New Roman" panose="02020603050405020304" pitchFamily="18" charset="0"/>
              </a:rPr>
              <a:t>Aan de temporele correlatie (c) is nog een mogelijkheid om te voldoen toegevoegd, namelijk een lage elektriciteitsprijs (lager dan 20 € / MWh of lager dan 0,36* de ETS prijs in € / ton). </a:t>
            </a:r>
          </a:p>
          <a:p>
            <a:pPr marL="342900" lvl="0" indent="-342900">
              <a:buSzPts val="1000"/>
              <a:buFont typeface="Symbol" panose="05050102010706020507" pitchFamily="18" charset="2"/>
              <a:buChar char=""/>
              <a:tabLst>
                <a:tab pos="457200" algn="l"/>
              </a:tabLst>
            </a:pPr>
            <a:r>
              <a:rPr lang="nl-NL" dirty="0">
                <a:solidFill>
                  <a:srgbClr val="000000"/>
                </a:solidFill>
                <a:effectLst/>
                <a:latin typeface="Calibri" panose="020F0502020204030204" pitchFamily="34" charset="0"/>
                <a:ea typeface="Times New Roman" panose="02020603050405020304" pitchFamily="18" charset="0"/>
              </a:rPr>
              <a:t>Art. 4.4 </a:t>
            </a:r>
            <a:r>
              <a:rPr lang="nl-NL" dirty="0">
                <a:solidFill>
                  <a:srgbClr val="000000"/>
                </a:solidFill>
                <a:latin typeface="Calibri" panose="020F0502020204030204" pitchFamily="34" charset="0"/>
                <a:ea typeface="Times New Roman" panose="02020603050405020304" pitchFamily="18" charset="0"/>
              </a:rPr>
              <a:t>biedt </a:t>
            </a:r>
            <a:r>
              <a:rPr lang="nl-NL" dirty="0">
                <a:solidFill>
                  <a:srgbClr val="000000"/>
                </a:solidFill>
                <a:effectLst/>
                <a:latin typeface="Calibri" panose="020F0502020204030204" pitchFamily="34" charset="0"/>
                <a:ea typeface="Times New Roman" panose="02020603050405020304" pitchFamily="18" charset="0"/>
              </a:rPr>
              <a:t>mogelijkheid van elektriciteitsgebruik in uren dat voorkomen van </a:t>
            </a:r>
            <a:r>
              <a:rPr lang="nl-NL" dirty="0" err="1">
                <a:solidFill>
                  <a:srgbClr val="000000"/>
                </a:solidFill>
                <a:effectLst/>
                <a:latin typeface="Calibri" panose="020F0502020204030204" pitchFamily="34" charset="0"/>
                <a:ea typeface="Times New Roman" panose="02020603050405020304" pitchFamily="18" charset="0"/>
              </a:rPr>
              <a:t>curtailment</a:t>
            </a:r>
            <a:r>
              <a:rPr lang="nl-NL" dirty="0">
                <a:solidFill>
                  <a:srgbClr val="000000"/>
                </a:solidFill>
                <a:effectLst/>
                <a:latin typeface="Calibri" panose="020F0502020204030204" pitchFamily="34" charset="0"/>
                <a:ea typeface="Times New Roman" panose="02020603050405020304" pitchFamily="18" charset="0"/>
              </a:rPr>
              <a:t> wordt</a:t>
            </a:r>
            <a:r>
              <a:rPr lang="nl-NL" dirty="0">
                <a:solidFill>
                  <a:srgbClr val="000000"/>
                </a:solidFill>
                <a:latin typeface="Calibri" panose="020F0502020204030204" pitchFamily="34" charset="0"/>
                <a:ea typeface="Times New Roman" panose="02020603050405020304" pitchFamily="18" charset="0"/>
              </a:rPr>
              <a:t> aangetoond (gegevens </a:t>
            </a:r>
            <a:r>
              <a:rPr lang="nl-NL" dirty="0" err="1">
                <a:solidFill>
                  <a:srgbClr val="000000"/>
                </a:solidFill>
                <a:latin typeface="Calibri" panose="020F0502020204030204" pitchFamily="34" charset="0"/>
                <a:ea typeface="Times New Roman" panose="02020603050405020304" pitchFamily="18" charset="0"/>
              </a:rPr>
              <a:t>Tennet</a:t>
            </a:r>
            <a:r>
              <a:rPr lang="nl-NL" dirty="0">
                <a:solidFill>
                  <a:srgbClr val="000000"/>
                </a:solidFill>
                <a:latin typeface="Calibri" panose="020F0502020204030204" pitchFamily="34" charset="0"/>
                <a:ea typeface="Times New Roman" panose="02020603050405020304" pitchFamily="18" charset="0"/>
              </a:rPr>
              <a:t>)</a:t>
            </a:r>
            <a:endParaRPr lang="nl-NL" dirty="0">
              <a:solidFill>
                <a:srgbClr val="000000"/>
              </a:solidFill>
              <a:effectLst/>
              <a:latin typeface="Calibri" panose="020F0502020204030204" pitchFamily="34" charset="0"/>
              <a:ea typeface="Times New Roman" panose="02020603050405020304" pitchFamily="18" charset="0"/>
            </a:endParaRPr>
          </a:p>
        </p:txBody>
      </p:sp>
      <p:sp>
        <p:nvSpPr>
          <p:cNvPr id="3" name="Titel 2">
            <a:extLst>
              <a:ext uri="{FF2B5EF4-FFF2-40B4-BE49-F238E27FC236}">
                <a16:creationId xmlns:a16="http://schemas.microsoft.com/office/drawing/2014/main" id="{93F91FCD-9F6E-40E4-8D1E-A815D4F5473D}"/>
              </a:ext>
            </a:extLst>
          </p:cNvPr>
          <p:cNvSpPr>
            <a:spLocks noGrp="1"/>
          </p:cNvSpPr>
          <p:nvPr>
            <p:ph type="title"/>
          </p:nvPr>
        </p:nvSpPr>
        <p:spPr/>
        <p:txBody>
          <a:bodyPr/>
          <a:lstStyle/>
          <a:p>
            <a:r>
              <a:rPr lang="nl-NL" dirty="0"/>
              <a:t>3.1 Wat staat er precies in?</a:t>
            </a:r>
          </a:p>
        </p:txBody>
      </p:sp>
      <p:sp>
        <p:nvSpPr>
          <p:cNvPr id="4" name="Tijdelijke aanduiding voor datum 3">
            <a:extLst>
              <a:ext uri="{FF2B5EF4-FFF2-40B4-BE49-F238E27FC236}">
                <a16:creationId xmlns:a16="http://schemas.microsoft.com/office/drawing/2014/main" id="{D51107ED-A57E-4EBE-8783-73496D72BDFE}"/>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C6284B6F-1B43-47B6-BBBA-E4DF710CE1EF}"/>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8682441-E99E-46CE-87E5-F920D60462A8}"/>
              </a:ext>
            </a:extLst>
          </p:cNvPr>
          <p:cNvSpPr>
            <a:spLocks noGrp="1"/>
          </p:cNvSpPr>
          <p:nvPr>
            <p:ph type="sldNum" sz="quarter" idx="12"/>
          </p:nvPr>
        </p:nvSpPr>
        <p:spPr/>
        <p:txBody>
          <a:bodyPr/>
          <a:lstStyle/>
          <a:p>
            <a:fld id="{10A0A6AF-03C5-477E-939A-E28F7E7F05EA}" type="slidenum">
              <a:rPr lang="nl-NL" smtClean="0"/>
              <a:pPr/>
              <a:t>10</a:t>
            </a:fld>
            <a:endParaRPr lang="nl-NL" dirty="0"/>
          </a:p>
        </p:txBody>
      </p:sp>
    </p:spTree>
    <p:extLst>
      <p:ext uri="{BB962C8B-B14F-4D97-AF65-F5344CB8AC3E}">
        <p14:creationId xmlns:p14="http://schemas.microsoft.com/office/powerpoint/2010/main" val="223052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1D37EDD-6C60-4E2B-A69C-50F807D4F08A}"/>
              </a:ext>
            </a:extLst>
          </p:cNvPr>
          <p:cNvSpPr>
            <a:spLocks noGrp="1"/>
          </p:cNvSpPr>
          <p:nvPr>
            <p:ph idx="1"/>
          </p:nvPr>
        </p:nvSpPr>
        <p:spPr/>
        <p:txBody>
          <a:bodyPr numCol="1">
            <a:normAutofit lnSpcReduction="10000"/>
          </a:bodyPr>
          <a:lstStyle/>
          <a:p>
            <a:pPr marL="0" indent="0">
              <a:buNone/>
            </a:pPr>
            <a:r>
              <a:rPr lang="nl-NL" u="sng" dirty="0"/>
              <a:t>Grondslag in artikel 28(5)</a:t>
            </a:r>
            <a:endParaRPr lang="en-US" u="sng" dirty="0"/>
          </a:p>
          <a:p>
            <a:r>
              <a:rPr lang="en-US" dirty="0"/>
              <a:t>By 31 December 2021, the Commission shall adopt delegated acts in accordance with Article 35 to supplement this Directive by specifying the methodology to determine the share of biofuel, and biogas for transport, resulting from biomass being processed with fossil fuels in a common process, and by specifying the methodology for assessing greenhouse gas emissions savings from renewable liquid and gaseous transport fuels of non-biological origin and from recycled carbon fuels, which shall ensure that credit for avoided emissions is not given for CO2 the capture of which has already received an emission credit under other provisions of law.</a:t>
            </a:r>
            <a:endParaRPr lang="nl-NL" dirty="0"/>
          </a:p>
        </p:txBody>
      </p:sp>
      <p:sp>
        <p:nvSpPr>
          <p:cNvPr id="3" name="Titel 2">
            <a:extLst>
              <a:ext uri="{FF2B5EF4-FFF2-40B4-BE49-F238E27FC236}">
                <a16:creationId xmlns:a16="http://schemas.microsoft.com/office/drawing/2014/main" id="{A5C90664-5999-4341-8C47-CE6852D59A59}"/>
              </a:ext>
            </a:extLst>
          </p:cNvPr>
          <p:cNvSpPr>
            <a:spLocks noGrp="1"/>
          </p:cNvSpPr>
          <p:nvPr>
            <p:ph type="title"/>
          </p:nvPr>
        </p:nvSpPr>
        <p:spPr/>
        <p:txBody>
          <a:bodyPr/>
          <a:lstStyle/>
          <a:p>
            <a:r>
              <a:rPr lang="nl-NL" dirty="0"/>
              <a:t>3.2 Wat staat er precies in?</a:t>
            </a:r>
          </a:p>
        </p:txBody>
      </p:sp>
      <p:sp>
        <p:nvSpPr>
          <p:cNvPr id="4" name="Tijdelijke aanduiding voor datum 3">
            <a:extLst>
              <a:ext uri="{FF2B5EF4-FFF2-40B4-BE49-F238E27FC236}">
                <a16:creationId xmlns:a16="http://schemas.microsoft.com/office/drawing/2014/main" id="{D6D4429C-4AE4-4015-9494-723AB2BEFF53}"/>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B37C8DFF-5ECB-473D-8FC2-26B005872232}"/>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4FC8E1BB-6FAC-43C8-AA88-051162F32229}"/>
              </a:ext>
            </a:extLst>
          </p:cNvPr>
          <p:cNvSpPr>
            <a:spLocks noGrp="1"/>
          </p:cNvSpPr>
          <p:nvPr>
            <p:ph type="sldNum" sz="quarter" idx="12"/>
          </p:nvPr>
        </p:nvSpPr>
        <p:spPr/>
        <p:txBody>
          <a:bodyPr/>
          <a:lstStyle/>
          <a:p>
            <a:fld id="{10A0A6AF-03C5-477E-939A-E28F7E7F05EA}" type="slidenum">
              <a:rPr lang="nl-NL" smtClean="0"/>
              <a:pPr/>
              <a:t>11</a:t>
            </a:fld>
            <a:endParaRPr lang="nl-NL" dirty="0"/>
          </a:p>
        </p:txBody>
      </p:sp>
    </p:spTree>
    <p:extLst>
      <p:ext uri="{BB962C8B-B14F-4D97-AF65-F5344CB8AC3E}">
        <p14:creationId xmlns:p14="http://schemas.microsoft.com/office/powerpoint/2010/main" val="12968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980471C-2265-4B7B-842B-47CBC29AC118}"/>
              </a:ext>
            </a:extLst>
          </p:cNvPr>
          <p:cNvSpPr>
            <a:spLocks noGrp="1"/>
          </p:cNvSpPr>
          <p:nvPr>
            <p:ph idx="1"/>
          </p:nvPr>
        </p:nvSpPr>
        <p:spPr/>
        <p:txBody>
          <a:bodyPr numCol="1">
            <a:normAutofit lnSpcReduction="10000"/>
          </a:bodyPr>
          <a:lstStyle/>
          <a:p>
            <a:r>
              <a:rPr lang="nl-NL" dirty="0"/>
              <a:t>In de gedelegeerde handeling en bijbehorende bijlagen staan standaardwaarden voor de berekening van de CO</a:t>
            </a:r>
            <a:r>
              <a:rPr lang="nl-NL" baseline="-25000" dirty="0"/>
              <a:t>2</a:t>
            </a:r>
            <a:r>
              <a:rPr lang="nl-NL" dirty="0"/>
              <a:t>-reductie:</a:t>
            </a:r>
          </a:p>
          <a:p>
            <a:pPr lvl="1"/>
            <a:r>
              <a:rPr lang="nl-NL" dirty="0"/>
              <a:t>Een ‘fossiele referentie’ met een CO</a:t>
            </a:r>
            <a:r>
              <a:rPr lang="nl-NL" baseline="-25000" dirty="0"/>
              <a:t>2</a:t>
            </a:r>
            <a:r>
              <a:rPr lang="nl-NL" dirty="0"/>
              <a:t>-intensiteit van 94 gram per MJ</a:t>
            </a:r>
          </a:p>
          <a:p>
            <a:pPr lvl="1"/>
            <a:r>
              <a:rPr lang="nl-NL" dirty="0"/>
              <a:t>Een standaardwaarde voor de CO</a:t>
            </a:r>
            <a:r>
              <a:rPr lang="nl-NL" baseline="-25000" dirty="0"/>
              <a:t>2</a:t>
            </a:r>
            <a:r>
              <a:rPr lang="nl-NL" dirty="0"/>
              <a:t>-intensiteit van elektriciteit van het net in alle EU-lidstaten (123gCO</a:t>
            </a:r>
            <a:r>
              <a:rPr lang="nl-NL" baseline="-25000" dirty="0"/>
              <a:t>2</a:t>
            </a:r>
            <a:r>
              <a:rPr lang="nl-NL" dirty="0"/>
              <a:t>/MJ voor NL). Die kan jaarlijks opnieuw worden bepaald, hoe dat moet worden gedaan staat in detail omschreven.</a:t>
            </a:r>
          </a:p>
          <a:p>
            <a:pPr lvl="1"/>
            <a:r>
              <a:rPr lang="nl-NL" dirty="0"/>
              <a:t>Elektriciteit die voldoet aan de gedelegeerde handeling onder RED II artikel 27(3) óf in uren waarin de prijs op de spotmarkt wordt gezet door een hernieuwbare bron of een kerncentrale geldt als uitstootvrij (Annex A, 6)</a:t>
            </a:r>
          </a:p>
          <a:p>
            <a:pPr lvl="1"/>
            <a:r>
              <a:rPr lang="nl-NL" dirty="0"/>
              <a:t>Berekeningen beslaan alle stappen in de keten (inclusief CO</a:t>
            </a:r>
            <a:r>
              <a:rPr lang="nl-NL" baseline="-25000" dirty="0"/>
              <a:t>2</a:t>
            </a:r>
            <a:r>
              <a:rPr lang="nl-NL" dirty="0"/>
              <a:t>-uitstoot bij winning, omzetting, transport en gebruik van de brandstoffen), extra relevant voor omzetting en transport over (zeer) lange afstanden</a:t>
            </a:r>
          </a:p>
        </p:txBody>
      </p:sp>
      <p:sp>
        <p:nvSpPr>
          <p:cNvPr id="3" name="Titel 2">
            <a:extLst>
              <a:ext uri="{FF2B5EF4-FFF2-40B4-BE49-F238E27FC236}">
                <a16:creationId xmlns:a16="http://schemas.microsoft.com/office/drawing/2014/main" id="{C36F813A-9223-4CD9-B884-D49F5939EBE3}"/>
              </a:ext>
            </a:extLst>
          </p:cNvPr>
          <p:cNvSpPr>
            <a:spLocks noGrp="1"/>
          </p:cNvSpPr>
          <p:nvPr>
            <p:ph type="title"/>
          </p:nvPr>
        </p:nvSpPr>
        <p:spPr/>
        <p:txBody>
          <a:bodyPr/>
          <a:lstStyle/>
          <a:p>
            <a:r>
              <a:rPr lang="nl-NL" dirty="0"/>
              <a:t>3.2 Wat staat er precies in?</a:t>
            </a:r>
          </a:p>
        </p:txBody>
      </p:sp>
      <p:sp>
        <p:nvSpPr>
          <p:cNvPr id="4" name="Tijdelijke aanduiding voor datum 3">
            <a:extLst>
              <a:ext uri="{FF2B5EF4-FFF2-40B4-BE49-F238E27FC236}">
                <a16:creationId xmlns:a16="http://schemas.microsoft.com/office/drawing/2014/main" id="{A85E50D0-114F-430A-B32D-2CAC682AF74A}"/>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291898E8-E272-4A49-87B5-694370E525F9}"/>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8731AF07-44AB-43EA-9986-9B71D4F3EDF7}"/>
              </a:ext>
            </a:extLst>
          </p:cNvPr>
          <p:cNvSpPr>
            <a:spLocks noGrp="1"/>
          </p:cNvSpPr>
          <p:nvPr>
            <p:ph type="sldNum" sz="quarter" idx="12"/>
          </p:nvPr>
        </p:nvSpPr>
        <p:spPr/>
        <p:txBody>
          <a:bodyPr/>
          <a:lstStyle/>
          <a:p>
            <a:fld id="{10A0A6AF-03C5-477E-939A-E28F7E7F05EA}" type="slidenum">
              <a:rPr lang="nl-NL" smtClean="0"/>
              <a:pPr/>
              <a:t>12</a:t>
            </a:fld>
            <a:endParaRPr lang="nl-NL" dirty="0"/>
          </a:p>
        </p:txBody>
      </p:sp>
    </p:spTree>
    <p:extLst>
      <p:ext uri="{BB962C8B-B14F-4D97-AF65-F5344CB8AC3E}">
        <p14:creationId xmlns:p14="http://schemas.microsoft.com/office/powerpoint/2010/main" val="1949056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3BC9115-47AD-47F6-BC23-1BECB13B24CB}"/>
              </a:ext>
            </a:extLst>
          </p:cNvPr>
          <p:cNvSpPr>
            <a:spLocks noGrp="1"/>
          </p:cNvSpPr>
          <p:nvPr>
            <p:ph idx="1"/>
          </p:nvPr>
        </p:nvSpPr>
        <p:spPr/>
        <p:txBody>
          <a:bodyPr numCol="1"/>
          <a:lstStyle/>
          <a:p>
            <a:r>
              <a:rPr lang="nl-NL" dirty="0"/>
              <a:t>Publieke internetconsultatie t/m vrijdag 17 juni</a:t>
            </a:r>
          </a:p>
          <a:p>
            <a:r>
              <a:rPr lang="nl-NL" dirty="0"/>
              <a:t>Europese Commissie brengt daarna verslag uit van reacties en eventuele wijzigingen</a:t>
            </a:r>
          </a:p>
          <a:p>
            <a:r>
              <a:rPr lang="nl-NL" dirty="0"/>
              <a:t>Daarna 2 maanden tijd voor commentaar/protest lidstaten en Europees Parlement (+ mogelijke verlenging met 2 maanden)</a:t>
            </a:r>
          </a:p>
          <a:p>
            <a:r>
              <a:rPr lang="nl-NL" dirty="0"/>
              <a:t>Na deze periode worden de gedelegeerde handelingen formeel vastgesteld en moeten lidstaten deze dus verwerken in bestaand en nieuw beleid</a:t>
            </a:r>
          </a:p>
        </p:txBody>
      </p:sp>
      <p:sp>
        <p:nvSpPr>
          <p:cNvPr id="3" name="Titel 2">
            <a:extLst>
              <a:ext uri="{FF2B5EF4-FFF2-40B4-BE49-F238E27FC236}">
                <a16:creationId xmlns:a16="http://schemas.microsoft.com/office/drawing/2014/main" id="{7B9DD0F4-2383-479B-A204-915E347F6FFD}"/>
              </a:ext>
            </a:extLst>
          </p:cNvPr>
          <p:cNvSpPr>
            <a:spLocks noGrp="1"/>
          </p:cNvSpPr>
          <p:nvPr>
            <p:ph type="title"/>
          </p:nvPr>
        </p:nvSpPr>
        <p:spPr/>
        <p:txBody>
          <a:bodyPr/>
          <a:lstStyle/>
          <a:p>
            <a:r>
              <a:rPr lang="nl-NL" dirty="0"/>
              <a:t>En hoe verder?</a:t>
            </a:r>
          </a:p>
        </p:txBody>
      </p:sp>
      <p:sp>
        <p:nvSpPr>
          <p:cNvPr id="4" name="Tijdelijke aanduiding voor datum 3">
            <a:extLst>
              <a:ext uri="{FF2B5EF4-FFF2-40B4-BE49-F238E27FC236}">
                <a16:creationId xmlns:a16="http://schemas.microsoft.com/office/drawing/2014/main" id="{2FA047A9-AD49-40CD-BE2E-450D7C5DF14E}"/>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E098057D-C664-46DE-8A37-2D4AD810B52A}"/>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49861F80-EB11-4DF9-A883-142DFAF20642}"/>
              </a:ext>
            </a:extLst>
          </p:cNvPr>
          <p:cNvSpPr>
            <a:spLocks noGrp="1"/>
          </p:cNvSpPr>
          <p:nvPr>
            <p:ph type="sldNum" sz="quarter" idx="12"/>
          </p:nvPr>
        </p:nvSpPr>
        <p:spPr/>
        <p:txBody>
          <a:bodyPr/>
          <a:lstStyle/>
          <a:p>
            <a:fld id="{10A0A6AF-03C5-477E-939A-E28F7E7F05EA}" type="slidenum">
              <a:rPr lang="nl-NL" smtClean="0"/>
              <a:pPr/>
              <a:t>13</a:t>
            </a:fld>
            <a:endParaRPr lang="nl-NL" dirty="0"/>
          </a:p>
        </p:txBody>
      </p:sp>
    </p:spTree>
    <p:extLst>
      <p:ext uri="{BB962C8B-B14F-4D97-AF65-F5344CB8AC3E}">
        <p14:creationId xmlns:p14="http://schemas.microsoft.com/office/powerpoint/2010/main" val="3511480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20D0A2E-087C-4810-9E37-D705028ABB99}"/>
              </a:ext>
            </a:extLst>
          </p:cNvPr>
          <p:cNvSpPr>
            <a:spLocks noGrp="1"/>
          </p:cNvSpPr>
          <p:nvPr>
            <p:ph idx="1"/>
          </p:nvPr>
        </p:nvSpPr>
        <p:spPr/>
        <p:txBody>
          <a:bodyPr numCol="1">
            <a:normAutofit fontScale="85000" lnSpcReduction="10000"/>
          </a:bodyPr>
          <a:lstStyle/>
          <a:p>
            <a:r>
              <a:rPr lang="nl-NL" dirty="0"/>
              <a:t>RED II: </a:t>
            </a:r>
            <a:r>
              <a:rPr lang="nl-NL" dirty="0">
                <a:hlinkClick r:id="rId2"/>
              </a:rPr>
              <a:t>https://eur-lex.europa.eu/legal-content/EN/TXT/?uri=uriserv:OJ.L_.2018.328.01.0082.01.ENG&amp;toc=OJ:L:2018:328:TOC</a:t>
            </a:r>
            <a:r>
              <a:rPr lang="nl-NL" dirty="0"/>
              <a:t> </a:t>
            </a:r>
          </a:p>
          <a:p>
            <a:r>
              <a:rPr lang="nl-NL" dirty="0"/>
              <a:t>Revisievoorstel RED II</a:t>
            </a:r>
            <a:r>
              <a:rPr lang="nl-NL"/>
              <a:t>: </a:t>
            </a:r>
            <a:r>
              <a:rPr lang="nl-NL">
                <a:hlinkClick r:id="rId3"/>
              </a:rPr>
              <a:t>https://ec.europa.eu/info/news/commission-presents-renewable-energy-directive-revision-2021-jul-14_en</a:t>
            </a:r>
            <a:r>
              <a:rPr lang="nl-NL"/>
              <a:t> </a:t>
            </a:r>
            <a:endParaRPr lang="nl-NL" dirty="0"/>
          </a:p>
          <a:p>
            <a:r>
              <a:rPr lang="nl-NL" dirty="0"/>
              <a:t>Staatssteunkader (CEEAG): </a:t>
            </a:r>
            <a:r>
              <a:rPr lang="nl-NL" dirty="0">
                <a:hlinkClick r:id="rId4"/>
              </a:rPr>
              <a:t>https://eur-lex.europa.eu/legal-content/EN/TXT/?uri=uriserv%3AOJ.C_.2022.080.01.0001.01.ENG&amp;toc=OJ%3AC%3A2022%3A080%3ATOC</a:t>
            </a:r>
            <a:r>
              <a:rPr lang="nl-NL" dirty="0"/>
              <a:t> </a:t>
            </a:r>
          </a:p>
          <a:p>
            <a:r>
              <a:rPr lang="nl-NL" dirty="0"/>
              <a:t>Consultatie 1: </a:t>
            </a:r>
            <a:r>
              <a:rPr lang="en-GB" sz="2400" u="sng" dirty="0">
                <a:solidFill>
                  <a:srgbClr val="0563C1"/>
                </a:solidFill>
                <a:effectLst/>
                <a:latin typeface="Calibri" panose="020F0502020204030204" pitchFamily="34" charset="0"/>
                <a:ea typeface="Calibri" panose="020F0502020204030204" pitchFamily="34" charset="0"/>
                <a:hlinkClick r:id="rId5"/>
              </a:rPr>
              <a:t>https://ec.europa.eu/info/law/better-regulation/have-your-say/initiatives/7046068-Production-of-renewable-transport-fuels-share-of-renewable-electricity-requirements-_en</a:t>
            </a:r>
            <a:endParaRPr lang="nl-NL" dirty="0"/>
          </a:p>
          <a:p>
            <a:r>
              <a:rPr lang="nl-NL" dirty="0"/>
              <a:t>Consultatie 2: </a:t>
            </a:r>
            <a:r>
              <a:rPr lang="en-GB" sz="2400" u="sng" dirty="0">
                <a:solidFill>
                  <a:srgbClr val="0563C1"/>
                </a:solidFill>
                <a:effectLst/>
                <a:latin typeface="Calibri" panose="020F0502020204030204" pitchFamily="34" charset="0"/>
                <a:ea typeface="Calibri" panose="020F0502020204030204" pitchFamily="34" charset="0"/>
                <a:hlinkClick r:id="rId6"/>
              </a:rPr>
              <a:t>https://ec.europa.eu/info/law/better-regulation/have-your-say/initiatives/12713-Renewable-energy-method-for-assessing-greenhouse-gas-emission-savings-for-certain-fuels_en</a:t>
            </a:r>
            <a:endParaRPr lang="nl-NL" sz="2400" dirty="0">
              <a:effectLst/>
              <a:latin typeface="Calibri" panose="020F0502020204030204" pitchFamily="34" charset="0"/>
              <a:ea typeface="Calibri" panose="020F0502020204030204" pitchFamily="34" charset="0"/>
            </a:endParaRPr>
          </a:p>
          <a:p>
            <a:endParaRPr lang="nl-NL" dirty="0"/>
          </a:p>
        </p:txBody>
      </p:sp>
      <p:sp>
        <p:nvSpPr>
          <p:cNvPr id="3" name="Titel 2">
            <a:extLst>
              <a:ext uri="{FF2B5EF4-FFF2-40B4-BE49-F238E27FC236}">
                <a16:creationId xmlns:a16="http://schemas.microsoft.com/office/drawing/2014/main" id="{6BECDF9D-3173-4F20-9522-E61FE3B2309A}"/>
              </a:ext>
            </a:extLst>
          </p:cNvPr>
          <p:cNvSpPr>
            <a:spLocks noGrp="1"/>
          </p:cNvSpPr>
          <p:nvPr>
            <p:ph type="title"/>
          </p:nvPr>
        </p:nvSpPr>
        <p:spPr/>
        <p:txBody>
          <a:bodyPr/>
          <a:lstStyle/>
          <a:p>
            <a:r>
              <a:rPr lang="nl-NL" dirty="0"/>
              <a:t>Belangrijke links</a:t>
            </a:r>
          </a:p>
        </p:txBody>
      </p:sp>
      <p:sp>
        <p:nvSpPr>
          <p:cNvPr id="4" name="Tijdelijke aanduiding voor datum 3">
            <a:extLst>
              <a:ext uri="{FF2B5EF4-FFF2-40B4-BE49-F238E27FC236}">
                <a16:creationId xmlns:a16="http://schemas.microsoft.com/office/drawing/2014/main" id="{47FFB390-E6C1-4147-8B45-792104C8DD2F}"/>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DC88E458-068C-4D6C-B370-D65CED7104AC}"/>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DC5F09E-A2CC-4B8B-9592-76DDBC44A560}"/>
              </a:ext>
            </a:extLst>
          </p:cNvPr>
          <p:cNvSpPr>
            <a:spLocks noGrp="1"/>
          </p:cNvSpPr>
          <p:nvPr>
            <p:ph type="sldNum" sz="quarter" idx="12"/>
          </p:nvPr>
        </p:nvSpPr>
        <p:spPr/>
        <p:txBody>
          <a:bodyPr/>
          <a:lstStyle/>
          <a:p>
            <a:fld id="{10A0A6AF-03C5-477E-939A-E28F7E7F05EA}" type="slidenum">
              <a:rPr lang="nl-NL" smtClean="0"/>
              <a:pPr/>
              <a:t>14</a:t>
            </a:fld>
            <a:endParaRPr lang="nl-NL" dirty="0"/>
          </a:p>
        </p:txBody>
      </p:sp>
    </p:spTree>
    <p:extLst>
      <p:ext uri="{BB962C8B-B14F-4D97-AF65-F5344CB8AC3E}">
        <p14:creationId xmlns:p14="http://schemas.microsoft.com/office/powerpoint/2010/main" val="494522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a:extLst>
              <a:ext uri="{FF2B5EF4-FFF2-40B4-BE49-F238E27FC236}">
                <a16:creationId xmlns:a16="http://schemas.microsoft.com/office/drawing/2014/main" id="{0BE05990-E2FE-4CB6-B1E7-C5954355DBFB}"/>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l="17123" r="20736"/>
          <a:stretch/>
        </p:blipFill>
        <p:spPr>
          <a:xfrm>
            <a:off x="-3175" y="0"/>
            <a:ext cx="6099175" cy="6858000"/>
          </a:xfrm>
        </p:spPr>
      </p:pic>
      <p:sp>
        <p:nvSpPr>
          <p:cNvPr id="6" name="Tekstvak 5">
            <a:extLst>
              <a:ext uri="{FF2B5EF4-FFF2-40B4-BE49-F238E27FC236}">
                <a16:creationId xmlns:a16="http://schemas.microsoft.com/office/drawing/2014/main" id="{41EA6F0E-0096-49F7-A0F7-7276ABC414D8}"/>
              </a:ext>
            </a:extLst>
          </p:cNvPr>
          <p:cNvSpPr txBox="1"/>
          <p:nvPr/>
        </p:nvSpPr>
        <p:spPr>
          <a:xfrm>
            <a:off x="6522720" y="3048000"/>
            <a:ext cx="5090160" cy="2677656"/>
          </a:xfrm>
          <a:prstGeom prst="rect">
            <a:avLst/>
          </a:prstGeom>
          <a:noFill/>
        </p:spPr>
        <p:txBody>
          <a:bodyPr wrap="square" rtlCol="0">
            <a:spAutoFit/>
          </a:bodyPr>
          <a:lstStyle/>
          <a:p>
            <a:pPr marL="514350" indent="-514350">
              <a:buFont typeface="+mj-lt"/>
              <a:buAutoNum type="arabicPeriod"/>
            </a:pPr>
            <a:r>
              <a:rPr lang="nl-NL" sz="2400" dirty="0">
                <a:solidFill>
                  <a:srgbClr val="5C85D6"/>
                </a:solidFill>
              </a:rPr>
              <a:t>Waar hebben we het over?</a:t>
            </a:r>
          </a:p>
          <a:p>
            <a:pPr marL="514350" indent="-514350">
              <a:buFont typeface="+mj-lt"/>
              <a:buAutoNum type="arabicPeriod"/>
            </a:pPr>
            <a:r>
              <a:rPr lang="nl-NL" sz="2400" dirty="0">
                <a:solidFill>
                  <a:srgbClr val="5C85D6"/>
                </a:solidFill>
              </a:rPr>
              <a:t>Waarom is het relevant?</a:t>
            </a:r>
          </a:p>
          <a:p>
            <a:pPr marL="514350" indent="-514350">
              <a:buFont typeface="+mj-lt"/>
              <a:buAutoNum type="arabicPeriod"/>
            </a:pPr>
            <a:r>
              <a:rPr lang="nl-NL" sz="2400" dirty="0">
                <a:solidFill>
                  <a:srgbClr val="5C85D6"/>
                </a:solidFill>
              </a:rPr>
              <a:t>Wat staat er precies in?</a:t>
            </a:r>
          </a:p>
          <a:p>
            <a:pPr marL="514350" indent="-514350">
              <a:buFont typeface="+mj-lt"/>
              <a:buAutoNum type="arabicPeriod"/>
            </a:pPr>
            <a:r>
              <a:rPr lang="nl-NL" sz="2400" dirty="0">
                <a:solidFill>
                  <a:srgbClr val="5C85D6"/>
                </a:solidFill>
              </a:rPr>
              <a:t>En hoe verder?</a:t>
            </a:r>
          </a:p>
          <a:p>
            <a:pPr marL="514350" indent="-514350">
              <a:buFont typeface="+mj-lt"/>
              <a:buAutoNum type="arabicPeriod"/>
            </a:pPr>
            <a:r>
              <a:rPr lang="nl-NL" sz="2400" dirty="0">
                <a:solidFill>
                  <a:schemeClr val="bg1"/>
                </a:solidFill>
              </a:rPr>
              <a:t>Belang voor de opschalingsregeling</a:t>
            </a:r>
          </a:p>
          <a:p>
            <a:pPr marL="514350" indent="-514350">
              <a:buFont typeface="+mj-lt"/>
              <a:buAutoNum type="arabicPeriod"/>
            </a:pPr>
            <a:r>
              <a:rPr lang="nl-NL" sz="2400" dirty="0">
                <a:solidFill>
                  <a:srgbClr val="5C85D6"/>
                </a:solidFill>
              </a:rPr>
              <a:t>Certificeringspilot</a:t>
            </a:r>
          </a:p>
        </p:txBody>
      </p:sp>
    </p:spTree>
    <p:extLst>
      <p:ext uri="{BB962C8B-B14F-4D97-AF65-F5344CB8AC3E}">
        <p14:creationId xmlns:p14="http://schemas.microsoft.com/office/powerpoint/2010/main" val="355991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D5E63-EA74-4600-B7E4-83F70194137A}"/>
              </a:ext>
            </a:extLst>
          </p:cNvPr>
          <p:cNvSpPr>
            <a:spLocks noGrp="1"/>
          </p:cNvSpPr>
          <p:nvPr>
            <p:ph type="title"/>
          </p:nvPr>
        </p:nvSpPr>
        <p:spPr/>
        <p:txBody>
          <a:bodyPr/>
          <a:lstStyle/>
          <a:p>
            <a:r>
              <a:rPr lang="nl-NL" dirty="0"/>
              <a:t>Belang voor de opschalingsregeling</a:t>
            </a:r>
          </a:p>
        </p:txBody>
      </p:sp>
      <p:sp>
        <p:nvSpPr>
          <p:cNvPr id="3" name="Tijdelijke aanduiding voor inhoud 2">
            <a:extLst>
              <a:ext uri="{FF2B5EF4-FFF2-40B4-BE49-F238E27FC236}">
                <a16:creationId xmlns:a16="http://schemas.microsoft.com/office/drawing/2014/main" id="{E414E206-E89B-430C-A02A-B4AFEEE8DB7D}"/>
              </a:ext>
            </a:extLst>
          </p:cNvPr>
          <p:cNvSpPr>
            <a:spLocks noGrp="1"/>
          </p:cNvSpPr>
          <p:nvPr>
            <p:ph idx="1"/>
          </p:nvPr>
        </p:nvSpPr>
        <p:spPr>
          <a:xfrm>
            <a:off x="634999" y="2289485"/>
            <a:ext cx="11102075" cy="4056724"/>
          </a:xfrm>
        </p:spPr>
        <p:txBody>
          <a:bodyPr numCol="1">
            <a:normAutofit fontScale="92500"/>
          </a:bodyPr>
          <a:lstStyle/>
          <a:p>
            <a:r>
              <a:rPr lang="nl-NL" dirty="0"/>
              <a:t>Categorieën die we eerder (zomer ‘21) hebben voorbereid: </a:t>
            </a:r>
          </a:p>
          <a:p>
            <a:pPr marL="313200" lvl="1" indent="0">
              <a:buNone/>
            </a:pPr>
            <a:r>
              <a:rPr lang="nl-NL" dirty="0"/>
              <a:t>1a. </a:t>
            </a:r>
            <a:r>
              <a:rPr lang="nl-NL" dirty="0" err="1"/>
              <a:t>Netgekoppelde</a:t>
            </a:r>
            <a:r>
              <a:rPr lang="nl-NL" dirty="0"/>
              <a:t> elektrolysers:</a:t>
            </a:r>
          </a:p>
          <a:p>
            <a:pPr marL="630000" lvl="2" indent="0">
              <a:buNone/>
            </a:pPr>
            <a:r>
              <a:rPr lang="nl-NL" dirty="0"/>
              <a:t>i. Gecontracteerde energiebron wordt gelijktijdig of later gerealiseerd dan elektrolyser; EN</a:t>
            </a:r>
          </a:p>
          <a:p>
            <a:pPr marL="630000" lvl="2" indent="0">
              <a:buNone/>
            </a:pPr>
            <a:r>
              <a:rPr lang="nl-NL" dirty="0"/>
              <a:t>ii. Gecontracteerde energiebron is ongesubsidieerd; EN</a:t>
            </a:r>
          </a:p>
          <a:p>
            <a:pPr marL="630000" lvl="2" indent="0">
              <a:buNone/>
            </a:pPr>
            <a:r>
              <a:rPr lang="nl-NL" dirty="0"/>
              <a:t>iii. Productie elektriciteit en waterstof in de tijd gecorreleerd</a:t>
            </a:r>
          </a:p>
          <a:p>
            <a:pPr marL="313200" lvl="1" indent="0">
              <a:buNone/>
            </a:pPr>
            <a:r>
              <a:rPr lang="nl-NL" dirty="0"/>
              <a:t>1b. Direct gekoppelde elektrolysers:</a:t>
            </a:r>
          </a:p>
          <a:p>
            <a:pPr marL="630000" lvl="2" indent="0">
              <a:buNone/>
            </a:pPr>
            <a:r>
              <a:rPr lang="nl-NL" dirty="0"/>
              <a:t>i. Gekoppelde energiebron wordt gelijktijdig of later gerealiseerd dan elektrolyser; EN</a:t>
            </a:r>
          </a:p>
          <a:p>
            <a:pPr marL="630000" lvl="2" indent="0">
              <a:buNone/>
            </a:pPr>
            <a:r>
              <a:rPr lang="nl-NL" dirty="0"/>
              <a:t>ii. Een netaansluiting ontbreekt OF het is aantoonbaar dat er geen elektriciteit van het net gebruikt wordt voor waterstofproductie</a:t>
            </a:r>
          </a:p>
          <a:p>
            <a:pPr marL="313200" lvl="1" indent="0">
              <a:buNone/>
            </a:pPr>
            <a:r>
              <a:rPr lang="nl-NL" dirty="0"/>
              <a:t>2. </a:t>
            </a:r>
            <a:r>
              <a:rPr lang="nl-NL" dirty="0" err="1"/>
              <a:t>Netgekoppelde</a:t>
            </a:r>
            <a:r>
              <a:rPr lang="nl-NL" dirty="0"/>
              <a:t> elektrolysers waarbij:</a:t>
            </a:r>
          </a:p>
          <a:p>
            <a:pPr marL="630000" lvl="2" indent="0">
              <a:buNone/>
            </a:pPr>
            <a:r>
              <a:rPr lang="nl-NL" dirty="0"/>
              <a:t>i. Vollasturen beperken tot SDE++-norm (2000-3000), waarbij de installatie in de andere uren uit staat, maar met een hogere subsidie per geproduceerde hoeveelheid waterstof.</a:t>
            </a:r>
          </a:p>
        </p:txBody>
      </p:sp>
      <p:sp>
        <p:nvSpPr>
          <p:cNvPr id="8" name="Tekstvak 7">
            <a:extLst>
              <a:ext uri="{FF2B5EF4-FFF2-40B4-BE49-F238E27FC236}">
                <a16:creationId xmlns:a16="http://schemas.microsoft.com/office/drawing/2014/main" id="{438D4C4C-DCFC-462D-AC46-802A43BAB2A0}"/>
              </a:ext>
            </a:extLst>
          </p:cNvPr>
          <p:cNvSpPr txBox="1"/>
          <p:nvPr/>
        </p:nvSpPr>
        <p:spPr>
          <a:xfrm rot="21449481">
            <a:off x="8099027" y="4199337"/>
            <a:ext cx="3807726" cy="1015663"/>
          </a:xfrm>
          <a:prstGeom prst="rect">
            <a:avLst/>
          </a:prstGeom>
          <a:solidFill>
            <a:schemeClr val="bg1">
              <a:lumMod val="85000"/>
            </a:schemeClr>
          </a:solidFill>
        </p:spPr>
        <p:txBody>
          <a:bodyPr wrap="square" rtlCol="0">
            <a:spAutoFit/>
          </a:bodyPr>
          <a:lstStyle/>
          <a:p>
            <a:pPr algn="ctr"/>
            <a:endParaRPr lang="nl-NL" sz="1200" dirty="0"/>
          </a:p>
          <a:p>
            <a:pPr algn="ctr"/>
            <a:r>
              <a:rPr lang="nl-NL" dirty="0">
                <a:solidFill>
                  <a:srgbClr val="C00000"/>
                </a:solidFill>
              </a:rPr>
              <a:t>Direct gekoppeld, </a:t>
            </a:r>
            <a:br>
              <a:rPr lang="nl-NL" dirty="0">
                <a:solidFill>
                  <a:srgbClr val="C00000"/>
                </a:solidFill>
              </a:rPr>
            </a:br>
            <a:r>
              <a:rPr lang="nl-NL" dirty="0">
                <a:solidFill>
                  <a:srgbClr val="C00000"/>
                </a:solidFill>
              </a:rPr>
              <a:t>volgens DA 27.3</a:t>
            </a:r>
            <a:br>
              <a:rPr lang="nl-NL" sz="1200" dirty="0"/>
            </a:br>
            <a:endParaRPr lang="nl-NL" sz="1200" dirty="0"/>
          </a:p>
        </p:txBody>
      </p:sp>
      <p:sp>
        <p:nvSpPr>
          <p:cNvPr id="9" name="Tekstvak 8">
            <a:extLst>
              <a:ext uri="{FF2B5EF4-FFF2-40B4-BE49-F238E27FC236}">
                <a16:creationId xmlns:a16="http://schemas.microsoft.com/office/drawing/2014/main" id="{1912B2F8-917A-4B11-8F7B-846099E3C123}"/>
              </a:ext>
            </a:extLst>
          </p:cNvPr>
          <p:cNvSpPr txBox="1"/>
          <p:nvPr/>
        </p:nvSpPr>
        <p:spPr>
          <a:xfrm rot="21412347">
            <a:off x="8095938" y="5605628"/>
            <a:ext cx="3807726" cy="738664"/>
          </a:xfrm>
          <a:prstGeom prst="rect">
            <a:avLst/>
          </a:prstGeom>
          <a:solidFill>
            <a:schemeClr val="bg1">
              <a:lumMod val="85000"/>
            </a:schemeClr>
          </a:solidFill>
        </p:spPr>
        <p:txBody>
          <a:bodyPr wrap="square" rtlCol="0">
            <a:spAutoFit/>
          </a:bodyPr>
          <a:lstStyle/>
          <a:p>
            <a:pPr algn="ctr"/>
            <a:endParaRPr lang="nl-NL" sz="1200" dirty="0"/>
          </a:p>
          <a:p>
            <a:pPr algn="ctr"/>
            <a:r>
              <a:rPr lang="nl-NL" dirty="0">
                <a:solidFill>
                  <a:srgbClr val="C00000"/>
                </a:solidFill>
              </a:rPr>
              <a:t>Vervalt</a:t>
            </a:r>
            <a:br>
              <a:rPr lang="nl-NL" sz="1200" dirty="0"/>
            </a:br>
            <a:endParaRPr lang="nl-NL" sz="1200" dirty="0"/>
          </a:p>
        </p:txBody>
      </p:sp>
      <p:sp>
        <p:nvSpPr>
          <p:cNvPr id="11" name="Tekstvak 10">
            <a:extLst>
              <a:ext uri="{FF2B5EF4-FFF2-40B4-BE49-F238E27FC236}">
                <a16:creationId xmlns:a16="http://schemas.microsoft.com/office/drawing/2014/main" id="{3369EDDC-CC2C-4A0C-8891-6ABEF8F80B04}"/>
              </a:ext>
            </a:extLst>
          </p:cNvPr>
          <p:cNvSpPr txBox="1"/>
          <p:nvPr/>
        </p:nvSpPr>
        <p:spPr>
          <a:xfrm rot="21449481">
            <a:off x="8100595" y="2815171"/>
            <a:ext cx="3807726" cy="1015663"/>
          </a:xfrm>
          <a:prstGeom prst="rect">
            <a:avLst/>
          </a:prstGeom>
          <a:solidFill>
            <a:schemeClr val="bg1">
              <a:lumMod val="85000"/>
            </a:schemeClr>
          </a:solidFill>
        </p:spPr>
        <p:txBody>
          <a:bodyPr wrap="square" rtlCol="0">
            <a:spAutoFit/>
          </a:bodyPr>
          <a:lstStyle/>
          <a:p>
            <a:pPr algn="ctr"/>
            <a:endParaRPr lang="nl-NL" sz="1200" dirty="0"/>
          </a:p>
          <a:p>
            <a:pPr algn="ctr"/>
            <a:r>
              <a:rPr lang="nl-NL" dirty="0" err="1">
                <a:solidFill>
                  <a:srgbClr val="C00000"/>
                </a:solidFill>
              </a:rPr>
              <a:t>Netgekoppeld</a:t>
            </a:r>
            <a:r>
              <a:rPr lang="nl-NL" dirty="0">
                <a:solidFill>
                  <a:srgbClr val="C00000"/>
                </a:solidFill>
              </a:rPr>
              <a:t>, </a:t>
            </a:r>
            <a:br>
              <a:rPr lang="nl-NL" dirty="0">
                <a:solidFill>
                  <a:srgbClr val="C00000"/>
                </a:solidFill>
              </a:rPr>
            </a:br>
            <a:r>
              <a:rPr lang="nl-NL" dirty="0">
                <a:solidFill>
                  <a:srgbClr val="C00000"/>
                </a:solidFill>
              </a:rPr>
              <a:t>volgens DA 27.3</a:t>
            </a:r>
            <a:br>
              <a:rPr lang="nl-NL" sz="1200" dirty="0"/>
            </a:br>
            <a:endParaRPr lang="nl-NL" sz="1200" dirty="0"/>
          </a:p>
        </p:txBody>
      </p:sp>
      <p:sp>
        <p:nvSpPr>
          <p:cNvPr id="12" name="Tekstvak 11">
            <a:extLst>
              <a:ext uri="{FF2B5EF4-FFF2-40B4-BE49-F238E27FC236}">
                <a16:creationId xmlns:a16="http://schemas.microsoft.com/office/drawing/2014/main" id="{18D7CA79-C44A-4E2A-AD52-85E4F20FC53D}"/>
              </a:ext>
            </a:extLst>
          </p:cNvPr>
          <p:cNvSpPr txBox="1"/>
          <p:nvPr/>
        </p:nvSpPr>
        <p:spPr>
          <a:xfrm rot="21449481">
            <a:off x="8099027" y="1212490"/>
            <a:ext cx="3807726" cy="1015663"/>
          </a:xfrm>
          <a:prstGeom prst="rect">
            <a:avLst/>
          </a:prstGeom>
          <a:solidFill>
            <a:schemeClr val="bg1">
              <a:lumMod val="85000"/>
            </a:schemeClr>
          </a:solidFill>
        </p:spPr>
        <p:txBody>
          <a:bodyPr wrap="square" rtlCol="0">
            <a:spAutoFit/>
          </a:bodyPr>
          <a:lstStyle/>
          <a:p>
            <a:pPr algn="ctr"/>
            <a:endParaRPr lang="nl-NL" sz="1200" dirty="0"/>
          </a:p>
          <a:p>
            <a:pPr algn="ctr"/>
            <a:r>
              <a:rPr lang="nl-NL" dirty="0">
                <a:solidFill>
                  <a:srgbClr val="C00000"/>
                </a:solidFill>
              </a:rPr>
              <a:t>Categorieën die we eind ‘22 willen openstellen</a:t>
            </a:r>
            <a:br>
              <a:rPr lang="nl-NL" sz="1200" dirty="0"/>
            </a:br>
            <a:endParaRPr lang="nl-NL" sz="1200" dirty="0"/>
          </a:p>
        </p:txBody>
      </p:sp>
    </p:spTree>
    <p:extLst>
      <p:ext uri="{BB962C8B-B14F-4D97-AF65-F5344CB8AC3E}">
        <p14:creationId xmlns:p14="http://schemas.microsoft.com/office/powerpoint/2010/main" val="164882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2A28BEC-5F68-4875-A433-D3CF0798FA43}"/>
              </a:ext>
            </a:extLst>
          </p:cNvPr>
          <p:cNvPicPr>
            <a:picLocks noChangeAspect="1"/>
          </p:cNvPicPr>
          <p:nvPr/>
        </p:nvPicPr>
        <p:blipFill>
          <a:blip r:embed="rId2"/>
          <a:stretch>
            <a:fillRect/>
          </a:stretch>
        </p:blipFill>
        <p:spPr>
          <a:xfrm>
            <a:off x="2247259" y="2483893"/>
            <a:ext cx="7365320" cy="1689621"/>
          </a:xfrm>
          <a:prstGeom prst="rect">
            <a:avLst/>
          </a:prstGeom>
        </p:spPr>
      </p:pic>
      <p:sp>
        <p:nvSpPr>
          <p:cNvPr id="2" name="Titel 1">
            <a:extLst>
              <a:ext uri="{FF2B5EF4-FFF2-40B4-BE49-F238E27FC236}">
                <a16:creationId xmlns:a16="http://schemas.microsoft.com/office/drawing/2014/main" id="{D82A5610-2DB0-4CA6-817F-E63CA74317E5}"/>
              </a:ext>
            </a:extLst>
          </p:cNvPr>
          <p:cNvSpPr>
            <a:spLocks noGrp="1"/>
          </p:cNvSpPr>
          <p:nvPr>
            <p:ph type="title"/>
          </p:nvPr>
        </p:nvSpPr>
        <p:spPr/>
        <p:txBody>
          <a:bodyPr/>
          <a:lstStyle/>
          <a:p>
            <a:r>
              <a:rPr lang="nl-NL" dirty="0"/>
              <a:t>Belang voor de opschalingsregeling</a:t>
            </a:r>
          </a:p>
        </p:txBody>
      </p:sp>
      <p:sp>
        <p:nvSpPr>
          <p:cNvPr id="3" name="Tijdelijke aanduiding voor inhoud 2">
            <a:extLst>
              <a:ext uri="{FF2B5EF4-FFF2-40B4-BE49-F238E27FC236}">
                <a16:creationId xmlns:a16="http://schemas.microsoft.com/office/drawing/2014/main" id="{04CCEB7F-9926-401F-99CE-7044651AEAAC}"/>
              </a:ext>
            </a:extLst>
          </p:cNvPr>
          <p:cNvSpPr>
            <a:spLocks noGrp="1"/>
          </p:cNvSpPr>
          <p:nvPr>
            <p:ph idx="1"/>
          </p:nvPr>
        </p:nvSpPr>
        <p:spPr>
          <a:xfrm>
            <a:off x="635000" y="2289484"/>
            <a:ext cx="10923588" cy="4568515"/>
          </a:xfrm>
        </p:spPr>
        <p:txBody>
          <a:bodyPr numCol="1">
            <a:normAutofit/>
          </a:bodyPr>
          <a:lstStyle/>
          <a:p>
            <a:r>
              <a:rPr lang="nl-NL" sz="2400" dirty="0">
                <a:latin typeface="Verdana" panose="020B0604030504040204" pitchFamily="34" charset="0"/>
                <a:ea typeface="Times New Roman" panose="02020603050405020304" pitchFamily="18" charset="0"/>
                <a:cs typeface="Times New Roman" panose="02020603050405020304" pitchFamily="18" charset="0"/>
              </a:rPr>
              <a:t>DA 27.3 artikel 8: </a:t>
            </a:r>
            <a:endParaRPr lang="nl-NL" dirty="0">
              <a:latin typeface="Verdana" panose="020B0604030504040204" pitchFamily="34" charset="0"/>
              <a:ea typeface="Times New Roman" panose="02020603050405020304" pitchFamily="18" charset="0"/>
              <a:cs typeface="Times New Roman" panose="02020603050405020304" pitchFamily="18" charset="0"/>
            </a:endParaRPr>
          </a:p>
          <a:p>
            <a:pPr marL="313200" lvl="1" indent="0">
              <a:buNone/>
            </a:pPr>
            <a:br>
              <a:rPr lang="nl-NL" dirty="0">
                <a:latin typeface="Verdana" panose="020B0604030504040204" pitchFamily="34" charset="0"/>
                <a:ea typeface="Times New Roman" panose="02020603050405020304" pitchFamily="18" charset="0"/>
                <a:cs typeface="Times New Roman" panose="02020603050405020304" pitchFamily="18" charset="0"/>
              </a:rPr>
            </a:br>
            <a:br>
              <a:rPr lang="nl-NL" dirty="0">
                <a:latin typeface="Verdana" panose="020B0604030504040204" pitchFamily="34" charset="0"/>
                <a:ea typeface="Times New Roman" panose="02020603050405020304" pitchFamily="18" charset="0"/>
                <a:cs typeface="Times New Roman" panose="02020603050405020304" pitchFamily="18" charset="0"/>
              </a:rPr>
            </a:br>
            <a:br>
              <a:rPr lang="nl-NL" dirty="0">
                <a:latin typeface="Verdana" panose="020B0604030504040204" pitchFamily="34" charset="0"/>
                <a:ea typeface="Times New Roman" panose="02020603050405020304" pitchFamily="18" charset="0"/>
                <a:cs typeface="Times New Roman" panose="02020603050405020304" pitchFamily="18" charset="0"/>
              </a:rPr>
            </a:br>
            <a:br>
              <a:rPr lang="nl-NL" dirty="0">
                <a:latin typeface="Verdana" panose="020B0604030504040204" pitchFamily="34" charset="0"/>
                <a:ea typeface="Times New Roman" panose="02020603050405020304" pitchFamily="18" charset="0"/>
                <a:cs typeface="Times New Roman" panose="02020603050405020304" pitchFamily="18" charset="0"/>
              </a:rPr>
            </a:br>
            <a:endParaRPr lang="nl-NL" dirty="0">
              <a:latin typeface="Verdana" panose="020B0604030504040204" pitchFamily="34" charset="0"/>
              <a:ea typeface="Times New Roman" panose="02020603050405020304" pitchFamily="18" charset="0"/>
              <a:cs typeface="Times New Roman" panose="02020603050405020304" pitchFamily="18" charset="0"/>
            </a:endParaRPr>
          </a:p>
          <a:p>
            <a:pPr lvl="1"/>
            <a:r>
              <a:rPr lang="nl-NL" dirty="0"/>
              <a:t>In onze ogen betekent dat, dat een elektrolyser gerealiseerd voor 1-1-2027 gebruik mag blijven maken (ook in 2027 en jaren daarna) van elektriciteit geleverd op basis van een PPA met een wind- of zonnepark dat is gerealiseerd met investerings- of exploitatiesubsidie</a:t>
            </a:r>
          </a:p>
          <a:p>
            <a:pPr lvl="1"/>
            <a:r>
              <a:rPr lang="nl-NL" dirty="0"/>
              <a:t>Grote versoepeling t.o.v. eerdere concepten van de DA</a:t>
            </a:r>
          </a:p>
          <a:p>
            <a:pPr lvl="1"/>
            <a:r>
              <a:rPr lang="nl-NL" dirty="0"/>
              <a:t>Maakt vinden van hernieuwbare bron voor elektrolyseprojecten onder opschalingsregeling veel gemakkelijker</a:t>
            </a:r>
          </a:p>
          <a:p>
            <a:pPr marL="514350" indent="-514350">
              <a:buFont typeface="+mj-lt"/>
              <a:buAutoNum type="arabicPeriod"/>
            </a:pPr>
            <a:endParaRPr lang="nl-NL" dirty="0"/>
          </a:p>
        </p:txBody>
      </p:sp>
    </p:spTree>
    <p:extLst>
      <p:ext uri="{BB962C8B-B14F-4D97-AF65-F5344CB8AC3E}">
        <p14:creationId xmlns:p14="http://schemas.microsoft.com/office/powerpoint/2010/main" val="1793110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790D3-D645-44E7-A51F-A5D36546D8BE}"/>
              </a:ext>
            </a:extLst>
          </p:cNvPr>
          <p:cNvSpPr>
            <a:spLocks noGrp="1"/>
          </p:cNvSpPr>
          <p:nvPr>
            <p:ph type="title"/>
          </p:nvPr>
        </p:nvSpPr>
        <p:spPr/>
        <p:txBody>
          <a:bodyPr/>
          <a:lstStyle/>
          <a:p>
            <a:r>
              <a:rPr lang="nl-NL" dirty="0"/>
              <a:t>Belang voor de opschalingsregeling</a:t>
            </a:r>
          </a:p>
        </p:txBody>
      </p:sp>
      <p:sp>
        <p:nvSpPr>
          <p:cNvPr id="3" name="Tijdelijke aanduiding voor inhoud 2">
            <a:extLst>
              <a:ext uri="{FF2B5EF4-FFF2-40B4-BE49-F238E27FC236}">
                <a16:creationId xmlns:a16="http://schemas.microsoft.com/office/drawing/2014/main" id="{09C901B8-600F-4C97-A510-CC386C82F903}"/>
              </a:ext>
            </a:extLst>
          </p:cNvPr>
          <p:cNvSpPr>
            <a:spLocks noGrp="1"/>
          </p:cNvSpPr>
          <p:nvPr>
            <p:ph idx="1"/>
          </p:nvPr>
        </p:nvSpPr>
        <p:spPr>
          <a:xfrm>
            <a:off x="635000" y="2289484"/>
            <a:ext cx="11469016" cy="4217995"/>
          </a:xfrm>
        </p:spPr>
        <p:txBody>
          <a:bodyPr numCol="1">
            <a:normAutofit/>
          </a:bodyPr>
          <a:lstStyle/>
          <a:p>
            <a:pPr marL="0" indent="0">
              <a:buNone/>
            </a:pPr>
            <a:r>
              <a:rPr lang="nl-NL" sz="2000" u="sng" dirty="0">
                <a:latin typeface="Verdana" panose="020B0604030504040204" pitchFamily="34" charset="0"/>
                <a:ea typeface="Times New Roman" panose="02020603050405020304" pitchFamily="18" charset="0"/>
                <a:cs typeface="Times New Roman" panose="02020603050405020304" pitchFamily="18" charset="0"/>
              </a:rPr>
              <a:t>Hoeveel gesubsidieerde draaiuren zijn toegestaan onder de opschalingsregeling?</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Hangt af van directe gekoppelde of via PPA </a:t>
            </a:r>
            <a:r>
              <a:rPr lang="nl-NL" sz="1800" dirty="0" err="1">
                <a:latin typeface="Verdana" panose="020B0604030504040204" pitchFamily="34" charset="0"/>
                <a:ea typeface="Times New Roman" panose="02020603050405020304" pitchFamily="18" charset="0"/>
                <a:cs typeface="Times New Roman" panose="02020603050405020304" pitchFamily="18" charset="0"/>
              </a:rPr>
              <a:t>netgekoppelde</a:t>
            </a:r>
            <a:r>
              <a:rPr lang="nl-NL" sz="1800" dirty="0">
                <a:latin typeface="Verdana" panose="020B0604030504040204" pitchFamily="34" charset="0"/>
                <a:ea typeface="Times New Roman" panose="02020603050405020304" pitchFamily="18" charset="0"/>
                <a:cs typeface="Times New Roman" panose="02020603050405020304" pitchFamily="18" charset="0"/>
              </a:rPr>
              <a:t> bronnen</a:t>
            </a:r>
          </a:p>
          <a:p>
            <a:pPr lvl="2">
              <a:buFont typeface="Arial" panose="020B0604020202020204" pitchFamily="34" charset="0"/>
              <a:buChar char="•"/>
            </a:pPr>
            <a:r>
              <a:rPr lang="nl-NL" dirty="0">
                <a:latin typeface="Verdana" panose="020B0604030504040204" pitchFamily="34" charset="0"/>
                <a:ea typeface="Times New Roman" panose="02020603050405020304" pitchFamily="18" charset="0"/>
                <a:cs typeface="Times New Roman" panose="02020603050405020304" pitchFamily="18" charset="0"/>
              </a:rPr>
              <a:t>Soort hernieuwbare opwek (wind, zon, wind &amp; zon)</a:t>
            </a:r>
          </a:p>
          <a:p>
            <a:pPr lvl="2">
              <a:buFont typeface="Arial" panose="020B0604020202020204" pitchFamily="34" charset="0"/>
              <a:buChar char="•"/>
            </a:pPr>
            <a:r>
              <a:rPr lang="nl-NL" dirty="0">
                <a:latin typeface="Verdana" panose="020B0604030504040204" pitchFamily="34" charset="0"/>
                <a:ea typeface="Times New Roman" panose="02020603050405020304" pitchFamily="18" charset="0"/>
                <a:cs typeface="Times New Roman" panose="02020603050405020304" pitchFamily="18" charset="0"/>
              </a:rPr>
              <a:t>Verhouding tussen </a:t>
            </a:r>
            <a:r>
              <a:rPr lang="nl-NL" dirty="0" err="1">
                <a:latin typeface="Verdana" panose="020B0604030504040204" pitchFamily="34" charset="0"/>
                <a:ea typeface="Times New Roman" panose="02020603050405020304" pitchFamily="18" charset="0"/>
                <a:cs typeface="Times New Roman" panose="02020603050405020304" pitchFamily="18" charset="0"/>
              </a:rPr>
              <a:t>MW</a:t>
            </a:r>
            <a:r>
              <a:rPr lang="nl-NL" baseline="-25000" dirty="0" err="1">
                <a:latin typeface="Verdana" panose="020B0604030504040204" pitchFamily="34" charset="0"/>
                <a:ea typeface="Times New Roman" panose="02020603050405020304" pitchFamily="18" charset="0"/>
                <a:cs typeface="Times New Roman" panose="02020603050405020304" pitchFamily="18" charset="0"/>
              </a:rPr>
              <a:t>hernieuwbare</a:t>
            </a:r>
            <a:r>
              <a:rPr lang="nl-NL" baseline="-25000" dirty="0">
                <a:latin typeface="Verdana" panose="020B0604030504040204" pitchFamily="34" charset="0"/>
                <a:ea typeface="Times New Roman" panose="02020603050405020304" pitchFamily="18" charset="0"/>
                <a:cs typeface="Times New Roman" panose="02020603050405020304" pitchFamily="18" charset="0"/>
              </a:rPr>
              <a:t> opwek </a:t>
            </a:r>
            <a:r>
              <a:rPr lang="nl-NL" dirty="0">
                <a:latin typeface="Verdana" panose="020B0604030504040204" pitchFamily="34" charset="0"/>
                <a:ea typeface="Times New Roman" panose="02020603050405020304" pitchFamily="18" charset="0"/>
                <a:cs typeface="Times New Roman" panose="02020603050405020304" pitchFamily="18" charset="0"/>
              </a:rPr>
              <a:t>en </a:t>
            </a:r>
            <a:r>
              <a:rPr lang="nl-NL" dirty="0" err="1">
                <a:latin typeface="Verdana" panose="020B0604030504040204" pitchFamily="34" charset="0"/>
                <a:ea typeface="Times New Roman" panose="02020603050405020304" pitchFamily="18" charset="0"/>
                <a:cs typeface="Times New Roman" panose="02020603050405020304" pitchFamily="18" charset="0"/>
              </a:rPr>
              <a:t>MW</a:t>
            </a:r>
            <a:r>
              <a:rPr lang="nl-NL" baseline="-25000" dirty="0" err="1">
                <a:latin typeface="Verdana" panose="020B0604030504040204" pitchFamily="34" charset="0"/>
                <a:ea typeface="Times New Roman" panose="02020603050405020304" pitchFamily="18" charset="0"/>
                <a:cs typeface="Times New Roman" panose="02020603050405020304" pitchFamily="18" charset="0"/>
              </a:rPr>
              <a:t>elektrolyser</a:t>
            </a:r>
            <a:r>
              <a:rPr lang="nl-NL" dirty="0">
                <a:latin typeface="Verdana" panose="020B0604030504040204" pitchFamily="34" charset="0"/>
                <a:ea typeface="Times New Roman" panose="02020603050405020304" pitchFamily="18" charset="0"/>
                <a:cs typeface="Times New Roman" panose="02020603050405020304" pitchFamily="18" charset="0"/>
              </a:rPr>
              <a:t> </a:t>
            </a:r>
          </a:p>
          <a:p>
            <a:pPr lvl="2">
              <a:buFont typeface="Arial" panose="020B0604020202020204" pitchFamily="34" charset="0"/>
              <a:buChar char="•"/>
            </a:pPr>
            <a:r>
              <a:rPr lang="nl-NL" dirty="0">
                <a:latin typeface="Verdana" panose="020B0604030504040204" pitchFamily="34" charset="0"/>
                <a:ea typeface="Times New Roman" panose="02020603050405020304" pitchFamily="18" charset="0"/>
                <a:cs typeface="Times New Roman" panose="02020603050405020304" pitchFamily="18" charset="0"/>
              </a:rPr>
              <a:t>Voor </a:t>
            </a:r>
            <a:r>
              <a:rPr lang="nl-NL" dirty="0" err="1">
                <a:latin typeface="Verdana" panose="020B0604030504040204" pitchFamily="34" charset="0"/>
                <a:ea typeface="Times New Roman" panose="02020603050405020304" pitchFamily="18" charset="0"/>
                <a:cs typeface="Times New Roman" panose="02020603050405020304" pitchFamily="18" charset="0"/>
              </a:rPr>
              <a:t>netgekoppelde</a:t>
            </a:r>
            <a:r>
              <a:rPr lang="nl-NL" dirty="0">
                <a:latin typeface="Verdana" panose="020B0604030504040204" pitchFamily="34" charset="0"/>
                <a:ea typeface="Times New Roman" panose="02020603050405020304" pitchFamily="18" charset="0"/>
                <a:cs typeface="Times New Roman" panose="02020603050405020304" pitchFamily="18" charset="0"/>
              </a:rPr>
              <a:t> elektrolysers: aantal bronnen plus locatie van PPA gekoppelde bronnen </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Instelbaar (projectoptimalisatie)</a:t>
            </a:r>
          </a:p>
          <a:p>
            <a:pPr marL="0" indent="0">
              <a:buNone/>
            </a:pPr>
            <a:r>
              <a:rPr lang="nl-NL" sz="2000" u="sng" dirty="0">
                <a:latin typeface="Verdana" panose="020B0604030504040204" pitchFamily="34" charset="0"/>
                <a:ea typeface="Times New Roman" panose="02020603050405020304" pitchFamily="18" charset="0"/>
                <a:cs typeface="Times New Roman" panose="02020603050405020304" pitchFamily="18" charset="0"/>
              </a:rPr>
              <a:t>Hoeveel niet-gesubsidieerde draaiuren zijn toegestaan onder de opschalingsregeling?</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We hielden rekening met “elektrolyser moet uit tijdens niet-subsidiabele uren”</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Mogelijk is er onder DA meer ruimte, op basis van “min. 70% GHG reductie”.</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“Onbeperkt” sowieso onmogelijk</a:t>
            </a:r>
          </a:p>
          <a:p>
            <a:pPr lvl="1"/>
            <a:endParaRPr lang="nl-NL" sz="1800" dirty="0">
              <a:latin typeface="Verdana" panose="020B0604030504040204" pitchFamily="34" charset="0"/>
              <a:ea typeface="Times New Roman" panose="02020603050405020304" pitchFamily="18" charset="0"/>
              <a:cs typeface="Times New Roman" panose="02020603050405020304" pitchFamily="18" charset="0"/>
            </a:endParaRPr>
          </a:p>
          <a:p>
            <a:pPr lvl="1"/>
            <a:endParaRPr lang="nl-NL" sz="1400" dirty="0">
              <a:latin typeface="Verdana" panose="020B0604030504040204" pitchFamily="34" charset="0"/>
              <a:ea typeface="Times New Roman" panose="02020603050405020304" pitchFamily="18" charset="0"/>
              <a:cs typeface="Times New Roman" panose="02020603050405020304" pitchFamily="18" charset="0"/>
            </a:endParaRPr>
          </a:p>
          <a:p>
            <a:pPr lvl="1"/>
            <a:endParaRPr lang="nl-NL" sz="1400" dirty="0">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280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790D3-D645-44E7-A51F-A5D36546D8BE}"/>
              </a:ext>
            </a:extLst>
          </p:cNvPr>
          <p:cNvSpPr>
            <a:spLocks noGrp="1"/>
          </p:cNvSpPr>
          <p:nvPr>
            <p:ph type="title"/>
          </p:nvPr>
        </p:nvSpPr>
        <p:spPr/>
        <p:txBody>
          <a:bodyPr/>
          <a:lstStyle/>
          <a:p>
            <a:r>
              <a:rPr lang="nl-NL" dirty="0"/>
              <a:t>Belang voor de opschalingsregeling</a:t>
            </a:r>
          </a:p>
        </p:txBody>
      </p:sp>
      <p:sp>
        <p:nvSpPr>
          <p:cNvPr id="3" name="Tijdelijke aanduiding voor inhoud 2">
            <a:extLst>
              <a:ext uri="{FF2B5EF4-FFF2-40B4-BE49-F238E27FC236}">
                <a16:creationId xmlns:a16="http://schemas.microsoft.com/office/drawing/2014/main" id="{09C901B8-600F-4C97-A510-CC386C82F903}"/>
              </a:ext>
            </a:extLst>
          </p:cNvPr>
          <p:cNvSpPr>
            <a:spLocks noGrp="1"/>
          </p:cNvSpPr>
          <p:nvPr>
            <p:ph idx="1"/>
          </p:nvPr>
        </p:nvSpPr>
        <p:spPr>
          <a:xfrm>
            <a:off x="635000" y="2289484"/>
            <a:ext cx="11469016" cy="4217995"/>
          </a:xfrm>
        </p:spPr>
        <p:txBody>
          <a:bodyPr numCol="1">
            <a:normAutofit/>
          </a:bodyPr>
          <a:lstStyle/>
          <a:p>
            <a:r>
              <a:rPr lang="nl-NL" sz="2000" dirty="0">
                <a:latin typeface="Verdana" panose="020B0604030504040204" pitchFamily="34" charset="0"/>
                <a:ea typeface="Times New Roman" panose="02020603050405020304" pitchFamily="18" charset="0"/>
                <a:cs typeface="Times New Roman" panose="02020603050405020304" pitchFamily="18" charset="0"/>
              </a:rPr>
              <a:t>Hoe “voldoen aan DA 27.3” aantonen?</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Kan naar onze verwachting met vrijwillige certificatiesystemen</a:t>
            </a:r>
          </a:p>
          <a:p>
            <a:pPr lvl="2"/>
            <a:r>
              <a:rPr lang="nl-NL" dirty="0">
                <a:latin typeface="Verdana" panose="020B0604030504040204" pitchFamily="34" charset="0"/>
                <a:ea typeface="Times New Roman" panose="02020603050405020304" pitchFamily="18" charset="0"/>
                <a:cs typeface="Times New Roman" panose="02020603050405020304" pitchFamily="18" charset="0"/>
              </a:rPr>
              <a:t>Moet zich in de komende 1-2 jaar uitkristalliseren</a:t>
            </a:r>
          </a:p>
          <a:p>
            <a:pPr lvl="2"/>
            <a:r>
              <a:rPr lang="nl-NL" dirty="0">
                <a:latin typeface="Verdana" panose="020B0604030504040204" pitchFamily="34" charset="0"/>
                <a:ea typeface="Times New Roman" panose="02020603050405020304" pitchFamily="18" charset="0"/>
                <a:cs typeface="Times New Roman" panose="02020603050405020304" pitchFamily="18" charset="0"/>
              </a:rPr>
              <a:t>Ruim op tijd klaar voordat projecten zijn gerealiseerd</a:t>
            </a:r>
          </a:p>
          <a:p>
            <a:pPr lvl="2"/>
            <a:r>
              <a:rPr lang="nl-NL" dirty="0">
                <a:latin typeface="Verdana" panose="020B0604030504040204" pitchFamily="34" charset="0"/>
                <a:ea typeface="Times New Roman" panose="02020603050405020304" pitchFamily="18" charset="0"/>
                <a:cs typeface="Times New Roman" panose="02020603050405020304" pitchFamily="18" charset="0"/>
              </a:rPr>
              <a:t>Dit betekent dat bedrijven zich in deze certificering zullen moeten gaan verdiepen</a:t>
            </a:r>
            <a:br>
              <a:rPr lang="nl-NL" dirty="0">
                <a:latin typeface="Verdana" panose="020B0604030504040204" pitchFamily="34" charset="0"/>
                <a:ea typeface="Times New Roman" panose="02020603050405020304" pitchFamily="18" charset="0"/>
                <a:cs typeface="Times New Roman" panose="02020603050405020304" pitchFamily="18" charset="0"/>
              </a:rPr>
            </a:br>
            <a:r>
              <a:rPr lang="nl-NL" dirty="0">
                <a:latin typeface="Verdana" panose="020B0604030504040204" pitchFamily="34" charset="0"/>
                <a:ea typeface="Times New Roman" panose="02020603050405020304" pitchFamily="18" charset="0"/>
                <a:cs typeface="Times New Roman" panose="02020603050405020304" pitchFamily="18" charset="0"/>
              </a:rPr>
              <a:t>(wat is nodig, wat zijn de kosten)</a:t>
            </a:r>
          </a:p>
          <a:p>
            <a:r>
              <a:rPr lang="nl-NL" sz="2000" dirty="0">
                <a:latin typeface="Verdana" panose="020B0604030504040204" pitchFamily="34" charset="0"/>
                <a:ea typeface="Times New Roman" panose="02020603050405020304" pitchFamily="18" charset="0"/>
                <a:cs typeface="Times New Roman" panose="02020603050405020304" pitchFamily="18" charset="0"/>
              </a:rPr>
              <a:t>Ook voldoen aan “70% GHG emissiereductie” aantonen?</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Naar verwachting geen probleem voor projecten die alleen additionele hernieuwbare elektriciteit gebruiken</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Vereist aandacht voor projecten die ook daarbuiten draaiuren willen maken</a:t>
            </a:r>
          </a:p>
          <a:p>
            <a:pPr lvl="1"/>
            <a:endParaRPr lang="nl-NL" sz="1800" dirty="0">
              <a:latin typeface="Verdana" panose="020B0604030504040204" pitchFamily="34" charset="0"/>
              <a:ea typeface="Times New Roman" panose="02020603050405020304" pitchFamily="18" charset="0"/>
              <a:cs typeface="Times New Roman" panose="02020603050405020304" pitchFamily="18" charset="0"/>
            </a:endParaRPr>
          </a:p>
          <a:p>
            <a:pPr lvl="1"/>
            <a:endParaRPr lang="nl-NL" sz="1400" dirty="0">
              <a:latin typeface="Verdana" panose="020B0604030504040204" pitchFamily="34" charset="0"/>
              <a:ea typeface="Times New Roman" panose="02020603050405020304" pitchFamily="18" charset="0"/>
              <a:cs typeface="Times New Roman" panose="02020603050405020304" pitchFamily="18" charset="0"/>
            </a:endParaRPr>
          </a:p>
          <a:p>
            <a:pPr lvl="1"/>
            <a:endParaRPr lang="nl-NL" sz="1400" dirty="0">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37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4940" y="806721"/>
            <a:ext cx="5505169" cy="970019"/>
          </a:xfrm>
        </p:spPr>
        <p:txBody>
          <a:bodyPr anchor="b">
            <a:noAutofit/>
          </a:bodyPr>
          <a:lstStyle/>
          <a:p>
            <a:r>
              <a:rPr lang="nl-NL" sz="3000" dirty="0">
                <a:latin typeface="Open Sans" panose="020B0606030504020204" pitchFamily="34" charset="0"/>
                <a:ea typeface="Open Sans" panose="020B0606030504020204" pitchFamily="34" charset="0"/>
                <a:cs typeface="Open Sans" panose="020B0606030504020204" pitchFamily="34" charset="0"/>
              </a:rPr>
              <a:t>Spelregels</a:t>
            </a:r>
            <a:endParaRPr lang="nl-NL" sz="3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ijdelijke aanduiding voor inhoud 2"/>
          <p:cNvSpPr>
            <a:spLocks noGrp="1"/>
          </p:cNvSpPr>
          <p:nvPr>
            <p:ph idx="1"/>
          </p:nvPr>
        </p:nvSpPr>
        <p:spPr>
          <a:xfrm>
            <a:off x="2116137" y="1827273"/>
            <a:ext cx="7354294" cy="3050571"/>
          </a:xfrm>
        </p:spPr>
        <p:txBody>
          <a:bodyPr anchor="t">
            <a:noAutofit/>
          </a:bodyPr>
          <a:lstStyle/>
          <a:p>
            <a:pPr marL="342900" indent="-342900">
              <a:lnSpc>
                <a:spcPct val="150000"/>
              </a:lnSpc>
              <a:buFont typeface="Symbol" panose="05050102010706020507" pitchFamily="18" charset="2"/>
              <a:buChar char=""/>
            </a:pPr>
            <a:r>
              <a:rPr lang="nl-NL" sz="2500" dirty="0">
                <a:latin typeface="Open Sans" panose="020B0606030504020204" pitchFamily="34" charset="0"/>
                <a:ea typeface="Open Sans" panose="020B0606030504020204" pitchFamily="34" charset="0"/>
                <a:cs typeface="Open Sans" panose="020B0606030504020204" pitchFamily="34" charset="0"/>
              </a:rPr>
              <a:t>Microfoon dempen;</a:t>
            </a:r>
          </a:p>
          <a:p>
            <a:pPr marL="342900" indent="-342900">
              <a:lnSpc>
                <a:spcPct val="150000"/>
              </a:lnSpc>
              <a:spcAft>
                <a:spcPts val="800"/>
              </a:spcAft>
              <a:buFont typeface="Symbol" panose="05050102010706020507" pitchFamily="18" charset="2"/>
              <a:buChar char=""/>
            </a:pPr>
            <a:r>
              <a:rPr lang="nl-NL" sz="2500" dirty="0">
                <a:latin typeface="Open Sans" panose="020B0606030504020204" pitchFamily="34" charset="0"/>
                <a:ea typeface="Open Sans" panose="020B0606030504020204" pitchFamily="34" charset="0"/>
                <a:cs typeface="Open Sans" panose="020B0606030504020204" pitchFamily="34" charset="0"/>
              </a:rPr>
              <a:t>Vragen via de chat </a:t>
            </a:r>
          </a:p>
          <a:p>
            <a:pPr marL="685800" lvl="1" indent="-342900">
              <a:lnSpc>
                <a:spcPct val="150000"/>
              </a:lnSpc>
              <a:spcAft>
                <a:spcPts val="800"/>
              </a:spcAft>
              <a:buFont typeface="Symbol" panose="05050102010706020507" pitchFamily="18" charset="2"/>
              <a:buChar char=""/>
            </a:pPr>
            <a:r>
              <a:rPr lang="nl-NL" sz="2200" dirty="0">
                <a:latin typeface="Open Sans" panose="020B0606030504020204" pitchFamily="34" charset="0"/>
                <a:ea typeface="Open Sans" panose="020B0606030504020204" pitchFamily="34" charset="0"/>
                <a:cs typeface="Open Sans" panose="020B0606030504020204" pitchFamily="34" charset="0"/>
              </a:rPr>
              <a:t>Na ieder onderwerp een vragenronde</a:t>
            </a:r>
          </a:p>
          <a:p>
            <a:pPr marL="685800" lvl="1" indent="-342900">
              <a:lnSpc>
                <a:spcPct val="150000"/>
              </a:lnSpc>
              <a:spcAft>
                <a:spcPts val="800"/>
              </a:spcAft>
              <a:buFont typeface="Symbol" panose="05050102010706020507" pitchFamily="18" charset="2"/>
              <a:buChar char=""/>
            </a:pPr>
            <a:r>
              <a:rPr lang="nl-NL" sz="2200" dirty="0">
                <a:latin typeface="Open Sans" panose="020B0606030504020204" pitchFamily="34" charset="0"/>
                <a:ea typeface="Open Sans" panose="020B0606030504020204" pitchFamily="34" charset="0"/>
                <a:cs typeface="Open Sans" panose="020B0606030504020204" pitchFamily="34" charset="0"/>
              </a:rPr>
              <a:t>Stel de vraag na de presentatie</a:t>
            </a:r>
          </a:p>
          <a:p>
            <a:pPr marL="685800" lvl="1" indent="-342900">
              <a:lnSpc>
                <a:spcPct val="150000"/>
              </a:lnSpc>
              <a:spcAft>
                <a:spcPts val="800"/>
              </a:spcAft>
              <a:buFont typeface="Symbol" panose="05050102010706020507" pitchFamily="18" charset="2"/>
              <a:buChar char=""/>
            </a:pPr>
            <a:r>
              <a:rPr lang="nl-NL" sz="2200" dirty="0">
                <a:latin typeface="Open Sans" panose="020B0606030504020204" pitchFamily="34" charset="0"/>
                <a:ea typeface="Open Sans" panose="020B0606030504020204" pitchFamily="34" charset="0"/>
                <a:cs typeface="Open Sans" panose="020B0606030504020204" pitchFamily="34" charset="0"/>
              </a:rPr>
              <a:t>Vragen die tijdens de sessie niet beantwoord worden, komen terug in het verslag</a:t>
            </a:r>
          </a:p>
        </p:txBody>
      </p:sp>
      <p:pic>
        <p:nvPicPr>
          <p:cNvPr id="6" name="Afbeelding 5">
            <a:extLst>
              <a:ext uri="{FF2B5EF4-FFF2-40B4-BE49-F238E27FC236}">
                <a16:creationId xmlns:a16="http://schemas.microsoft.com/office/drawing/2014/main" id="{71145633-6E09-4B8B-98AA-A9A1F1040EC6}"/>
              </a:ext>
            </a:extLst>
          </p:cNvPr>
          <p:cNvPicPr>
            <a:picLocks noChangeAspect="1"/>
          </p:cNvPicPr>
          <p:nvPr/>
        </p:nvPicPr>
        <p:blipFill rotWithShape="1">
          <a:blip r:embed="rId3"/>
          <a:srcRect l="1307" t="43184" r="17886" b="36491"/>
          <a:stretch/>
        </p:blipFill>
        <p:spPr>
          <a:xfrm>
            <a:off x="0" y="6087832"/>
            <a:ext cx="5644235" cy="770168"/>
          </a:xfrm>
          <a:prstGeom prst="rect">
            <a:avLst/>
          </a:prstGeom>
        </p:spPr>
      </p:pic>
      <p:pic>
        <p:nvPicPr>
          <p:cNvPr id="10" name="Afbeelding 9">
            <a:extLst>
              <a:ext uri="{FF2B5EF4-FFF2-40B4-BE49-F238E27FC236}">
                <a16:creationId xmlns:a16="http://schemas.microsoft.com/office/drawing/2014/main" id="{0270067E-7837-4A46-BB43-BD750457B568}"/>
              </a:ext>
            </a:extLst>
          </p:cNvPr>
          <p:cNvPicPr>
            <a:picLocks noChangeAspect="1"/>
          </p:cNvPicPr>
          <p:nvPr/>
        </p:nvPicPr>
        <p:blipFill rotWithShape="1">
          <a:blip r:embed="rId3"/>
          <a:srcRect l="33914" t="43184" r="17886" b="36491"/>
          <a:stretch/>
        </p:blipFill>
        <p:spPr>
          <a:xfrm>
            <a:off x="5644235" y="6087832"/>
            <a:ext cx="6547765" cy="770168"/>
          </a:xfrm>
          <a:prstGeom prst="rect">
            <a:avLst/>
          </a:prstGeom>
        </p:spPr>
      </p:pic>
    </p:spTree>
    <p:extLst>
      <p:ext uri="{BB962C8B-B14F-4D97-AF65-F5344CB8AC3E}">
        <p14:creationId xmlns:p14="http://schemas.microsoft.com/office/powerpoint/2010/main" val="1012933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a:extLst>
              <a:ext uri="{FF2B5EF4-FFF2-40B4-BE49-F238E27FC236}">
                <a16:creationId xmlns:a16="http://schemas.microsoft.com/office/drawing/2014/main" id="{0BE05990-E2FE-4CB6-B1E7-C5954355DBFB}"/>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l="17123" r="20736"/>
          <a:stretch/>
        </p:blipFill>
        <p:spPr>
          <a:xfrm>
            <a:off x="-3175" y="0"/>
            <a:ext cx="6099175" cy="6858000"/>
          </a:xfrm>
        </p:spPr>
      </p:pic>
      <p:sp>
        <p:nvSpPr>
          <p:cNvPr id="6" name="Tekstvak 5">
            <a:extLst>
              <a:ext uri="{FF2B5EF4-FFF2-40B4-BE49-F238E27FC236}">
                <a16:creationId xmlns:a16="http://schemas.microsoft.com/office/drawing/2014/main" id="{41EA6F0E-0096-49F7-A0F7-7276ABC414D8}"/>
              </a:ext>
            </a:extLst>
          </p:cNvPr>
          <p:cNvSpPr txBox="1"/>
          <p:nvPr/>
        </p:nvSpPr>
        <p:spPr>
          <a:xfrm>
            <a:off x="6522720" y="3048000"/>
            <a:ext cx="5090160" cy="2677656"/>
          </a:xfrm>
          <a:prstGeom prst="rect">
            <a:avLst/>
          </a:prstGeom>
          <a:noFill/>
        </p:spPr>
        <p:txBody>
          <a:bodyPr wrap="square" rtlCol="0">
            <a:spAutoFit/>
          </a:bodyPr>
          <a:lstStyle/>
          <a:p>
            <a:pPr marL="514350" indent="-514350">
              <a:buFont typeface="+mj-lt"/>
              <a:buAutoNum type="arabicPeriod"/>
            </a:pPr>
            <a:r>
              <a:rPr lang="nl-NL" sz="2400" dirty="0">
                <a:solidFill>
                  <a:srgbClr val="5C85D6"/>
                </a:solidFill>
              </a:rPr>
              <a:t>Waar hebben we het over?</a:t>
            </a:r>
          </a:p>
          <a:p>
            <a:pPr marL="514350" indent="-514350">
              <a:buFont typeface="+mj-lt"/>
              <a:buAutoNum type="arabicPeriod"/>
            </a:pPr>
            <a:r>
              <a:rPr lang="nl-NL" sz="2400" dirty="0">
                <a:solidFill>
                  <a:srgbClr val="5C85D6"/>
                </a:solidFill>
              </a:rPr>
              <a:t>Waarom is het relevant?</a:t>
            </a:r>
          </a:p>
          <a:p>
            <a:pPr marL="514350" indent="-514350">
              <a:buFont typeface="+mj-lt"/>
              <a:buAutoNum type="arabicPeriod"/>
            </a:pPr>
            <a:r>
              <a:rPr lang="nl-NL" sz="2400" dirty="0">
                <a:solidFill>
                  <a:srgbClr val="5C85D6"/>
                </a:solidFill>
              </a:rPr>
              <a:t>Wat staat er precies in?</a:t>
            </a:r>
          </a:p>
          <a:p>
            <a:pPr marL="514350" indent="-514350">
              <a:buFont typeface="+mj-lt"/>
              <a:buAutoNum type="arabicPeriod"/>
            </a:pPr>
            <a:r>
              <a:rPr lang="nl-NL" sz="2400" dirty="0">
                <a:solidFill>
                  <a:srgbClr val="5C85D6"/>
                </a:solidFill>
              </a:rPr>
              <a:t>En hoe verder?</a:t>
            </a:r>
          </a:p>
          <a:p>
            <a:pPr marL="514350" indent="-514350">
              <a:buFont typeface="+mj-lt"/>
              <a:buAutoNum type="arabicPeriod"/>
            </a:pPr>
            <a:r>
              <a:rPr lang="nl-NL" sz="2400" dirty="0">
                <a:solidFill>
                  <a:srgbClr val="5C85D6"/>
                </a:solidFill>
              </a:rPr>
              <a:t>Belang voor de opschalingsregeling</a:t>
            </a:r>
          </a:p>
          <a:p>
            <a:pPr marL="514350" indent="-514350">
              <a:buFont typeface="+mj-lt"/>
              <a:buAutoNum type="arabicPeriod"/>
            </a:pPr>
            <a:r>
              <a:rPr lang="nl-NL" sz="2400" dirty="0">
                <a:solidFill>
                  <a:schemeClr val="bg1"/>
                </a:solidFill>
              </a:rPr>
              <a:t>Certificeringspilot</a:t>
            </a:r>
          </a:p>
        </p:txBody>
      </p:sp>
    </p:spTree>
    <p:extLst>
      <p:ext uri="{BB962C8B-B14F-4D97-AF65-F5344CB8AC3E}">
        <p14:creationId xmlns:p14="http://schemas.microsoft.com/office/powerpoint/2010/main" val="284485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790D3-D645-44E7-A51F-A5D36546D8BE}"/>
              </a:ext>
            </a:extLst>
          </p:cNvPr>
          <p:cNvSpPr>
            <a:spLocks noGrp="1"/>
          </p:cNvSpPr>
          <p:nvPr>
            <p:ph type="title"/>
          </p:nvPr>
        </p:nvSpPr>
        <p:spPr/>
        <p:txBody>
          <a:bodyPr/>
          <a:lstStyle/>
          <a:p>
            <a:r>
              <a:rPr lang="nl-NL" dirty="0"/>
              <a:t>Certificeringspilot</a:t>
            </a:r>
          </a:p>
        </p:txBody>
      </p:sp>
      <p:sp>
        <p:nvSpPr>
          <p:cNvPr id="3" name="Tijdelijke aanduiding voor inhoud 2">
            <a:extLst>
              <a:ext uri="{FF2B5EF4-FFF2-40B4-BE49-F238E27FC236}">
                <a16:creationId xmlns:a16="http://schemas.microsoft.com/office/drawing/2014/main" id="{09C901B8-600F-4C97-A510-CC386C82F903}"/>
              </a:ext>
            </a:extLst>
          </p:cNvPr>
          <p:cNvSpPr>
            <a:spLocks noGrp="1"/>
          </p:cNvSpPr>
          <p:nvPr>
            <p:ph idx="1"/>
          </p:nvPr>
        </p:nvSpPr>
        <p:spPr>
          <a:xfrm>
            <a:off x="635000" y="2289484"/>
            <a:ext cx="11469016" cy="4408496"/>
          </a:xfrm>
        </p:spPr>
        <p:txBody>
          <a:bodyPr numCol="1">
            <a:normAutofit/>
          </a:bodyPr>
          <a:lstStyle/>
          <a:p>
            <a:r>
              <a:rPr lang="nl-NL" sz="2000" dirty="0">
                <a:latin typeface="Verdana" panose="020B0604030504040204" pitchFamily="34" charset="0"/>
                <a:ea typeface="Times New Roman" panose="02020603050405020304" pitchFamily="18" charset="0"/>
                <a:cs typeface="Times New Roman" panose="02020603050405020304" pitchFamily="18" charset="0"/>
              </a:rPr>
              <a:t>Pilot uit te voeren in 2022</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Planning enigszins afhankelijk van anderen</a:t>
            </a:r>
          </a:p>
          <a:p>
            <a:r>
              <a:rPr lang="nl-NL" sz="2000" dirty="0">
                <a:latin typeface="Verdana" panose="020B0604030504040204" pitchFamily="34" charset="0"/>
                <a:ea typeface="Times New Roman" panose="02020603050405020304" pitchFamily="18" charset="0"/>
                <a:cs typeface="Times New Roman" panose="02020603050405020304" pitchFamily="18" charset="0"/>
              </a:rPr>
              <a:t>Doel van de pilot: rapport waarin wordt beschreven hoe via certificering het voldoen aan DA 27.3 kan worden aangetoond</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Plus mogelijk RED-eisen 25.2 (70% GHG reductie) en 30.2 (conversie H</a:t>
            </a:r>
            <a:r>
              <a:rPr lang="nl-NL" sz="1800" baseline="-25000" dirty="0">
                <a:latin typeface="Verdana" panose="020B0604030504040204" pitchFamily="34" charset="0"/>
                <a:ea typeface="Times New Roman" panose="02020603050405020304" pitchFamily="18" charset="0"/>
                <a:cs typeface="Times New Roman" panose="02020603050405020304" pitchFamily="18" charset="0"/>
              </a:rPr>
              <a:t>2</a:t>
            </a:r>
            <a:r>
              <a:rPr lang="nl-NL" sz="1800" dirty="0">
                <a:latin typeface="Verdana" panose="020B0604030504040204" pitchFamily="34" charset="0"/>
                <a:ea typeface="Times New Roman" panose="02020603050405020304" pitchFamily="18" charset="0"/>
                <a:cs typeface="Times New Roman" panose="02020603050405020304" pitchFamily="18" charset="0"/>
              </a:rPr>
              <a:t> naar andere RFNBO)</a:t>
            </a:r>
          </a:p>
          <a:p>
            <a:r>
              <a:rPr lang="nl-NL" sz="2000" dirty="0">
                <a:latin typeface="Verdana" panose="020B0604030504040204" pitchFamily="34" charset="0"/>
                <a:ea typeface="Times New Roman" panose="02020603050405020304" pitchFamily="18" charset="0"/>
                <a:cs typeface="Times New Roman" panose="02020603050405020304" pitchFamily="18" charset="0"/>
              </a:rPr>
              <a:t>RVO en EZK doen vier dingen:</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Eigenaren van vrijwillige certificatieschema’s aansporen om op korte termijn met concept RFNBO certificatieschema te komen</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Auditor contracteren voor uitvoeren van certificatieaudits en schrijven rapport</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Bedrijven benaderen die met pilot mee willen doen, en evt. selectie maken</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Publiceren eindrapport</a:t>
            </a:r>
          </a:p>
          <a:p>
            <a:pPr lvl="1"/>
            <a:endParaRPr lang="nl-NL" sz="1800" dirty="0">
              <a:latin typeface="Verdana" panose="020B0604030504040204" pitchFamily="34" charset="0"/>
              <a:ea typeface="Times New Roman" panose="02020603050405020304" pitchFamily="18" charset="0"/>
              <a:cs typeface="Times New Roman" panose="02020603050405020304" pitchFamily="18" charset="0"/>
            </a:endParaRPr>
          </a:p>
          <a:p>
            <a:pPr lvl="1"/>
            <a:endParaRPr lang="nl-NL" sz="1400" dirty="0">
              <a:latin typeface="Verdana" panose="020B0604030504040204" pitchFamily="34" charset="0"/>
              <a:ea typeface="Times New Roman" panose="02020603050405020304" pitchFamily="18" charset="0"/>
              <a:cs typeface="Times New Roman" panose="02020603050405020304" pitchFamily="18" charset="0"/>
            </a:endParaRPr>
          </a:p>
          <a:p>
            <a:pPr lvl="1"/>
            <a:endParaRPr lang="nl-NL" sz="1400" dirty="0">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928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790D3-D645-44E7-A51F-A5D36546D8BE}"/>
              </a:ext>
            </a:extLst>
          </p:cNvPr>
          <p:cNvSpPr>
            <a:spLocks noGrp="1"/>
          </p:cNvSpPr>
          <p:nvPr>
            <p:ph type="title"/>
          </p:nvPr>
        </p:nvSpPr>
        <p:spPr/>
        <p:txBody>
          <a:bodyPr>
            <a:normAutofit fontScale="90000"/>
          </a:bodyPr>
          <a:lstStyle/>
          <a:p>
            <a:r>
              <a:rPr lang="nl-NL" dirty="0"/>
              <a:t>Certificeringspilot – vrijwillige certificatieschema’s</a:t>
            </a:r>
          </a:p>
        </p:txBody>
      </p:sp>
      <p:sp>
        <p:nvSpPr>
          <p:cNvPr id="3" name="Tijdelijke aanduiding voor inhoud 2">
            <a:extLst>
              <a:ext uri="{FF2B5EF4-FFF2-40B4-BE49-F238E27FC236}">
                <a16:creationId xmlns:a16="http://schemas.microsoft.com/office/drawing/2014/main" id="{09C901B8-600F-4C97-A510-CC386C82F903}"/>
              </a:ext>
            </a:extLst>
          </p:cNvPr>
          <p:cNvSpPr>
            <a:spLocks noGrp="1"/>
          </p:cNvSpPr>
          <p:nvPr>
            <p:ph idx="1"/>
          </p:nvPr>
        </p:nvSpPr>
        <p:spPr>
          <a:xfrm>
            <a:off x="635000" y="2289484"/>
            <a:ext cx="11469016" cy="4374787"/>
          </a:xfrm>
        </p:spPr>
        <p:txBody>
          <a:bodyPr numCol="1">
            <a:normAutofit/>
          </a:bodyPr>
          <a:lstStyle/>
          <a:p>
            <a:r>
              <a:rPr lang="nl-NL" sz="2000" dirty="0">
                <a:latin typeface="Verdana" panose="020B0604030504040204" pitchFamily="34" charset="0"/>
                <a:ea typeface="Times New Roman" panose="02020603050405020304" pitchFamily="18" charset="0"/>
                <a:cs typeface="Times New Roman" panose="02020603050405020304" pitchFamily="18" charset="0"/>
              </a:rPr>
              <a:t>Eigenaren van vrijwillige certificatieschema’s aansporen</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RVO heeft eigenaren van drie schema’s al benaderd</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Verwachting is dat het enkele maanden duurt om concept schema te maken</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Planning van project is mede van deze stap afhankelijk</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We maken op zo kort mogelijke termijn bekend om welke schema’s het gaat</a:t>
            </a:r>
          </a:p>
          <a:p>
            <a:pPr marL="313200" lvl="1" indent="0">
              <a:buNone/>
            </a:pPr>
            <a:endParaRPr lang="nl-NL" sz="1800" dirty="0">
              <a:latin typeface="Verdana" panose="020B0604030504040204" pitchFamily="34" charset="0"/>
              <a:ea typeface="Times New Roman" panose="02020603050405020304" pitchFamily="18" charset="0"/>
              <a:cs typeface="Times New Roman" panose="02020603050405020304" pitchFamily="18" charset="0"/>
            </a:endParaRPr>
          </a:p>
          <a:p>
            <a:r>
              <a:rPr lang="nl-NL" sz="2000" dirty="0">
                <a:latin typeface="Verdana" panose="020B0604030504040204" pitchFamily="34" charset="0"/>
                <a:ea typeface="Times New Roman" panose="02020603050405020304" pitchFamily="18" charset="0"/>
                <a:cs typeface="Times New Roman" panose="02020603050405020304" pitchFamily="18" charset="0"/>
              </a:rPr>
              <a:t>Voor de goede orde:</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Schema’s ontwikkelen concept RFNBO certificeringsschema</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Definitieve schema’s volgen na publicatie definitieve gedelegeerde handelingen (RED-II 27.3 en 28.5) </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Erkenning door Europese Commissie als “goedgekeurd vrijwillig schema” (op basis van RED-II 30.4) duurt vervolgens nog 1 tot 2 jaar</a:t>
            </a:r>
          </a:p>
          <a:p>
            <a:pPr lvl="1"/>
            <a:endParaRPr lang="nl-NL" sz="1400" dirty="0">
              <a:latin typeface="Verdana" panose="020B0604030504040204" pitchFamily="34" charset="0"/>
              <a:ea typeface="Times New Roman" panose="02020603050405020304" pitchFamily="18" charset="0"/>
              <a:cs typeface="Times New Roman" panose="02020603050405020304" pitchFamily="18" charset="0"/>
            </a:endParaRPr>
          </a:p>
          <a:p>
            <a:pPr lvl="1"/>
            <a:endParaRPr lang="nl-NL" sz="1400" dirty="0">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703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790D3-D645-44E7-A51F-A5D36546D8BE}"/>
              </a:ext>
            </a:extLst>
          </p:cNvPr>
          <p:cNvSpPr>
            <a:spLocks noGrp="1"/>
          </p:cNvSpPr>
          <p:nvPr>
            <p:ph type="title"/>
          </p:nvPr>
        </p:nvSpPr>
        <p:spPr/>
        <p:txBody>
          <a:bodyPr/>
          <a:lstStyle/>
          <a:p>
            <a:r>
              <a:rPr lang="nl-NL" dirty="0"/>
              <a:t>Certificeringspilot – rol van de auditor</a:t>
            </a:r>
          </a:p>
        </p:txBody>
      </p:sp>
      <p:sp>
        <p:nvSpPr>
          <p:cNvPr id="3" name="Tijdelijke aanduiding voor inhoud 2">
            <a:extLst>
              <a:ext uri="{FF2B5EF4-FFF2-40B4-BE49-F238E27FC236}">
                <a16:creationId xmlns:a16="http://schemas.microsoft.com/office/drawing/2014/main" id="{09C901B8-600F-4C97-A510-CC386C82F903}"/>
              </a:ext>
            </a:extLst>
          </p:cNvPr>
          <p:cNvSpPr>
            <a:spLocks noGrp="1"/>
          </p:cNvSpPr>
          <p:nvPr>
            <p:ph idx="1"/>
          </p:nvPr>
        </p:nvSpPr>
        <p:spPr>
          <a:xfrm>
            <a:off x="635000" y="2289484"/>
            <a:ext cx="11469016" cy="4217995"/>
          </a:xfrm>
        </p:spPr>
        <p:txBody>
          <a:bodyPr numCol="1">
            <a:normAutofit/>
          </a:bodyPr>
          <a:lstStyle/>
          <a:p>
            <a:r>
              <a:rPr lang="nl-NL" sz="2000" dirty="0">
                <a:latin typeface="Verdana" panose="020B0604030504040204" pitchFamily="34" charset="0"/>
                <a:ea typeface="Times New Roman" panose="02020603050405020304" pitchFamily="18" charset="0"/>
                <a:cs typeface="Times New Roman" panose="02020603050405020304" pitchFamily="18" charset="0"/>
              </a:rPr>
              <a:t>Auditor contracteren voor uitvoeren van certificatieaudits en schrijven rapport</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RVO heeft vorige week offerte-aanvragen uitgestuurd</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RVO contracteert begin juli een certificeringsbureau die één of enkele auditors levert voor uitvoeren proef-certificatie-audits</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Deze auditors bereiden samen met geselecteerde bedrijven de audits voor, zonder bemoeienis van EZK/RVO (NB: RVO/EZK zijn mogelijk bij één van de audits aanwezig)</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Resultaat bestaat uit twee soorten documenten:</a:t>
            </a:r>
          </a:p>
          <a:p>
            <a:pPr marL="972900" lvl="2" indent="-342900">
              <a:buFont typeface="+mj-lt"/>
              <a:buAutoNum type="arabicPeriod"/>
            </a:pPr>
            <a:r>
              <a:rPr lang="nl-NL" dirty="0">
                <a:latin typeface="Verdana" panose="020B0604030504040204" pitchFamily="34" charset="0"/>
                <a:ea typeface="Times New Roman" panose="02020603050405020304" pitchFamily="18" charset="0"/>
                <a:cs typeface="Times New Roman" panose="02020603050405020304" pitchFamily="18" charset="0"/>
              </a:rPr>
              <a:t>Niet openbare auditrapporten voor alle uitgevoerde proef-audits</a:t>
            </a:r>
          </a:p>
          <a:p>
            <a:pPr marL="972900" lvl="2" indent="-342900">
              <a:buFont typeface="+mj-lt"/>
              <a:buAutoNum type="arabicPeriod"/>
            </a:pPr>
            <a:r>
              <a:rPr lang="nl-NL" dirty="0">
                <a:latin typeface="Verdana" panose="020B0604030504040204" pitchFamily="34" charset="0"/>
                <a:ea typeface="Times New Roman" panose="02020603050405020304" pitchFamily="18" charset="0"/>
                <a:cs typeface="Times New Roman" panose="02020603050405020304" pitchFamily="18" charset="0"/>
              </a:rPr>
              <a:t>Een openbaar eindrapport van de RVO opdracht, waarin wordt beschreven hoe de pilot-audits zijn verlopen en wat de algemene conclusie is van deze certificatie-pilot</a:t>
            </a:r>
          </a:p>
          <a:p>
            <a:pPr marL="313200" lvl="1" indent="0">
              <a:buNone/>
            </a:pPr>
            <a:endParaRPr lang="nl-NL" sz="1400" dirty="0">
              <a:latin typeface="Verdana" panose="020B0604030504040204" pitchFamily="34" charset="0"/>
              <a:ea typeface="Times New Roman" panose="02020603050405020304" pitchFamily="18" charset="0"/>
              <a:cs typeface="Times New Roman" panose="02020603050405020304" pitchFamily="18" charset="0"/>
            </a:endParaRPr>
          </a:p>
          <a:p>
            <a:pPr lvl="1"/>
            <a:endParaRPr lang="nl-NL" sz="1400" dirty="0">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733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790D3-D645-44E7-A51F-A5D36546D8BE}"/>
              </a:ext>
            </a:extLst>
          </p:cNvPr>
          <p:cNvSpPr>
            <a:spLocks noGrp="1"/>
          </p:cNvSpPr>
          <p:nvPr>
            <p:ph type="title"/>
          </p:nvPr>
        </p:nvSpPr>
        <p:spPr/>
        <p:txBody>
          <a:bodyPr/>
          <a:lstStyle/>
          <a:p>
            <a:r>
              <a:rPr lang="nl-NL" dirty="0"/>
              <a:t>Certificeringspilot – rol van bedrijven </a:t>
            </a:r>
          </a:p>
        </p:txBody>
      </p:sp>
      <p:sp>
        <p:nvSpPr>
          <p:cNvPr id="3" name="Tijdelijke aanduiding voor inhoud 2">
            <a:extLst>
              <a:ext uri="{FF2B5EF4-FFF2-40B4-BE49-F238E27FC236}">
                <a16:creationId xmlns:a16="http://schemas.microsoft.com/office/drawing/2014/main" id="{09C901B8-600F-4C97-A510-CC386C82F903}"/>
              </a:ext>
            </a:extLst>
          </p:cNvPr>
          <p:cNvSpPr>
            <a:spLocks noGrp="1"/>
          </p:cNvSpPr>
          <p:nvPr>
            <p:ph idx="1"/>
          </p:nvPr>
        </p:nvSpPr>
        <p:spPr>
          <a:xfrm>
            <a:off x="635000" y="2289484"/>
            <a:ext cx="11469016" cy="4217995"/>
          </a:xfrm>
        </p:spPr>
        <p:txBody>
          <a:bodyPr numCol="1">
            <a:normAutofit/>
          </a:bodyPr>
          <a:lstStyle/>
          <a:p>
            <a:r>
              <a:rPr lang="nl-NL" sz="2000" dirty="0">
                <a:latin typeface="Verdana" panose="020B0604030504040204" pitchFamily="34" charset="0"/>
                <a:ea typeface="Times New Roman" panose="02020603050405020304" pitchFamily="18" charset="0"/>
                <a:cs typeface="Times New Roman" panose="02020603050405020304" pitchFamily="18" charset="0"/>
              </a:rPr>
              <a:t>Bedrijven kunnen op vrijwillige basis meedoen aan de pilot</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Op eigen kosten</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Ze verzamelen zelf de data waarmee het voldoen aan de gedelegeerde handeling wordt aangetoond</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Voorkeur: bestaande elektrolysers in of nabij Nederland, H</a:t>
            </a:r>
            <a:r>
              <a:rPr lang="nl-NL" sz="1800" baseline="-25000" dirty="0">
                <a:latin typeface="Verdana" panose="020B0604030504040204" pitchFamily="34" charset="0"/>
                <a:ea typeface="Times New Roman" panose="02020603050405020304" pitchFamily="18" charset="0"/>
                <a:cs typeface="Times New Roman" panose="02020603050405020304" pitchFamily="18" charset="0"/>
              </a:rPr>
              <a:t>2</a:t>
            </a:r>
            <a:r>
              <a:rPr lang="nl-NL" sz="1800" dirty="0">
                <a:latin typeface="Verdana" panose="020B0604030504040204" pitchFamily="34" charset="0"/>
                <a:ea typeface="Times New Roman" panose="02020603050405020304" pitchFamily="18" charset="0"/>
                <a:cs typeface="Times New Roman" panose="02020603050405020304" pitchFamily="18" charset="0"/>
              </a:rPr>
              <a:t> productie, gemeten data</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Ook ruimte voor 1 of 2 pilots naar productie van andere RFNBO’s (geen H</a:t>
            </a:r>
            <a:r>
              <a:rPr lang="nl-NL" sz="1800" baseline="-25000" dirty="0">
                <a:latin typeface="Verdana" panose="020B0604030504040204" pitchFamily="34" charset="0"/>
                <a:ea typeface="Times New Roman" panose="02020603050405020304" pitchFamily="18" charset="0"/>
                <a:cs typeface="Times New Roman" panose="02020603050405020304" pitchFamily="18" charset="0"/>
              </a:rPr>
              <a:t>2</a:t>
            </a:r>
            <a:r>
              <a:rPr lang="nl-NL" sz="1800" dirty="0">
                <a:latin typeface="Verdana" panose="020B0604030504040204" pitchFamily="34" charset="0"/>
                <a:ea typeface="Times New Roman" panose="02020603050405020304" pitchFamily="18" charset="0"/>
                <a:cs typeface="Times New Roman" panose="02020603050405020304" pitchFamily="18" charset="0"/>
              </a:rPr>
              <a:t>),</a:t>
            </a:r>
            <a:br>
              <a:rPr lang="nl-NL" sz="1800" dirty="0">
                <a:latin typeface="Verdana" panose="020B0604030504040204" pitchFamily="34" charset="0"/>
                <a:ea typeface="Times New Roman" panose="02020603050405020304" pitchFamily="18" charset="0"/>
                <a:cs typeface="Times New Roman" panose="02020603050405020304" pitchFamily="18" charset="0"/>
              </a:rPr>
            </a:br>
            <a:r>
              <a:rPr lang="nl-NL" sz="1800" dirty="0">
                <a:latin typeface="Verdana" panose="020B0604030504040204" pitchFamily="34" charset="0"/>
                <a:ea typeface="Times New Roman" panose="02020603050405020304" pitchFamily="18" charset="0"/>
                <a:cs typeface="Times New Roman" panose="02020603050405020304" pitchFamily="18" charset="0"/>
              </a:rPr>
              <a:t>mogelijk verder weg (import) en mogelijk op basis van gesimuleerde data</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RVO vraagt geïnteresseerde bedrijven zich te melden: mail naar </a:t>
            </a:r>
            <a:r>
              <a:rPr lang="nl-NL" sz="1800" dirty="0">
                <a:latin typeface="Verdana" panose="020B0604030504040204" pitchFamily="34" charset="0"/>
                <a:ea typeface="Times New Roman" panose="02020603050405020304" pitchFamily="18" charset="0"/>
                <a:cs typeface="Times New Roman" panose="02020603050405020304" pitchFamily="18" charset="0"/>
                <a:hlinkClick r:id="rId2"/>
              </a:rPr>
              <a:t>waterstof@rvo.nl</a:t>
            </a:r>
            <a:r>
              <a:rPr lang="nl-NL" sz="1800" dirty="0">
                <a:latin typeface="Verdana" panose="020B0604030504040204" pitchFamily="34" charset="0"/>
                <a:ea typeface="Times New Roman" panose="02020603050405020304" pitchFamily="18" charset="0"/>
                <a:cs typeface="Times New Roman" panose="02020603050405020304" pitchFamily="18" charset="0"/>
              </a:rPr>
              <a:t> </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Aanmelden gaat via insturen van aanmeldingsformulier, daarop geeft bedrijf aan wat het precies wil aantonen:</a:t>
            </a:r>
          </a:p>
          <a:p>
            <a:pPr lvl="2">
              <a:spcBef>
                <a:spcPts val="0"/>
              </a:spcBef>
            </a:pPr>
            <a:r>
              <a:rPr lang="nl-NL" dirty="0">
                <a:latin typeface="Verdana" panose="020B0604030504040204" pitchFamily="34" charset="0"/>
                <a:ea typeface="Times New Roman" panose="02020603050405020304" pitchFamily="18" charset="0"/>
                <a:cs typeface="Times New Roman" panose="02020603050405020304" pitchFamily="18" charset="0"/>
              </a:rPr>
              <a:t>welke delen van gedelegeerde handeling </a:t>
            </a:r>
          </a:p>
          <a:p>
            <a:pPr lvl="2">
              <a:spcBef>
                <a:spcPts val="0"/>
              </a:spcBef>
            </a:pPr>
            <a:r>
              <a:rPr lang="nl-NL" dirty="0">
                <a:latin typeface="Verdana" panose="020B0604030504040204" pitchFamily="34" charset="0"/>
                <a:ea typeface="Times New Roman" panose="02020603050405020304" pitchFamily="18" charset="0"/>
                <a:cs typeface="Times New Roman" panose="02020603050405020304" pitchFamily="18" charset="0"/>
              </a:rPr>
              <a:t>plus mogelijk RED-II 25.2 = aantonen voldoen aan 70% GHG reductie</a:t>
            </a:r>
          </a:p>
          <a:p>
            <a:pPr lvl="2">
              <a:spcBef>
                <a:spcPts val="0"/>
              </a:spcBef>
            </a:pPr>
            <a:r>
              <a:rPr lang="nl-NL" dirty="0">
                <a:latin typeface="Verdana" panose="020B0604030504040204" pitchFamily="34" charset="0"/>
                <a:ea typeface="Times New Roman" panose="02020603050405020304" pitchFamily="18" charset="0"/>
                <a:cs typeface="Times New Roman" panose="02020603050405020304" pitchFamily="18" charset="0"/>
              </a:rPr>
              <a:t>plus mogelijk RED-II 30.2 = conversierendement naar niet-H</a:t>
            </a:r>
            <a:r>
              <a:rPr lang="nl-NL" baseline="-25000" dirty="0">
                <a:latin typeface="Verdana" panose="020B0604030504040204" pitchFamily="34" charset="0"/>
                <a:ea typeface="Times New Roman" panose="02020603050405020304" pitchFamily="18" charset="0"/>
                <a:cs typeface="Times New Roman" panose="02020603050405020304" pitchFamily="18" charset="0"/>
              </a:rPr>
              <a:t>2</a:t>
            </a:r>
            <a:r>
              <a:rPr lang="nl-NL" dirty="0">
                <a:latin typeface="Verdana" panose="020B0604030504040204" pitchFamily="34" charset="0"/>
                <a:ea typeface="Times New Roman" panose="02020603050405020304" pitchFamily="18" charset="0"/>
                <a:cs typeface="Times New Roman" panose="02020603050405020304" pitchFamily="18" charset="0"/>
              </a:rPr>
              <a:t>-RFNBO’s</a:t>
            </a:r>
          </a:p>
          <a:p>
            <a:pPr marL="313200" lvl="1" indent="0">
              <a:buNone/>
            </a:pPr>
            <a:endParaRPr lang="nl-NL" sz="1400" dirty="0">
              <a:latin typeface="Verdana" panose="020B0604030504040204" pitchFamily="34" charset="0"/>
              <a:ea typeface="Times New Roman" panose="02020603050405020304" pitchFamily="18" charset="0"/>
              <a:cs typeface="Times New Roman" panose="02020603050405020304" pitchFamily="18" charset="0"/>
            </a:endParaRPr>
          </a:p>
          <a:p>
            <a:pPr lvl="1"/>
            <a:endParaRPr lang="nl-NL" sz="1400" dirty="0">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843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790D3-D645-44E7-A51F-A5D36546D8BE}"/>
              </a:ext>
            </a:extLst>
          </p:cNvPr>
          <p:cNvSpPr>
            <a:spLocks noGrp="1"/>
          </p:cNvSpPr>
          <p:nvPr>
            <p:ph type="title"/>
          </p:nvPr>
        </p:nvSpPr>
        <p:spPr/>
        <p:txBody>
          <a:bodyPr/>
          <a:lstStyle/>
          <a:p>
            <a:r>
              <a:rPr lang="nl-NL" dirty="0"/>
              <a:t>Publiceren eindrapport</a:t>
            </a:r>
          </a:p>
        </p:txBody>
      </p:sp>
      <p:sp>
        <p:nvSpPr>
          <p:cNvPr id="3" name="Tijdelijke aanduiding voor inhoud 2">
            <a:extLst>
              <a:ext uri="{FF2B5EF4-FFF2-40B4-BE49-F238E27FC236}">
                <a16:creationId xmlns:a16="http://schemas.microsoft.com/office/drawing/2014/main" id="{09C901B8-600F-4C97-A510-CC386C82F903}"/>
              </a:ext>
            </a:extLst>
          </p:cNvPr>
          <p:cNvSpPr>
            <a:spLocks noGrp="1"/>
          </p:cNvSpPr>
          <p:nvPr>
            <p:ph idx="1"/>
          </p:nvPr>
        </p:nvSpPr>
        <p:spPr>
          <a:xfrm>
            <a:off x="635000" y="2289484"/>
            <a:ext cx="11469016" cy="4217995"/>
          </a:xfrm>
        </p:spPr>
        <p:txBody>
          <a:bodyPr numCol="1">
            <a:normAutofit/>
          </a:bodyPr>
          <a:lstStyle/>
          <a:p>
            <a:r>
              <a:rPr lang="nl-NL" sz="2000" dirty="0">
                <a:latin typeface="Verdana" panose="020B0604030504040204" pitchFamily="34" charset="0"/>
                <a:ea typeface="Times New Roman" panose="02020603050405020304" pitchFamily="18" charset="0"/>
                <a:cs typeface="Times New Roman" panose="02020603050405020304" pitchFamily="18" charset="0"/>
              </a:rPr>
              <a:t>Eindrapport komt als volgt tot stand</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EZK en RVO stellen inhoudsopgave vast</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Certificeringsbureau schrijft concept rapportage</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Concept worden voorgelegd aan deelnemende bedrijven en aan EZK en RVO</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Eindrapport wordt door RVO gepubliceerd en verspreid</a:t>
            </a:r>
          </a:p>
          <a:p>
            <a:pPr lvl="1"/>
            <a:r>
              <a:rPr lang="nl-NL" sz="1800" dirty="0">
                <a:latin typeface="Verdana" panose="020B0604030504040204" pitchFamily="34" charset="0"/>
                <a:ea typeface="Times New Roman" panose="02020603050405020304" pitchFamily="18" charset="0"/>
                <a:cs typeface="Times New Roman" panose="02020603050405020304" pitchFamily="18" charset="0"/>
              </a:rPr>
              <a:t>Huidige planning: eind 2022 gereed</a:t>
            </a:r>
          </a:p>
          <a:p>
            <a:pPr marL="313200" lvl="1" indent="0">
              <a:buNone/>
            </a:pPr>
            <a:endParaRPr lang="nl-NL" sz="1400" dirty="0">
              <a:latin typeface="Verdana" panose="020B0604030504040204" pitchFamily="34" charset="0"/>
              <a:ea typeface="Times New Roman" panose="02020603050405020304" pitchFamily="18" charset="0"/>
              <a:cs typeface="Times New Roman" panose="02020603050405020304" pitchFamily="18" charset="0"/>
            </a:endParaRPr>
          </a:p>
          <a:p>
            <a:pPr lvl="1"/>
            <a:endParaRPr lang="nl-NL" sz="1400" dirty="0">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529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a:extLst>
              <a:ext uri="{FF2B5EF4-FFF2-40B4-BE49-F238E27FC236}">
                <a16:creationId xmlns:a16="http://schemas.microsoft.com/office/drawing/2014/main" id="{0BE05990-E2FE-4CB6-B1E7-C5954355DBFB}"/>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l="17123" r="20736"/>
          <a:stretch/>
        </p:blipFill>
        <p:spPr>
          <a:xfrm>
            <a:off x="-3175" y="0"/>
            <a:ext cx="6099175" cy="6858000"/>
          </a:xfrm>
        </p:spPr>
      </p:pic>
      <p:sp>
        <p:nvSpPr>
          <p:cNvPr id="6" name="Tekstvak 5">
            <a:extLst>
              <a:ext uri="{FF2B5EF4-FFF2-40B4-BE49-F238E27FC236}">
                <a16:creationId xmlns:a16="http://schemas.microsoft.com/office/drawing/2014/main" id="{41EA6F0E-0096-49F7-A0F7-7276ABC414D8}"/>
              </a:ext>
            </a:extLst>
          </p:cNvPr>
          <p:cNvSpPr txBox="1"/>
          <p:nvPr/>
        </p:nvSpPr>
        <p:spPr>
          <a:xfrm>
            <a:off x="6522720" y="3048000"/>
            <a:ext cx="5090160" cy="923330"/>
          </a:xfrm>
          <a:prstGeom prst="rect">
            <a:avLst/>
          </a:prstGeom>
          <a:noFill/>
        </p:spPr>
        <p:txBody>
          <a:bodyPr wrap="square" rtlCol="0">
            <a:spAutoFit/>
          </a:bodyPr>
          <a:lstStyle/>
          <a:p>
            <a:r>
              <a:rPr lang="nl-NL" sz="5400" i="1" dirty="0">
                <a:solidFill>
                  <a:schemeClr val="bg1"/>
                </a:solidFill>
              </a:rPr>
              <a:t>    Vragen?</a:t>
            </a:r>
          </a:p>
        </p:txBody>
      </p:sp>
    </p:spTree>
    <p:extLst>
      <p:ext uri="{BB962C8B-B14F-4D97-AF65-F5344CB8AC3E}">
        <p14:creationId xmlns:p14="http://schemas.microsoft.com/office/powerpoint/2010/main" val="2404021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1145633-6E09-4B8B-98AA-A9A1F1040EC6}"/>
              </a:ext>
            </a:extLst>
          </p:cNvPr>
          <p:cNvPicPr>
            <a:picLocks noChangeAspect="1"/>
          </p:cNvPicPr>
          <p:nvPr/>
        </p:nvPicPr>
        <p:blipFill rotWithShape="1">
          <a:blip r:embed="rId3"/>
          <a:srcRect l="1307" t="43184" r="17886" b="36491"/>
          <a:stretch/>
        </p:blipFill>
        <p:spPr>
          <a:xfrm>
            <a:off x="0" y="6087832"/>
            <a:ext cx="5644235" cy="770168"/>
          </a:xfrm>
          <a:prstGeom prst="rect">
            <a:avLst/>
          </a:prstGeom>
        </p:spPr>
      </p:pic>
      <p:pic>
        <p:nvPicPr>
          <p:cNvPr id="10" name="Afbeelding 9">
            <a:extLst>
              <a:ext uri="{FF2B5EF4-FFF2-40B4-BE49-F238E27FC236}">
                <a16:creationId xmlns:a16="http://schemas.microsoft.com/office/drawing/2014/main" id="{0270067E-7837-4A46-BB43-BD750457B568}"/>
              </a:ext>
            </a:extLst>
          </p:cNvPr>
          <p:cNvPicPr>
            <a:picLocks noChangeAspect="1"/>
          </p:cNvPicPr>
          <p:nvPr/>
        </p:nvPicPr>
        <p:blipFill rotWithShape="1">
          <a:blip r:embed="rId3"/>
          <a:srcRect l="33914" t="43184" r="17886" b="36491"/>
          <a:stretch/>
        </p:blipFill>
        <p:spPr>
          <a:xfrm>
            <a:off x="5644235" y="6087832"/>
            <a:ext cx="6547765" cy="770168"/>
          </a:xfrm>
          <a:prstGeom prst="rect">
            <a:avLst/>
          </a:prstGeom>
        </p:spPr>
      </p:pic>
      <p:sp>
        <p:nvSpPr>
          <p:cNvPr id="11" name="Tijdelijke aanduiding voor inhoud 2">
            <a:extLst>
              <a:ext uri="{FF2B5EF4-FFF2-40B4-BE49-F238E27FC236}">
                <a16:creationId xmlns:a16="http://schemas.microsoft.com/office/drawing/2014/main" id="{0C250765-E363-40A4-B5FF-02AFF48C244A}"/>
              </a:ext>
            </a:extLst>
          </p:cNvPr>
          <p:cNvSpPr txBox="1">
            <a:spLocks/>
          </p:cNvSpPr>
          <p:nvPr/>
        </p:nvSpPr>
        <p:spPr>
          <a:xfrm>
            <a:off x="678824" y="1348152"/>
            <a:ext cx="8026840" cy="3110492"/>
          </a:xfrm>
          <a:prstGeom prst="rect">
            <a:avLst/>
          </a:prstGeom>
        </p:spPr>
        <p:txBody>
          <a:bodyPr vert="horz" lIns="68580" tIns="34291" rIns="68580" bIns="3429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8" indent="-257168" defTabSz="685783">
              <a:lnSpc>
                <a:spcPct val="150000"/>
              </a:lnSpc>
              <a:spcBef>
                <a:spcPts val="751"/>
              </a:spcBef>
              <a:buFont typeface="Verdana" panose="020B0604030504040204" pitchFamily="34" charset="0"/>
              <a:buChar char="›"/>
              <a:tabLst>
                <a:tab pos="342891" algn="l"/>
              </a:tabLst>
            </a:pPr>
            <a:r>
              <a:rPr lang="nl-NL"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NWP publiceert binnen enkele weken een verslag van deze sessie met daarin o.a. de belangrijkste vragen en antwoorden. </a:t>
            </a:r>
          </a:p>
          <a:p>
            <a:pPr marL="257168" indent="-257168" defTabSz="685783">
              <a:lnSpc>
                <a:spcPct val="150000"/>
              </a:lnSpc>
              <a:spcBef>
                <a:spcPts val="751"/>
              </a:spcBef>
              <a:buFont typeface="Verdana" panose="020B0604030504040204" pitchFamily="34" charset="0"/>
              <a:buChar char="›"/>
              <a:tabLst>
                <a:tab pos="342891" algn="l"/>
              </a:tabLst>
            </a:pPr>
            <a:r>
              <a:rPr lang="nl-NL"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Uw aanvullende vragen zijn welkom op: </a:t>
            </a:r>
            <a:r>
              <a:rPr lang="nl-NL" sz="1800" u="sng" dirty="0">
                <a:solidFill>
                  <a:srgbClr val="0563C1"/>
                </a:solidFill>
                <a:latin typeface="Open Sans" panose="020B0606030504020204" pitchFamily="34" charset="0"/>
                <a:ea typeface="Open Sans" panose="020B0606030504020204" pitchFamily="34" charset="0"/>
                <a:cs typeface="Open Sans" panose="020B0606030504020204" pitchFamily="34" charset="0"/>
                <a:hlinkClick r:id="rId4"/>
              </a:rPr>
              <a:t>nwp@rvo.nl</a:t>
            </a:r>
            <a:endParaRPr lang="nl-NL" sz="1800" u="sng" dirty="0">
              <a:solidFill>
                <a:srgbClr val="0563C1"/>
              </a:solidFill>
              <a:latin typeface="Open Sans" panose="020B0606030504020204" pitchFamily="34" charset="0"/>
              <a:ea typeface="Open Sans" panose="020B0606030504020204" pitchFamily="34" charset="0"/>
              <a:cs typeface="Open Sans" panose="020B0606030504020204" pitchFamily="34" charset="0"/>
            </a:endParaRPr>
          </a:p>
          <a:p>
            <a:pPr marL="257168" indent="-257168" defTabSz="685783">
              <a:lnSpc>
                <a:spcPct val="150000"/>
              </a:lnSpc>
              <a:spcBef>
                <a:spcPts val="751"/>
              </a:spcBef>
              <a:buFont typeface="Verdana" panose="020B0604030504040204" pitchFamily="34" charset="0"/>
              <a:buChar char="›"/>
              <a:tabLst>
                <a:tab pos="342891" algn="l"/>
              </a:tabLst>
            </a:pPr>
            <a:r>
              <a:rPr lang="nl-NL"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Mede namens EZK en RVO dank voor uw deelname vandaag!</a:t>
            </a:r>
          </a:p>
        </p:txBody>
      </p:sp>
      <p:sp>
        <p:nvSpPr>
          <p:cNvPr id="15" name="Titel 1"/>
          <p:cNvSpPr txBox="1">
            <a:spLocks/>
          </p:cNvSpPr>
          <p:nvPr/>
        </p:nvSpPr>
        <p:spPr>
          <a:xfrm>
            <a:off x="678824" y="378133"/>
            <a:ext cx="7314881" cy="970019"/>
          </a:xfrm>
          <a:prstGeom prst="rect">
            <a:avLst/>
          </a:prstGeom>
        </p:spPr>
        <p:txBody>
          <a:bodyPr vert="horz" lIns="68580" tIns="34291" rIns="68580" bIns="34291"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83"/>
            <a:r>
              <a:rPr lang="nl-NL" sz="2851" dirty="0">
                <a:solidFill>
                  <a:prstClr val="black"/>
                </a:solidFill>
                <a:latin typeface="Open Sans" panose="020B0606030504020204" pitchFamily="34" charset="0"/>
                <a:ea typeface="Open Sans" panose="020B0606030504020204" pitchFamily="34" charset="0"/>
                <a:cs typeface="Open Sans" panose="020B0606030504020204" pitchFamily="34" charset="0"/>
              </a:rPr>
              <a:t>Afsluiting</a:t>
            </a:r>
          </a:p>
        </p:txBody>
      </p:sp>
    </p:spTree>
    <p:extLst>
      <p:ext uri="{BB962C8B-B14F-4D97-AF65-F5344CB8AC3E}">
        <p14:creationId xmlns:p14="http://schemas.microsoft.com/office/powerpoint/2010/main" val="255193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762A1B4-DEAE-4FF0-AFE5-09D344943384}"/>
              </a:ext>
            </a:extLst>
          </p:cNvPr>
          <p:cNvPicPr>
            <a:picLocks noChangeAspect="1"/>
          </p:cNvPicPr>
          <p:nvPr/>
        </p:nvPicPr>
        <p:blipFill rotWithShape="1">
          <a:blip r:embed="rId2"/>
          <a:srcRect t="26844" r="1510" b="17954"/>
          <a:stretch/>
        </p:blipFill>
        <p:spPr>
          <a:xfrm>
            <a:off x="-24062" y="1434412"/>
            <a:ext cx="12426950" cy="3495081"/>
          </a:xfrm>
          <a:prstGeom prst="rect">
            <a:avLst/>
          </a:prstGeom>
        </p:spPr>
      </p:pic>
      <p:pic>
        <p:nvPicPr>
          <p:cNvPr id="5" name="Afbeelding 4">
            <a:extLst>
              <a:ext uri="{FF2B5EF4-FFF2-40B4-BE49-F238E27FC236}">
                <a16:creationId xmlns:a16="http://schemas.microsoft.com/office/drawing/2014/main" id="{3AD4B93F-6532-49FE-81B9-1CA94919278F}"/>
              </a:ext>
            </a:extLst>
          </p:cNvPr>
          <p:cNvPicPr>
            <a:picLocks noChangeAspect="1"/>
          </p:cNvPicPr>
          <p:nvPr/>
        </p:nvPicPr>
        <p:blipFill rotWithShape="1">
          <a:blip r:embed="rId3"/>
          <a:srcRect l="1307" t="43184" r="17886" b="36491"/>
          <a:stretch/>
        </p:blipFill>
        <p:spPr>
          <a:xfrm>
            <a:off x="0" y="6087832"/>
            <a:ext cx="5644235" cy="770168"/>
          </a:xfrm>
          <a:prstGeom prst="rect">
            <a:avLst/>
          </a:prstGeom>
        </p:spPr>
      </p:pic>
      <p:pic>
        <p:nvPicPr>
          <p:cNvPr id="6" name="Afbeelding 5">
            <a:extLst>
              <a:ext uri="{FF2B5EF4-FFF2-40B4-BE49-F238E27FC236}">
                <a16:creationId xmlns:a16="http://schemas.microsoft.com/office/drawing/2014/main" id="{FF51F59A-845B-487A-B012-C028018F280A}"/>
              </a:ext>
            </a:extLst>
          </p:cNvPr>
          <p:cNvPicPr>
            <a:picLocks noChangeAspect="1"/>
          </p:cNvPicPr>
          <p:nvPr/>
        </p:nvPicPr>
        <p:blipFill rotWithShape="1">
          <a:blip r:embed="rId3"/>
          <a:srcRect l="33914" t="43184" r="17886" b="36491"/>
          <a:stretch/>
        </p:blipFill>
        <p:spPr>
          <a:xfrm>
            <a:off x="5586084" y="6087832"/>
            <a:ext cx="6605916" cy="770168"/>
          </a:xfrm>
          <a:prstGeom prst="rect">
            <a:avLst/>
          </a:prstGeom>
        </p:spPr>
      </p:pic>
    </p:spTree>
    <p:extLst>
      <p:ext uri="{BB962C8B-B14F-4D97-AF65-F5344CB8AC3E}">
        <p14:creationId xmlns:p14="http://schemas.microsoft.com/office/powerpoint/2010/main" val="188183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4940" y="806721"/>
            <a:ext cx="5505169" cy="970019"/>
          </a:xfrm>
        </p:spPr>
        <p:txBody>
          <a:bodyPr anchor="b">
            <a:noAutofit/>
          </a:bodyPr>
          <a:lstStyle/>
          <a:p>
            <a:r>
              <a:rPr lang="nl-NL" sz="4000" dirty="0">
                <a:latin typeface="Open Sans" panose="020B0606030504020204" pitchFamily="34" charset="0"/>
                <a:ea typeface="Open Sans" panose="020B0606030504020204" pitchFamily="34" charset="0"/>
                <a:cs typeface="Open Sans" panose="020B0606030504020204" pitchFamily="34" charset="0"/>
              </a:rPr>
              <a:t>Agenda</a:t>
            </a:r>
            <a:endParaRPr lang="nl-NL"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ijdelijke aanduiding voor inhoud 2"/>
          <p:cNvSpPr>
            <a:spLocks noGrp="1"/>
          </p:cNvSpPr>
          <p:nvPr>
            <p:ph idx="1"/>
          </p:nvPr>
        </p:nvSpPr>
        <p:spPr>
          <a:xfrm>
            <a:off x="2116138" y="1827273"/>
            <a:ext cx="9189171" cy="4224006"/>
          </a:xfrm>
        </p:spPr>
        <p:txBody>
          <a:bodyPr anchor="t">
            <a:noAutofit/>
          </a:bodyPr>
          <a:lstStyle/>
          <a:p>
            <a:pPr marL="0" indent="0">
              <a:buNone/>
            </a:pPr>
            <a:r>
              <a:rPr lang="nl-NL" sz="2500" dirty="0">
                <a:latin typeface="Open Sans" panose="020B0606030504020204" pitchFamily="34" charset="0"/>
                <a:ea typeface="Open Sans" panose="020B0606030504020204" pitchFamily="34" charset="0"/>
                <a:cs typeface="Open Sans" panose="020B0606030504020204" pitchFamily="34" charset="0"/>
              </a:rPr>
              <a:t>Deel I: </a:t>
            </a:r>
            <a:r>
              <a:rPr lang="nl-NL" sz="2500" dirty="0" err="1">
                <a:latin typeface="Open Sans" panose="020B0606030504020204" pitchFamily="34" charset="0"/>
                <a:ea typeface="Open Sans" panose="020B0606030504020204" pitchFamily="34" charset="0"/>
                <a:cs typeface="Open Sans" panose="020B0606030504020204" pitchFamily="34" charset="0"/>
              </a:rPr>
              <a:t>Delegated</a:t>
            </a:r>
            <a:r>
              <a:rPr lang="nl-NL" sz="2500" dirty="0">
                <a:latin typeface="Open Sans" panose="020B0606030504020204" pitchFamily="34" charset="0"/>
                <a:ea typeface="Open Sans" panose="020B0606030504020204" pitchFamily="34" charset="0"/>
                <a:cs typeface="Open Sans" panose="020B0606030504020204" pitchFamily="34" charset="0"/>
              </a:rPr>
              <a:t> acts</a:t>
            </a:r>
          </a:p>
          <a:p>
            <a:pPr marL="257168" indent="-257168">
              <a:buFont typeface="+mj-lt"/>
              <a:buAutoNum type="arabicPeriod"/>
            </a:pPr>
            <a:r>
              <a:rPr lang="nl-NL" sz="2500" dirty="0">
                <a:latin typeface="Open Sans" panose="020B0606030504020204" pitchFamily="34" charset="0"/>
                <a:ea typeface="Open Sans" panose="020B0606030504020204" pitchFamily="34" charset="0"/>
                <a:cs typeface="Open Sans" panose="020B0606030504020204" pitchFamily="34" charset="0"/>
              </a:rPr>
              <a:t>Waar hebben we het over?</a:t>
            </a:r>
          </a:p>
          <a:p>
            <a:pPr marL="257168" indent="-257168">
              <a:buFont typeface="+mj-lt"/>
              <a:buAutoNum type="arabicPeriod"/>
            </a:pPr>
            <a:r>
              <a:rPr lang="nl-NL" sz="2500" dirty="0">
                <a:latin typeface="Open Sans" panose="020B0606030504020204" pitchFamily="34" charset="0"/>
                <a:ea typeface="Open Sans" panose="020B0606030504020204" pitchFamily="34" charset="0"/>
                <a:cs typeface="Open Sans" panose="020B0606030504020204" pitchFamily="34" charset="0"/>
              </a:rPr>
              <a:t>Waarom is het relevant?</a:t>
            </a:r>
          </a:p>
          <a:p>
            <a:pPr marL="257168" indent="-257168">
              <a:buFont typeface="+mj-lt"/>
              <a:buAutoNum type="arabicPeriod"/>
            </a:pPr>
            <a:r>
              <a:rPr lang="nl-NL" sz="2500" dirty="0">
                <a:latin typeface="Open Sans" panose="020B0606030504020204" pitchFamily="34" charset="0"/>
                <a:ea typeface="Open Sans" panose="020B0606030504020204" pitchFamily="34" charset="0"/>
                <a:cs typeface="Open Sans" panose="020B0606030504020204" pitchFamily="34" charset="0"/>
              </a:rPr>
              <a:t>Wat staat er precies in?</a:t>
            </a:r>
          </a:p>
          <a:p>
            <a:pPr marL="257168" indent="-257168">
              <a:buFont typeface="+mj-lt"/>
              <a:buAutoNum type="arabicPeriod"/>
            </a:pPr>
            <a:r>
              <a:rPr lang="nl-NL" sz="2500" dirty="0">
                <a:latin typeface="Open Sans" panose="020B0606030504020204" pitchFamily="34" charset="0"/>
                <a:ea typeface="Open Sans" panose="020B0606030504020204" pitchFamily="34" charset="0"/>
                <a:cs typeface="Open Sans" panose="020B0606030504020204" pitchFamily="34" charset="0"/>
              </a:rPr>
              <a:t>En hoe verder?</a:t>
            </a:r>
          </a:p>
          <a:p>
            <a:pPr marL="0" indent="0">
              <a:buNone/>
            </a:pPr>
            <a:endParaRPr lang="nl-NL" sz="2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2500" dirty="0">
                <a:latin typeface="Open Sans" panose="020B0606030504020204" pitchFamily="34" charset="0"/>
                <a:ea typeface="Open Sans" panose="020B0606030504020204" pitchFamily="34" charset="0"/>
                <a:cs typeface="Open Sans" panose="020B0606030504020204" pitchFamily="34" charset="0"/>
              </a:rPr>
              <a:t>Deel II: Opschalingsregeling en certificering</a:t>
            </a:r>
          </a:p>
          <a:p>
            <a:pPr marL="257168" indent="-257168">
              <a:buFont typeface="+mj-lt"/>
              <a:buAutoNum type="arabicPeriod"/>
            </a:pPr>
            <a:r>
              <a:rPr lang="nl-NL" sz="2500" dirty="0">
                <a:latin typeface="Open Sans" panose="020B0606030504020204" pitchFamily="34" charset="0"/>
                <a:ea typeface="Open Sans" panose="020B0606030504020204" pitchFamily="34" charset="0"/>
                <a:cs typeface="Open Sans" panose="020B0606030504020204" pitchFamily="34" charset="0"/>
              </a:rPr>
              <a:t>Belang voor de opschalingsregeling</a:t>
            </a:r>
          </a:p>
          <a:p>
            <a:pPr marL="257168" indent="-257168">
              <a:buFont typeface="+mj-lt"/>
              <a:buAutoNum type="arabicPeriod"/>
            </a:pPr>
            <a:r>
              <a:rPr lang="nl-NL" sz="2500" dirty="0">
                <a:latin typeface="Open Sans" panose="020B0606030504020204" pitchFamily="34" charset="0"/>
                <a:ea typeface="Open Sans" panose="020B0606030504020204" pitchFamily="34" charset="0"/>
                <a:cs typeface="Open Sans" panose="020B0606030504020204" pitchFamily="34" charset="0"/>
              </a:rPr>
              <a:t>Certificeringspilot</a:t>
            </a:r>
          </a:p>
        </p:txBody>
      </p:sp>
      <p:pic>
        <p:nvPicPr>
          <p:cNvPr id="6" name="Afbeelding 5">
            <a:extLst>
              <a:ext uri="{FF2B5EF4-FFF2-40B4-BE49-F238E27FC236}">
                <a16:creationId xmlns:a16="http://schemas.microsoft.com/office/drawing/2014/main" id="{71145633-6E09-4B8B-98AA-A9A1F1040EC6}"/>
              </a:ext>
            </a:extLst>
          </p:cNvPr>
          <p:cNvPicPr>
            <a:picLocks noChangeAspect="1"/>
          </p:cNvPicPr>
          <p:nvPr/>
        </p:nvPicPr>
        <p:blipFill rotWithShape="1">
          <a:blip r:embed="rId3"/>
          <a:srcRect l="1307" t="43184" r="17886" b="36491"/>
          <a:stretch/>
        </p:blipFill>
        <p:spPr>
          <a:xfrm>
            <a:off x="0" y="6087832"/>
            <a:ext cx="5644235" cy="770168"/>
          </a:xfrm>
          <a:prstGeom prst="rect">
            <a:avLst/>
          </a:prstGeom>
        </p:spPr>
      </p:pic>
      <p:pic>
        <p:nvPicPr>
          <p:cNvPr id="10" name="Afbeelding 9">
            <a:extLst>
              <a:ext uri="{FF2B5EF4-FFF2-40B4-BE49-F238E27FC236}">
                <a16:creationId xmlns:a16="http://schemas.microsoft.com/office/drawing/2014/main" id="{0270067E-7837-4A46-BB43-BD750457B568}"/>
              </a:ext>
            </a:extLst>
          </p:cNvPr>
          <p:cNvPicPr>
            <a:picLocks noChangeAspect="1"/>
          </p:cNvPicPr>
          <p:nvPr/>
        </p:nvPicPr>
        <p:blipFill rotWithShape="1">
          <a:blip r:embed="rId3"/>
          <a:srcRect l="33914" t="43184" r="17886" b="36491"/>
          <a:stretch/>
        </p:blipFill>
        <p:spPr>
          <a:xfrm>
            <a:off x="5644235" y="6087832"/>
            <a:ext cx="6547765" cy="770168"/>
          </a:xfrm>
          <a:prstGeom prst="rect">
            <a:avLst/>
          </a:prstGeom>
        </p:spPr>
      </p:pic>
    </p:spTree>
    <p:extLst>
      <p:ext uri="{BB962C8B-B14F-4D97-AF65-F5344CB8AC3E}">
        <p14:creationId xmlns:p14="http://schemas.microsoft.com/office/powerpoint/2010/main" val="123525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a:extLst>
              <a:ext uri="{FF2B5EF4-FFF2-40B4-BE49-F238E27FC236}">
                <a16:creationId xmlns:a16="http://schemas.microsoft.com/office/drawing/2014/main" id="{0BE05990-E2FE-4CB6-B1E7-C5954355DBFB}"/>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l="17123" r="20736"/>
          <a:stretch/>
        </p:blipFill>
        <p:spPr>
          <a:xfrm>
            <a:off x="-3175" y="0"/>
            <a:ext cx="6099175" cy="6858000"/>
          </a:xfrm>
        </p:spPr>
      </p:pic>
      <p:sp>
        <p:nvSpPr>
          <p:cNvPr id="6" name="Tekstvak 5">
            <a:extLst>
              <a:ext uri="{FF2B5EF4-FFF2-40B4-BE49-F238E27FC236}">
                <a16:creationId xmlns:a16="http://schemas.microsoft.com/office/drawing/2014/main" id="{41EA6F0E-0096-49F7-A0F7-7276ABC414D8}"/>
              </a:ext>
            </a:extLst>
          </p:cNvPr>
          <p:cNvSpPr txBox="1"/>
          <p:nvPr/>
        </p:nvSpPr>
        <p:spPr>
          <a:xfrm>
            <a:off x="6522720" y="3048000"/>
            <a:ext cx="5090160" cy="2677656"/>
          </a:xfrm>
          <a:prstGeom prst="rect">
            <a:avLst/>
          </a:prstGeom>
          <a:noFill/>
        </p:spPr>
        <p:txBody>
          <a:bodyPr wrap="square" rtlCol="0">
            <a:spAutoFit/>
          </a:bodyPr>
          <a:lstStyle/>
          <a:p>
            <a:pPr marL="514350" indent="-514350">
              <a:buFont typeface="+mj-lt"/>
              <a:buAutoNum type="arabicPeriod"/>
            </a:pPr>
            <a:r>
              <a:rPr lang="nl-NL" sz="2400" dirty="0">
                <a:solidFill>
                  <a:schemeClr val="bg1"/>
                </a:solidFill>
              </a:rPr>
              <a:t>Waar hebben we het over?</a:t>
            </a:r>
          </a:p>
          <a:p>
            <a:pPr marL="514350" indent="-514350">
              <a:buFont typeface="+mj-lt"/>
              <a:buAutoNum type="arabicPeriod"/>
            </a:pPr>
            <a:r>
              <a:rPr lang="nl-NL" sz="2400" dirty="0">
                <a:solidFill>
                  <a:schemeClr val="bg1"/>
                </a:solidFill>
              </a:rPr>
              <a:t>Waarom is het relevant?</a:t>
            </a:r>
          </a:p>
          <a:p>
            <a:pPr marL="514350" indent="-514350">
              <a:buFont typeface="+mj-lt"/>
              <a:buAutoNum type="arabicPeriod"/>
            </a:pPr>
            <a:r>
              <a:rPr lang="nl-NL" sz="2400" dirty="0">
                <a:solidFill>
                  <a:schemeClr val="bg1"/>
                </a:solidFill>
              </a:rPr>
              <a:t>Wat staat er precies in?</a:t>
            </a:r>
          </a:p>
          <a:p>
            <a:pPr marL="514350" indent="-514350">
              <a:buFont typeface="+mj-lt"/>
              <a:buAutoNum type="arabicPeriod"/>
            </a:pPr>
            <a:r>
              <a:rPr lang="nl-NL" sz="2400" dirty="0">
                <a:solidFill>
                  <a:schemeClr val="bg1"/>
                </a:solidFill>
              </a:rPr>
              <a:t>En hoe verder?</a:t>
            </a:r>
          </a:p>
          <a:p>
            <a:pPr marL="514350" indent="-514350">
              <a:buFont typeface="+mj-lt"/>
              <a:buAutoNum type="arabicPeriod"/>
            </a:pPr>
            <a:r>
              <a:rPr lang="nl-NL" sz="2400" dirty="0">
                <a:solidFill>
                  <a:srgbClr val="5C85D6"/>
                </a:solidFill>
              </a:rPr>
              <a:t>Belang voor de opschalingsregeling</a:t>
            </a:r>
          </a:p>
          <a:p>
            <a:pPr marL="514350" indent="-514350">
              <a:buFont typeface="+mj-lt"/>
              <a:buAutoNum type="arabicPeriod"/>
            </a:pPr>
            <a:r>
              <a:rPr lang="nl-NL" sz="2400" dirty="0">
                <a:solidFill>
                  <a:srgbClr val="5C85D6"/>
                </a:solidFill>
              </a:rPr>
              <a:t>Certificeringspilot</a:t>
            </a:r>
          </a:p>
        </p:txBody>
      </p:sp>
    </p:spTree>
    <p:extLst>
      <p:ext uri="{BB962C8B-B14F-4D97-AF65-F5344CB8AC3E}">
        <p14:creationId xmlns:p14="http://schemas.microsoft.com/office/powerpoint/2010/main" val="354586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BC80FBA-80DF-4D67-A59F-8FC369056858}"/>
              </a:ext>
            </a:extLst>
          </p:cNvPr>
          <p:cNvSpPr>
            <a:spLocks noGrp="1"/>
          </p:cNvSpPr>
          <p:nvPr>
            <p:ph idx="1"/>
          </p:nvPr>
        </p:nvSpPr>
        <p:spPr/>
        <p:txBody>
          <a:bodyPr numCol="1">
            <a:normAutofit fontScale="85000" lnSpcReduction="20000"/>
          </a:bodyPr>
          <a:lstStyle/>
          <a:p>
            <a:r>
              <a:rPr lang="nl-NL" dirty="0"/>
              <a:t>Deze twee gedelegeerde handelingen bepalen wanneer waterstof onder Europese regelgeving kwalificeert als ‘hernieuwbaar’:</a:t>
            </a:r>
          </a:p>
          <a:p>
            <a:pPr lvl="1"/>
            <a:r>
              <a:rPr lang="nl-NL" dirty="0"/>
              <a:t>Waterstof moet geproduceerd zijn met ‘additionele’ hernieuwbare elektriciteit</a:t>
            </a:r>
          </a:p>
          <a:p>
            <a:pPr lvl="1"/>
            <a:r>
              <a:rPr lang="nl-NL" dirty="0"/>
              <a:t>Waterstof moet ten minste 70% CO</a:t>
            </a:r>
            <a:r>
              <a:rPr lang="nl-NL" baseline="-25000" dirty="0"/>
              <a:t>2</a:t>
            </a:r>
            <a:r>
              <a:rPr lang="nl-NL" dirty="0"/>
              <a:t>-reductie opleveren </a:t>
            </a:r>
            <a:r>
              <a:rPr lang="nl-NL" dirty="0" err="1"/>
              <a:t>tov</a:t>
            </a:r>
            <a:r>
              <a:rPr lang="nl-NL" dirty="0"/>
              <a:t> fossiel alternatief (dit staat voor low-carbon waterstof in de gedelegeerde handeling, voor RFNBO’s in de RED-II)</a:t>
            </a:r>
          </a:p>
          <a:p>
            <a:r>
              <a:rPr lang="nl-NL" dirty="0"/>
              <a:t>De eerste gedelegeerde handeling, op basis van artikel 27(3), stelt voorwaarden aan de gebruikte en gecontracteerde elektriciteit voor productie van waterstof met elektrolyse</a:t>
            </a:r>
          </a:p>
          <a:p>
            <a:r>
              <a:rPr lang="nl-NL" dirty="0"/>
              <a:t>De tweede gedelegeerde handeling, op basis van artikel 28(5), bepaalt de methodologie voor berekening van de gerealiseerde CO</a:t>
            </a:r>
            <a:r>
              <a:rPr lang="nl-NL" baseline="-25000" dirty="0"/>
              <a:t>2</a:t>
            </a:r>
            <a:r>
              <a:rPr lang="nl-NL" dirty="0"/>
              <a:t>-reductie van productie tot en met toepassing van de geproduceerde waterstof </a:t>
            </a:r>
          </a:p>
          <a:p>
            <a:r>
              <a:rPr lang="nl-NL" dirty="0"/>
              <a:t>NB. Daarnaast gaat de Europese Commissie later nog ‘koolstofarme’ waterstof definiëren onder meer om voor subsidies in aanmerking te komen, bijvoorbeeld uit aardgas of kernenergie</a:t>
            </a:r>
          </a:p>
          <a:p>
            <a:endParaRPr lang="nl-NL" dirty="0"/>
          </a:p>
          <a:p>
            <a:endParaRPr lang="nl-NL" dirty="0"/>
          </a:p>
        </p:txBody>
      </p:sp>
      <p:sp>
        <p:nvSpPr>
          <p:cNvPr id="3" name="Titel 2">
            <a:extLst>
              <a:ext uri="{FF2B5EF4-FFF2-40B4-BE49-F238E27FC236}">
                <a16:creationId xmlns:a16="http://schemas.microsoft.com/office/drawing/2014/main" id="{C6640F59-6B41-4491-BC29-394DA3EEFBF2}"/>
              </a:ext>
            </a:extLst>
          </p:cNvPr>
          <p:cNvSpPr>
            <a:spLocks noGrp="1"/>
          </p:cNvSpPr>
          <p:nvPr>
            <p:ph type="title"/>
          </p:nvPr>
        </p:nvSpPr>
        <p:spPr/>
        <p:txBody>
          <a:bodyPr/>
          <a:lstStyle/>
          <a:p>
            <a:r>
              <a:rPr lang="nl-NL" dirty="0"/>
              <a:t>1. Waar hebben we het over vandaag?</a:t>
            </a:r>
          </a:p>
        </p:txBody>
      </p:sp>
      <p:sp>
        <p:nvSpPr>
          <p:cNvPr id="4" name="Tijdelijke aanduiding voor datum 3">
            <a:extLst>
              <a:ext uri="{FF2B5EF4-FFF2-40B4-BE49-F238E27FC236}">
                <a16:creationId xmlns:a16="http://schemas.microsoft.com/office/drawing/2014/main" id="{18FE81E5-CA09-4F0A-81D5-7D1DC8D14DFB}"/>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6F06897F-4B1F-460B-91CB-6D2EB3954431}"/>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C2C060D0-259A-49D7-9335-28B73234EBF1}"/>
              </a:ext>
            </a:extLst>
          </p:cNvPr>
          <p:cNvSpPr>
            <a:spLocks noGrp="1"/>
          </p:cNvSpPr>
          <p:nvPr>
            <p:ph type="sldNum" sz="quarter" idx="12"/>
          </p:nvPr>
        </p:nvSpPr>
        <p:spPr/>
        <p:txBody>
          <a:bodyPr/>
          <a:lstStyle/>
          <a:p>
            <a:fld id="{10A0A6AF-03C5-477E-939A-E28F7E7F05EA}" type="slidenum">
              <a:rPr lang="nl-NL" smtClean="0"/>
              <a:pPr/>
              <a:t>5</a:t>
            </a:fld>
            <a:endParaRPr lang="nl-NL" dirty="0"/>
          </a:p>
        </p:txBody>
      </p:sp>
    </p:spTree>
    <p:extLst>
      <p:ext uri="{BB962C8B-B14F-4D97-AF65-F5344CB8AC3E}">
        <p14:creationId xmlns:p14="http://schemas.microsoft.com/office/powerpoint/2010/main" val="1649872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E03CD9D-FD16-4954-93DE-82F3A247289B}"/>
              </a:ext>
            </a:extLst>
          </p:cNvPr>
          <p:cNvSpPr>
            <a:spLocks noGrp="1"/>
          </p:cNvSpPr>
          <p:nvPr>
            <p:ph idx="1"/>
          </p:nvPr>
        </p:nvSpPr>
        <p:spPr/>
        <p:txBody>
          <a:bodyPr numCol="1"/>
          <a:lstStyle/>
          <a:p>
            <a:r>
              <a:rPr lang="nl-NL" dirty="0"/>
              <a:t>Nadere uitwerking van bepaling in Richtlijn of Verordening </a:t>
            </a:r>
          </a:p>
          <a:p>
            <a:pPr lvl="1"/>
            <a:r>
              <a:rPr lang="nl-NL" dirty="0"/>
              <a:t>Vaak meer technische aspecten, maar ook criteria zoals in dit geval</a:t>
            </a:r>
          </a:p>
          <a:p>
            <a:r>
              <a:rPr lang="nl-NL" dirty="0"/>
              <a:t>Kan alleen als Richtlijn/Verordening die bevoegdheid geeft</a:t>
            </a:r>
          </a:p>
          <a:p>
            <a:pPr lvl="1"/>
            <a:r>
              <a:rPr lang="nl-NL" dirty="0"/>
              <a:t>In dit geval grondslag in de EU-richtlijn voor hernieuwbare energie (RED II), te weten artikelen 27(3) en 28(5)</a:t>
            </a:r>
          </a:p>
          <a:p>
            <a:r>
              <a:rPr lang="nl-NL" dirty="0"/>
              <a:t>Relatief sterke positie voor de Europese Commissie: gedelegeerde handeling wordt alleen verworpen of aangepast als er daar een meerderheid voor is</a:t>
            </a:r>
          </a:p>
          <a:p>
            <a:pPr lvl="1"/>
            <a:r>
              <a:rPr lang="nl-NL" dirty="0"/>
              <a:t>Maar verwerpen van gedelegeerde handeling betekent dat proces weer opnieuw begint, en leidt dus tot vertraging</a:t>
            </a:r>
          </a:p>
        </p:txBody>
      </p:sp>
      <p:sp>
        <p:nvSpPr>
          <p:cNvPr id="3" name="Titel 2">
            <a:extLst>
              <a:ext uri="{FF2B5EF4-FFF2-40B4-BE49-F238E27FC236}">
                <a16:creationId xmlns:a16="http://schemas.microsoft.com/office/drawing/2014/main" id="{559135BF-3045-4000-AEBE-811FF8696C65}"/>
              </a:ext>
            </a:extLst>
          </p:cNvPr>
          <p:cNvSpPr>
            <a:spLocks noGrp="1"/>
          </p:cNvSpPr>
          <p:nvPr>
            <p:ph type="title"/>
          </p:nvPr>
        </p:nvSpPr>
        <p:spPr/>
        <p:txBody>
          <a:bodyPr/>
          <a:lstStyle/>
          <a:p>
            <a:r>
              <a:rPr lang="nl-NL" dirty="0"/>
              <a:t>1. Een gedelegeerde handeling, wat is dat?</a:t>
            </a:r>
          </a:p>
        </p:txBody>
      </p:sp>
      <p:sp>
        <p:nvSpPr>
          <p:cNvPr id="4" name="Tijdelijke aanduiding voor datum 3">
            <a:extLst>
              <a:ext uri="{FF2B5EF4-FFF2-40B4-BE49-F238E27FC236}">
                <a16:creationId xmlns:a16="http://schemas.microsoft.com/office/drawing/2014/main" id="{0A9C97C1-4BB6-424D-952F-5F7E1D388EC7}"/>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15696489-B8CD-4197-BF3B-E7DCF953CC14}"/>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DFFBD0A7-9BCF-4561-ABB2-3C1E127E0D77}"/>
              </a:ext>
            </a:extLst>
          </p:cNvPr>
          <p:cNvSpPr>
            <a:spLocks noGrp="1"/>
          </p:cNvSpPr>
          <p:nvPr>
            <p:ph type="sldNum" sz="quarter" idx="12"/>
          </p:nvPr>
        </p:nvSpPr>
        <p:spPr/>
        <p:txBody>
          <a:bodyPr/>
          <a:lstStyle/>
          <a:p>
            <a:fld id="{10A0A6AF-03C5-477E-939A-E28F7E7F05EA}" type="slidenum">
              <a:rPr lang="nl-NL" smtClean="0"/>
              <a:pPr/>
              <a:t>6</a:t>
            </a:fld>
            <a:endParaRPr lang="nl-NL" dirty="0"/>
          </a:p>
        </p:txBody>
      </p:sp>
    </p:spTree>
    <p:extLst>
      <p:ext uri="{BB962C8B-B14F-4D97-AF65-F5344CB8AC3E}">
        <p14:creationId xmlns:p14="http://schemas.microsoft.com/office/powerpoint/2010/main" val="265059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B48067E-9029-4BC5-9FE3-92A8C1D7EE52}"/>
              </a:ext>
            </a:extLst>
          </p:cNvPr>
          <p:cNvSpPr>
            <a:spLocks noGrp="1"/>
          </p:cNvSpPr>
          <p:nvPr>
            <p:ph idx="1"/>
          </p:nvPr>
        </p:nvSpPr>
        <p:spPr/>
        <p:txBody>
          <a:bodyPr numCol="1">
            <a:normAutofit/>
          </a:bodyPr>
          <a:lstStyle/>
          <a:p>
            <a:r>
              <a:rPr lang="nl-NL" dirty="0"/>
              <a:t>De eisen in deze gedelegeerde handelingen zullen de vormgeving van het waterstofbeleid voor een groot deel bepalen</a:t>
            </a:r>
          </a:p>
          <a:p>
            <a:r>
              <a:rPr lang="nl-NL" dirty="0"/>
              <a:t>Op twee manieren:</a:t>
            </a:r>
          </a:p>
          <a:p>
            <a:pPr lvl="1"/>
            <a:r>
              <a:rPr lang="nl-NL" dirty="0"/>
              <a:t>De Europese Commissie zal deze eisen als leidraad zien voor goedkeuring van subsidies (‘Staatssteun’) voor elektrolyseprojecten, ook toekomstige projecten onder de SDE++ en IPCEI zullen hieraan moeten voldoen</a:t>
            </a:r>
          </a:p>
          <a:p>
            <a:pPr lvl="1"/>
            <a:r>
              <a:rPr lang="nl-NL" dirty="0"/>
              <a:t>De Europese Commissie heeft bindende doelen voorgesteld voor gebruik van hernieuwbare waterstof in de industrie en transportsectoren, alleen waterstof die aan deze gedelegeerde handelingen voldoet zal voor deze bindende doelen meetellen</a:t>
            </a:r>
          </a:p>
        </p:txBody>
      </p:sp>
      <p:sp>
        <p:nvSpPr>
          <p:cNvPr id="3" name="Titel 2">
            <a:extLst>
              <a:ext uri="{FF2B5EF4-FFF2-40B4-BE49-F238E27FC236}">
                <a16:creationId xmlns:a16="http://schemas.microsoft.com/office/drawing/2014/main" id="{8A012343-9162-4907-A124-DABEDF40EDA9}"/>
              </a:ext>
            </a:extLst>
          </p:cNvPr>
          <p:cNvSpPr>
            <a:spLocks noGrp="1"/>
          </p:cNvSpPr>
          <p:nvPr>
            <p:ph type="title"/>
          </p:nvPr>
        </p:nvSpPr>
        <p:spPr/>
        <p:txBody>
          <a:bodyPr/>
          <a:lstStyle/>
          <a:p>
            <a:r>
              <a:rPr lang="nl-NL" dirty="0"/>
              <a:t>2. Waarom zijn deze relevant?</a:t>
            </a:r>
          </a:p>
        </p:txBody>
      </p:sp>
      <p:sp>
        <p:nvSpPr>
          <p:cNvPr id="4" name="Tijdelijke aanduiding voor datum 3">
            <a:extLst>
              <a:ext uri="{FF2B5EF4-FFF2-40B4-BE49-F238E27FC236}">
                <a16:creationId xmlns:a16="http://schemas.microsoft.com/office/drawing/2014/main" id="{710A1BBF-B789-4F29-8D37-39A241A492E4}"/>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678244DD-6CD0-4101-BFA6-956410C837F4}"/>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D713FE5F-1203-4201-A16A-439E32897B1A}"/>
              </a:ext>
            </a:extLst>
          </p:cNvPr>
          <p:cNvSpPr>
            <a:spLocks noGrp="1"/>
          </p:cNvSpPr>
          <p:nvPr>
            <p:ph type="sldNum" sz="quarter" idx="12"/>
          </p:nvPr>
        </p:nvSpPr>
        <p:spPr/>
        <p:txBody>
          <a:bodyPr/>
          <a:lstStyle/>
          <a:p>
            <a:fld id="{10A0A6AF-03C5-477E-939A-E28F7E7F05EA}" type="slidenum">
              <a:rPr lang="nl-NL" smtClean="0"/>
              <a:pPr/>
              <a:t>7</a:t>
            </a:fld>
            <a:endParaRPr lang="nl-NL" dirty="0"/>
          </a:p>
        </p:txBody>
      </p:sp>
    </p:spTree>
    <p:extLst>
      <p:ext uri="{BB962C8B-B14F-4D97-AF65-F5344CB8AC3E}">
        <p14:creationId xmlns:p14="http://schemas.microsoft.com/office/powerpoint/2010/main" val="187908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A086421-540C-49CB-87FD-7ECC93061AC3}"/>
              </a:ext>
            </a:extLst>
          </p:cNvPr>
          <p:cNvSpPr>
            <a:spLocks noGrp="1"/>
          </p:cNvSpPr>
          <p:nvPr>
            <p:ph idx="1"/>
          </p:nvPr>
        </p:nvSpPr>
        <p:spPr/>
        <p:txBody>
          <a:bodyPr numCol="1">
            <a:normAutofit fontScale="70000" lnSpcReduction="20000"/>
          </a:bodyPr>
          <a:lstStyle/>
          <a:p>
            <a:pPr marL="0" indent="0">
              <a:buNone/>
            </a:pPr>
            <a:r>
              <a:rPr lang="nl-NL" u="sng" dirty="0"/>
              <a:t>Grondslag in artikel 27(3)</a:t>
            </a:r>
            <a:endParaRPr lang="en-US" u="sng" dirty="0"/>
          </a:p>
          <a:p>
            <a:r>
              <a:rPr lang="en-US" dirty="0"/>
              <a:t>However, electricity obtained from direct connection to an installation generating renewable electricity may be fully counted as renewable electricity where it is used for the production of renewable liquid and gaseous transport fuels of non-biological origin, provided that the installation:</a:t>
            </a:r>
          </a:p>
          <a:p>
            <a:pPr lvl="1"/>
            <a:r>
              <a:rPr lang="en-US" dirty="0"/>
              <a:t>(a) comes into operation after, or at the same time as, the installation producing the renewable liquid and gaseous transport fuels of non-biological origin; and</a:t>
            </a:r>
          </a:p>
          <a:p>
            <a:pPr lvl="1"/>
            <a:r>
              <a:rPr lang="en-US" dirty="0"/>
              <a:t>(b) is not connected to the grid or is connected to the grid but evidence can be provided that the electricity concerned has been supplied without taking electricity from the grid.</a:t>
            </a:r>
          </a:p>
          <a:p>
            <a:r>
              <a:rPr lang="en-US" dirty="0"/>
              <a:t>Electricity that has been taken from the grid may be counted as fully renewable provided that it is produced exclusively from renewable sources and the renewable properties and other appropriate criteria have been demonstrated, ensuring that the renewable properties of that electricity are claimed only once and only in one end-use sector.</a:t>
            </a:r>
          </a:p>
          <a:p>
            <a:r>
              <a:rPr lang="en-US" dirty="0"/>
              <a:t>By 31 December 2021, the Commission shall adopt a delegated act in accordance with Article 35 to supplement this Directive by establishing a Union methodology setting out detailed rules by which economic operators are to comply with the requirements laid down in the fifth and sixth subparagraphs of this paragraph.</a:t>
            </a:r>
            <a:endParaRPr lang="nl-NL" dirty="0"/>
          </a:p>
          <a:p>
            <a:endParaRPr lang="nl-NL" dirty="0"/>
          </a:p>
          <a:p>
            <a:endParaRPr lang="nl-NL" dirty="0"/>
          </a:p>
        </p:txBody>
      </p:sp>
      <p:sp>
        <p:nvSpPr>
          <p:cNvPr id="3" name="Titel 2">
            <a:extLst>
              <a:ext uri="{FF2B5EF4-FFF2-40B4-BE49-F238E27FC236}">
                <a16:creationId xmlns:a16="http://schemas.microsoft.com/office/drawing/2014/main" id="{795B4C17-B78F-4599-9A12-E88FF067F554}"/>
              </a:ext>
            </a:extLst>
          </p:cNvPr>
          <p:cNvSpPr>
            <a:spLocks noGrp="1"/>
          </p:cNvSpPr>
          <p:nvPr>
            <p:ph type="title"/>
          </p:nvPr>
        </p:nvSpPr>
        <p:spPr/>
        <p:txBody>
          <a:bodyPr/>
          <a:lstStyle/>
          <a:p>
            <a:r>
              <a:rPr lang="nl-NL" dirty="0"/>
              <a:t>3.1 Wat staat er precies in? </a:t>
            </a:r>
          </a:p>
        </p:txBody>
      </p:sp>
      <p:sp>
        <p:nvSpPr>
          <p:cNvPr id="4" name="Tijdelijke aanduiding voor datum 3">
            <a:extLst>
              <a:ext uri="{FF2B5EF4-FFF2-40B4-BE49-F238E27FC236}">
                <a16:creationId xmlns:a16="http://schemas.microsoft.com/office/drawing/2014/main" id="{A11CB92E-3D85-4414-ACEB-775408FA4842}"/>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8BF53B43-D65F-4FCC-BB1B-90A0FB172D6A}"/>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C734B2FC-2F28-4A2B-87EF-7292177F8F5D}"/>
              </a:ext>
            </a:extLst>
          </p:cNvPr>
          <p:cNvSpPr>
            <a:spLocks noGrp="1"/>
          </p:cNvSpPr>
          <p:nvPr>
            <p:ph type="sldNum" sz="quarter" idx="12"/>
          </p:nvPr>
        </p:nvSpPr>
        <p:spPr/>
        <p:txBody>
          <a:bodyPr/>
          <a:lstStyle/>
          <a:p>
            <a:fld id="{10A0A6AF-03C5-477E-939A-E28F7E7F05EA}" type="slidenum">
              <a:rPr lang="nl-NL" smtClean="0"/>
              <a:pPr/>
              <a:t>8</a:t>
            </a:fld>
            <a:endParaRPr lang="nl-NL" dirty="0"/>
          </a:p>
        </p:txBody>
      </p:sp>
    </p:spTree>
    <p:extLst>
      <p:ext uri="{BB962C8B-B14F-4D97-AF65-F5344CB8AC3E}">
        <p14:creationId xmlns:p14="http://schemas.microsoft.com/office/powerpoint/2010/main" val="327778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980471C-2265-4B7B-842B-47CBC29AC118}"/>
              </a:ext>
            </a:extLst>
          </p:cNvPr>
          <p:cNvSpPr>
            <a:spLocks noGrp="1"/>
          </p:cNvSpPr>
          <p:nvPr>
            <p:ph idx="1"/>
          </p:nvPr>
        </p:nvSpPr>
        <p:spPr>
          <a:xfrm>
            <a:off x="635000" y="2289485"/>
            <a:ext cx="10923588" cy="3931928"/>
          </a:xfrm>
        </p:spPr>
        <p:txBody>
          <a:bodyPr numCol="1">
            <a:normAutofit fontScale="85000" lnSpcReduction="20000"/>
          </a:bodyPr>
          <a:lstStyle/>
          <a:p>
            <a:pPr marL="0" indent="0">
              <a:buNone/>
            </a:pPr>
            <a:r>
              <a:rPr lang="nl-NL" dirty="0"/>
              <a:t>De kern van de eerste gedelegeerde handeling zit in 4 voorwaarden:</a:t>
            </a:r>
          </a:p>
          <a:p>
            <a:r>
              <a:rPr lang="nl-NL" dirty="0"/>
              <a:t>a)	Gelijktijdigheid: De </a:t>
            </a:r>
            <a:r>
              <a:rPr lang="nl-NL" dirty="0" err="1"/>
              <a:t>elektrolyser</a:t>
            </a:r>
            <a:r>
              <a:rPr lang="nl-NL" dirty="0"/>
              <a:t> mag niet in gebruik worden genomen later dan 3 jaar na het wind- of zonnepark. Gebeurt dat toch, dan is geen sprake meer van </a:t>
            </a:r>
            <a:r>
              <a:rPr lang="nl-NL" dirty="0" err="1"/>
              <a:t>additionaliteit</a:t>
            </a:r>
            <a:r>
              <a:rPr lang="nl-NL" dirty="0"/>
              <a:t>. Als binnen 2 jaar de capaciteit wordt uitgebreid dan geldt dezelfde ingebruiknamedatum voor de aanvullende capaciteit.</a:t>
            </a:r>
          </a:p>
          <a:p>
            <a:r>
              <a:rPr lang="nl-NL" dirty="0"/>
              <a:t>b)	Subsidieloos: De elektriciteitsproductie heeft geen subsidie (investerings- noch exploitatiesubsidie) verkregen. </a:t>
            </a:r>
          </a:p>
          <a:p>
            <a:r>
              <a:rPr lang="nl-NL" dirty="0"/>
              <a:t>c)	Temporele correlatie: De </a:t>
            </a:r>
            <a:r>
              <a:rPr lang="nl-NL" dirty="0" err="1"/>
              <a:t>elektrolyser</a:t>
            </a:r>
            <a:r>
              <a:rPr lang="nl-NL" dirty="0"/>
              <a:t> moet in hetzelfde uur elektriciteit gebruiken als de gekoppelde elektriciteitsbron (windturbines, zon-PV installaties) elektriciteit opwekken. Opslag mag als het laden van de batterij aan deze voorwaarde voldoet.</a:t>
            </a:r>
          </a:p>
          <a:p>
            <a:r>
              <a:rPr lang="nl-NL" dirty="0"/>
              <a:t>d)	Geografische correlatie: In dezelfde biedingszone voor elektriciteit, of in een naastgelegen biedingszone maar dat moet dan gaan om een offshore biedingszone of een biedingszone op land als er geen sprake is van congestie.</a:t>
            </a:r>
          </a:p>
        </p:txBody>
      </p:sp>
      <p:sp>
        <p:nvSpPr>
          <p:cNvPr id="3" name="Titel 2">
            <a:extLst>
              <a:ext uri="{FF2B5EF4-FFF2-40B4-BE49-F238E27FC236}">
                <a16:creationId xmlns:a16="http://schemas.microsoft.com/office/drawing/2014/main" id="{C36F813A-9223-4CD9-B884-D49F5939EBE3}"/>
              </a:ext>
            </a:extLst>
          </p:cNvPr>
          <p:cNvSpPr>
            <a:spLocks noGrp="1"/>
          </p:cNvSpPr>
          <p:nvPr>
            <p:ph type="title"/>
          </p:nvPr>
        </p:nvSpPr>
        <p:spPr/>
        <p:txBody>
          <a:bodyPr/>
          <a:lstStyle/>
          <a:p>
            <a:r>
              <a:rPr lang="nl-NL" dirty="0"/>
              <a:t>3.1 Wat staat er precies in?</a:t>
            </a:r>
          </a:p>
        </p:txBody>
      </p:sp>
      <p:sp>
        <p:nvSpPr>
          <p:cNvPr id="4" name="Tijdelijke aanduiding voor datum 3">
            <a:extLst>
              <a:ext uri="{FF2B5EF4-FFF2-40B4-BE49-F238E27FC236}">
                <a16:creationId xmlns:a16="http://schemas.microsoft.com/office/drawing/2014/main" id="{A85E50D0-114F-430A-B32D-2CAC682AF74A}"/>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291898E8-E272-4A49-87B5-694370E525F9}"/>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8731AF07-44AB-43EA-9986-9B71D4F3EDF7}"/>
              </a:ext>
            </a:extLst>
          </p:cNvPr>
          <p:cNvSpPr>
            <a:spLocks noGrp="1"/>
          </p:cNvSpPr>
          <p:nvPr>
            <p:ph type="sldNum" sz="quarter" idx="12"/>
          </p:nvPr>
        </p:nvSpPr>
        <p:spPr/>
        <p:txBody>
          <a:bodyPr/>
          <a:lstStyle/>
          <a:p>
            <a:fld id="{10A0A6AF-03C5-477E-939A-E28F7E7F05EA}" type="slidenum">
              <a:rPr lang="nl-NL" smtClean="0"/>
              <a:pPr/>
              <a:t>9</a:t>
            </a:fld>
            <a:endParaRPr lang="nl-NL" dirty="0"/>
          </a:p>
        </p:txBody>
      </p:sp>
    </p:spTree>
    <p:extLst>
      <p:ext uri="{BB962C8B-B14F-4D97-AF65-F5344CB8AC3E}">
        <p14:creationId xmlns:p14="http://schemas.microsoft.com/office/powerpoint/2010/main" val="692172777"/>
      </p:ext>
    </p:extLst>
  </p:cSld>
  <p:clrMapOvr>
    <a:masterClrMapping/>
  </p:clrMapOvr>
</p:sld>
</file>

<file path=ppt/theme/theme1.xml><?xml version="1.0" encoding="utf-8"?>
<a:theme xmlns:a="http://schemas.openxmlformats.org/drawingml/2006/main" name="Rijkshuisstijl Violet">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EA1A91CE-7E57-F145-BE42-7B070EEBBDDB}" vid="{6C36E585-6285-7A49-8DF5-BEF47E7226A4}"/>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EZK - Sjabloon 16x9 Donkerblauw</Template>
  <TotalTime>229</TotalTime>
  <Words>2597</Words>
  <Application>Microsoft Office PowerPoint</Application>
  <PresentationFormat>Breedbeeld</PresentationFormat>
  <Paragraphs>216</Paragraphs>
  <Slides>28</Slides>
  <Notes>7</Notes>
  <HiddenSlides>0</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28</vt:i4>
      </vt:variant>
    </vt:vector>
  </HeadingPairs>
  <TitlesOfParts>
    <vt:vector size="40" baseType="lpstr">
      <vt:lpstr>.Lucida Grande UI Regular</vt:lpstr>
      <vt:lpstr>Arial</vt:lpstr>
      <vt:lpstr>Calibri</vt:lpstr>
      <vt:lpstr>Calibri Light</vt:lpstr>
      <vt:lpstr>Open Sans</vt:lpstr>
      <vt:lpstr>Symbol</vt:lpstr>
      <vt:lpstr>System Font Regular</vt:lpstr>
      <vt:lpstr>Verdana</vt:lpstr>
      <vt:lpstr>Wingdings</vt:lpstr>
      <vt:lpstr>Rijkshuisstijl Violet</vt:lpstr>
      <vt:lpstr>1_Kantoorthema</vt:lpstr>
      <vt:lpstr>Kantoorthema</vt:lpstr>
      <vt:lpstr>PowerPoint-presentatie</vt:lpstr>
      <vt:lpstr>Spelregels</vt:lpstr>
      <vt:lpstr>Agenda</vt:lpstr>
      <vt:lpstr>PowerPoint-presentatie</vt:lpstr>
      <vt:lpstr>1. Waar hebben we het over vandaag?</vt:lpstr>
      <vt:lpstr>1. Een gedelegeerde handeling, wat is dat?</vt:lpstr>
      <vt:lpstr>2. Waarom zijn deze relevant?</vt:lpstr>
      <vt:lpstr>3.1 Wat staat er precies in? </vt:lpstr>
      <vt:lpstr>3.1 Wat staat er precies in?</vt:lpstr>
      <vt:lpstr>3.1 Wat staat er precies in?</vt:lpstr>
      <vt:lpstr>3.2 Wat staat er precies in?</vt:lpstr>
      <vt:lpstr>3.2 Wat staat er precies in?</vt:lpstr>
      <vt:lpstr>En hoe verder?</vt:lpstr>
      <vt:lpstr>Belangrijke links</vt:lpstr>
      <vt:lpstr>PowerPoint-presentatie</vt:lpstr>
      <vt:lpstr>Belang voor de opschalingsregeling</vt:lpstr>
      <vt:lpstr>Belang voor de opschalingsregeling</vt:lpstr>
      <vt:lpstr>Belang voor de opschalingsregeling</vt:lpstr>
      <vt:lpstr>Belang voor de opschalingsregeling</vt:lpstr>
      <vt:lpstr>PowerPoint-presentatie</vt:lpstr>
      <vt:lpstr>Certificeringspilot</vt:lpstr>
      <vt:lpstr>Certificeringspilot – vrijwillige certificatieschema’s</vt:lpstr>
      <vt:lpstr>Certificeringspilot – rol van de auditor</vt:lpstr>
      <vt:lpstr>Certificeringspilot – rol van bedrijven </vt:lpstr>
      <vt:lpstr>Publiceren eindrapport</vt:lpstr>
      <vt:lpstr>PowerPoint-presentatie</vt:lpstr>
      <vt:lpstr>PowerPoint-presentatie</vt:lpstr>
      <vt:lpstr>PowerPoint-presentatie</vt:lpstr>
    </vt:vector>
  </TitlesOfParts>
  <Manager/>
  <Company>Ministerie van Economische Zaken en Klimaat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Hoorn, A.D. van (Dirk)</dc:creator>
  <cp:lastModifiedBy>Neeft, dr. J.P.A. (John)</cp:lastModifiedBy>
  <cp:revision>22</cp:revision>
  <dcterms:created xsi:type="dcterms:W3CDTF">2022-05-30T12:31:20Z</dcterms:created>
  <dcterms:modified xsi:type="dcterms:W3CDTF">2022-05-31T21:07:59Z</dcterms:modified>
</cp:coreProperties>
</file>