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99" r:id="rId3"/>
    <p:sldId id="257" r:id="rId4"/>
    <p:sldId id="303" r:id="rId5"/>
    <p:sldId id="304" r:id="rId6"/>
    <p:sldId id="305" r:id="rId7"/>
    <p:sldId id="313" r:id="rId8"/>
    <p:sldId id="306" r:id="rId9"/>
    <p:sldId id="301" r:id="rId10"/>
    <p:sldId id="311" r:id="rId11"/>
    <p:sldId id="309" r:id="rId12"/>
    <p:sldId id="30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B4"/>
    <a:srgbClr val="CB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3AE02-9DA1-40AD-98F0-51C735B1F09A}" v="7" dt="2023-06-12T14:23:49.650"/>
  </p1510:revLst>
</p1510:revInfo>
</file>

<file path=ppt/tableStyles.xml><?xml version="1.0" encoding="utf-8"?>
<a:tblStyleLst xmlns:a="http://schemas.openxmlformats.org/drawingml/2006/main" def="{AE2B534B-DC46-4BEC-9080-9AF91BD15FF9}">
  <a:tblStyle styleId="{AE2B534B-DC46-4BEC-9080-9AF91BD15FF9}" styleName="NIPV">
    <a:wholeTbl>
      <a:tcTxStyle>
        <a:fontRef idx="minor">
          <a:prstClr val="black"/>
        </a:fontRef>
        <a:schemeClr val="accent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  <a:fill>
          <a:solidFill>
            <a:srgbClr val="FEDEB4"/>
          </a:solidFill>
        </a:fill>
      </a:tcStyle>
    </a:band2H>
    <a:firstRow>
      <a:tcTxStyle>
        <a:fontRef idx="minor">
          <a:prstClr val="black"/>
        </a:fontRef>
        <a:schemeClr val="accent1"/>
      </a:tcTxStyle>
      <a:tcStyle>
        <a:tcBdr/>
        <a:fill>
          <a:solidFill>
            <a:srgbClr val="CBE3F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reet Spoelstra [NIPV]" userId="a7246e76-5126-4a54-b61c-2976d371fff6" providerId="ADAL" clId="{20B3AE02-9DA1-40AD-98F0-51C735B1F09A}"/>
    <pc:docChg chg="undo custSel addSld delSld modSld sldOrd">
      <pc:chgData name="Margreet Spoelstra [NIPV]" userId="a7246e76-5126-4a54-b61c-2976d371fff6" providerId="ADAL" clId="{20B3AE02-9DA1-40AD-98F0-51C735B1F09A}" dt="2023-06-12T14:24:01.876" v="1948" actId="6549"/>
      <pc:docMkLst>
        <pc:docMk/>
      </pc:docMkLst>
      <pc:sldChg chg="addSp delSp modSp mod">
        <pc:chgData name="Margreet Spoelstra [NIPV]" userId="a7246e76-5126-4a54-b61c-2976d371fff6" providerId="ADAL" clId="{20B3AE02-9DA1-40AD-98F0-51C735B1F09A}" dt="2023-06-12T14:24:01.876" v="1948" actId="6549"/>
        <pc:sldMkLst>
          <pc:docMk/>
          <pc:sldMk cId="3654952770" sldId="305"/>
        </pc:sldMkLst>
        <pc:graphicFrameChg chg="mod modGraphic">
          <ac:chgData name="Margreet Spoelstra [NIPV]" userId="a7246e76-5126-4a54-b61c-2976d371fff6" providerId="ADAL" clId="{20B3AE02-9DA1-40AD-98F0-51C735B1F09A}" dt="2023-06-12T14:24:01.876" v="1948" actId="6549"/>
          <ac:graphicFrameMkLst>
            <pc:docMk/>
            <pc:sldMk cId="3654952770" sldId="305"/>
            <ac:graphicFrameMk id="5" creationId="{441EA94D-905F-00AF-2918-A3C91044E0A1}"/>
          </ac:graphicFrameMkLst>
        </pc:graphicFrameChg>
        <pc:picChg chg="add del mod">
          <ac:chgData name="Margreet Spoelstra [NIPV]" userId="a7246e76-5126-4a54-b61c-2976d371fff6" providerId="ADAL" clId="{20B3AE02-9DA1-40AD-98F0-51C735B1F09A}" dt="2023-06-12T14:23:49.650" v="1929"/>
          <ac:picMkLst>
            <pc:docMk/>
            <pc:sldMk cId="3654952770" sldId="305"/>
            <ac:picMk id="3" creationId="{5F8E07A2-9CBE-7D55-0520-DA84671164DA}"/>
          </ac:picMkLst>
        </pc:picChg>
      </pc:sldChg>
      <pc:sldChg chg="modSp mod">
        <pc:chgData name="Margreet Spoelstra [NIPV]" userId="a7246e76-5126-4a54-b61c-2976d371fff6" providerId="ADAL" clId="{20B3AE02-9DA1-40AD-98F0-51C735B1F09A}" dt="2023-06-12T14:21:47.968" v="1880" actId="20577"/>
        <pc:sldMkLst>
          <pc:docMk/>
          <pc:sldMk cId="2830411041" sldId="306"/>
        </pc:sldMkLst>
        <pc:spChg chg="mod">
          <ac:chgData name="Margreet Spoelstra [NIPV]" userId="a7246e76-5126-4a54-b61c-2976d371fff6" providerId="ADAL" clId="{20B3AE02-9DA1-40AD-98F0-51C735B1F09A}" dt="2023-06-12T14:21:47.968" v="1880" actId="20577"/>
          <ac:spMkLst>
            <pc:docMk/>
            <pc:sldMk cId="2830411041" sldId="306"/>
            <ac:spMk id="4" creationId="{01AF2425-D4AC-BA51-0DF3-CDCDEF11DF38}"/>
          </ac:spMkLst>
        </pc:spChg>
      </pc:sldChg>
      <pc:sldChg chg="del">
        <pc:chgData name="Margreet Spoelstra [NIPV]" userId="a7246e76-5126-4a54-b61c-2976d371fff6" providerId="ADAL" clId="{20B3AE02-9DA1-40AD-98F0-51C735B1F09A}" dt="2023-06-12T13:38:42.526" v="0" actId="47"/>
        <pc:sldMkLst>
          <pc:docMk/>
          <pc:sldMk cId="1107418987" sldId="310"/>
        </pc:sldMkLst>
      </pc:sldChg>
      <pc:sldChg chg="modSp add del mod">
        <pc:chgData name="Margreet Spoelstra [NIPV]" userId="a7246e76-5126-4a54-b61c-2976d371fff6" providerId="ADAL" clId="{20B3AE02-9DA1-40AD-98F0-51C735B1F09A}" dt="2023-06-12T13:58:34.348" v="846" actId="20577"/>
        <pc:sldMkLst>
          <pc:docMk/>
          <pc:sldMk cId="817112580" sldId="311"/>
        </pc:sldMkLst>
        <pc:spChg chg="mod">
          <ac:chgData name="Margreet Spoelstra [NIPV]" userId="a7246e76-5126-4a54-b61c-2976d371fff6" providerId="ADAL" clId="{20B3AE02-9DA1-40AD-98F0-51C735B1F09A}" dt="2023-06-12T13:58:34.348" v="846" actId="20577"/>
          <ac:spMkLst>
            <pc:docMk/>
            <pc:sldMk cId="817112580" sldId="311"/>
            <ac:spMk id="4" creationId="{44E9BD5E-7390-0AD7-9F9B-2BA95889DCD2}"/>
          </ac:spMkLst>
        </pc:spChg>
      </pc:sldChg>
      <pc:sldChg chg="new del">
        <pc:chgData name="Margreet Spoelstra [NIPV]" userId="a7246e76-5126-4a54-b61c-2976d371fff6" providerId="ADAL" clId="{20B3AE02-9DA1-40AD-98F0-51C735B1F09A}" dt="2023-06-12T14:12:22.480" v="1634" actId="47"/>
        <pc:sldMkLst>
          <pc:docMk/>
          <pc:sldMk cId="2429452834" sldId="312"/>
        </pc:sldMkLst>
      </pc:sldChg>
      <pc:sldChg chg="addSp modSp add mod ord">
        <pc:chgData name="Margreet Spoelstra [NIPV]" userId="a7246e76-5126-4a54-b61c-2976d371fff6" providerId="ADAL" clId="{20B3AE02-9DA1-40AD-98F0-51C735B1F09A}" dt="2023-06-12T14:21:14.267" v="1864"/>
        <pc:sldMkLst>
          <pc:docMk/>
          <pc:sldMk cId="1678386871" sldId="313"/>
        </pc:sldMkLst>
        <pc:spChg chg="mod">
          <ac:chgData name="Margreet Spoelstra [NIPV]" userId="a7246e76-5126-4a54-b61c-2976d371fff6" providerId="ADAL" clId="{20B3AE02-9DA1-40AD-98F0-51C735B1F09A}" dt="2023-06-12T14:21:06.164" v="1862" actId="20577"/>
          <ac:spMkLst>
            <pc:docMk/>
            <pc:sldMk cId="1678386871" sldId="313"/>
            <ac:spMk id="4" creationId="{01AF2425-D4AC-BA51-0DF3-CDCDEF11DF38}"/>
          </ac:spMkLst>
        </pc:spChg>
        <pc:picChg chg="add mod">
          <ac:chgData name="Margreet Spoelstra [NIPV]" userId="a7246e76-5126-4a54-b61c-2976d371fff6" providerId="ADAL" clId="{20B3AE02-9DA1-40AD-98F0-51C735B1F09A}" dt="2023-06-12T14:18:04.242" v="1718" actId="14100"/>
          <ac:picMkLst>
            <pc:docMk/>
            <pc:sldMk cId="1678386871" sldId="313"/>
            <ac:picMk id="3" creationId="{D5D7E245-C31A-B833-9492-C4D406064E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vas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5320EBF-A12E-43F2-A329-C1FDF975E3CB}"/>
              </a:ext>
            </a:extLst>
          </p:cNvPr>
          <p:cNvSpPr/>
          <p:nvPr/>
        </p:nvSpPr>
        <p:spPr>
          <a:xfrm>
            <a:off x="9420000" y="0"/>
            <a:ext cx="2772000" cy="5040000"/>
          </a:xfrm>
          <a:prstGeom prst="rect">
            <a:avLst/>
          </a:prstGeom>
          <a:solidFill>
            <a:srgbClr val="F9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C7F501-3B6B-4680-A719-AC0C5FC2A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688000"/>
            <a:ext cx="2016000" cy="634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DFFF8A-C034-4152-AECA-7B209F754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96000"/>
            <a:ext cx="8283600" cy="1569660"/>
          </a:xfrm>
        </p:spPr>
        <p:txBody>
          <a:bodyPr anchor="t" anchorCtr="0">
            <a:spAutoFit/>
          </a:bodyPr>
          <a:lstStyle>
            <a:lvl1pPr algn="l">
              <a:defRPr sz="4800"/>
            </a:lvl1pPr>
          </a:lstStyle>
          <a:p>
            <a:r>
              <a:rPr lang="nl-NL" dirty="0"/>
              <a:t>Titelslide: vul de titel van de presentatie in.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D0F4FF-6997-4349-81B0-DE0913722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92000" y="3240000"/>
            <a:ext cx="2016000" cy="1154675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l-NL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Ondertitel, namen, datum of andere informatie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D0217C6-485B-494A-88A8-74A02CE70439}"/>
              </a:ext>
            </a:extLst>
          </p:cNvPr>
          <p:cNvSpPr/>
          <p:nvPr userDrawn="1"/>
        </p:nvSpPr>
        <p:spPr>
          <a:xfrm>
            <a:off x="9420000" y="0"/>
            <a:ext cx="2772000" cy="5040000"/>
          </a:xfrm>
          <a:prstGeom prst="rect">
            <a:avLst/>
          </a:prstGeom>
          <a:solidFill>
            <a:srgbClr val="F9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BA920C1-4363-4DDC-A853-EFE73DE64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6471"/>
            <a:ext cx="9421200" cy="4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92E3884-0DDC-4D5D-B7D1-FC5B03C562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0"/>
            <a:ext cx="12193200" cy="6858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dirty="0"/>
              <a:t>Vervolgslide voor het invoegen van een afbeelding.</a:t>
            </a:r>
          </a:p>
          <a:p>
            <a:pPr lvl="0"/>
            <a:r>
              <a:rPr lang="nl-NL" dirty="0"/>
              <a:t>Klik in de tweede rij op het eerste icoon.</a:t>
            </a:r>
          </a:p>
        </p:txBody>
      </p:sp>
    </p:spTree>
    <p:extLst>
      <p:ext uri="{BB962C8B-B14F-4D97-AF65-F5344CB8AC3E}">
        <p14:creationId xmlns:p14="http://schemas.microsoft.com/office/powerpoint/2010/main" val="197002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uw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C9D7FCF-6240-46F4-B2E2-7CFFC4072C18}"/>
              </a:ext>
            </a:extLst>
          </p:cNvPr>
          <p:cNvSpPr/>
          <p:nvPr/>
        </p:nvSpPr>
        <p:spPr>
          <a:xfrm>
            <a:off x="-1" y="6214427"/>
            <a:ext cx="9359999" cy="643573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0007C5-6453-44C4-B6C6-6B8C2FC30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900000"/>
            <a:ext cx="8460000" cy="4798800"/>
          </a:xfrm>
          <a:solidFill>
            <a:schemeClr val="accent1"/>
          </a:solidFill>
        </p:spPr>
        <p:txBody>
          <a:bodyPr lIns="288000" tIns="144000" rIns="288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pPr lvl="0"/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slide kan gebruikt worden om witte tekst in een blauw kader te plaatsen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DD7677-9BC8-4154-A8D4-D528625DB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9F0F84A-8160-4881-A49E-FB97FAB24600}"/>
              </a:ext>
            </a:extLst>
          </p:cNvPr>
          <p:cNvSpPr/>
          <p:nvPr userDrawn="1"/>
        </p:nvSpPr>
        <p:spPr>
          <a:xfrm>
            <a:off x="-1" y="6214427"/>
            <a:ext cx="9359999" cy="643573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26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en foto en blauw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9D4084D-5150-48D5-9874-C1C031A57719}"/>
              </a:ext>
            </a:extLst>
          </p:cNvPr>
          <p:cNvSpPr/>
          <p:nvPr/>
        </p:nvSpPr>
        <p:spPr>
          <a:xfrm>
            <a:off x="10284000" y="0"/>
            <a:ext cx="1908000" cy="6084000"/>
          </a:xfrm>
          <a:prstGeom prst="rect">
            <a:avLst/>
          </a:prstGeom>
          <a:solidFill>
            <a:srgbClr val="00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B794DD1-6D0F-4F22-87D9-DA3F33F284A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0"/>
            <a:ext cx="10285200" cy="6858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dirty="0"/>
              <a:t>Vervolgslide voor het invoegen van een eigen afbeelding. </a:t>
            </a:r>
          </a:p>
          <a:p>
            <a:pPr lvl="0"/>
            <a:r>
              <a:rPr lang="nl-NL" dirty="0"/>
              <a:t>Klik in de tweede rij op het eerste icoon.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94FED3-A22A-4799-B9D2-85E4461630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84C056E-9B45-4389-ABFE-3D6F9BCE2ABE}"/>
              </a:ext>
            </a:extLst>
          </p:cNvPr>
          <p:cNvSpPr/>
          <p:nvPr userDrawn="1"/>
        </p:nvSpPr>
        <p:spPr>
          <a:xfrm>
            <a:off x="10284000" y="0"/>
            <a:ext cx="1908000" cy="6084000"/>
          </a:xfrm>
          <a:prstGeom prst="rect">
            <a:avLst/>
          </a:prstGeom>
          <a:solidFill>
            <a:srgbClr val="00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en foto en rood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9D4084D-5150-48D5-9874-C1C031A57719}"/>
              </a:ext>
            </a:extLst>
          </p:cNvPr>
          <p:cNvSpPr/>
          <p:nvPr/>
        </p:nvSpPr>
        <p:spPr>
          <a:xfrm>
            <a:off x="10284000" y="0"/>
            <a:ext cx="1908000" cy="60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B794DD1-6D0F-4F22-87D9-DA3F33F284A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0"/>
            <a:ext cx="10285200" cy="6858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dirty="0"/>
              <a:t>Vervolgslide voor het invoegen van een eigen afbeelding. </a:t>
            </a:r>
          </a:p>
          <a:p>
            <a:pPr lvl="0"/>
            <a:r>
              <a:rPr lang="nl-NL" dirty="0"/>
              <a:t>Klik in de tweede rij op het eerste icoon.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FA5BBC1-3379-4D19-BFA4-1E973939C8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AAA2A17-3748-498A-8372-6B069F715F3F}"/>
              </a:ext>
            </a:extLst>
          </p:cNvPr>
          <p:cNvSpPr/>
          <p:nvPr userDrawn="1"/>
        </p:nvSpPr>
        <p:spPr>
          <a:xfrm>
            <a:off x="10284000" y="0"/>
            <a:ext cx="1908000" cy="60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ste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0E99781-5BF2-430C-BB8A-AD913E3CB001}"/>
              </a:ext>
            </a:extLst>
          </p:cNvPr>
          <p:cNvSpPr/>
          <p:nvPr/>
        </p:nvSpPr>
        <p:spPr>
          <a:xfrm>
            <a:off x="-1" y="6214427"/>
            <a:ext cx="9359999" cy="643573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E4B3FA-13EF-4AAF-A26E-4E7FABDB4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00" y="720000"/>
            <a:ext cx="2199600" cy="461665"/>
          </a:xfrm>
        </p:spPr>
        <p:txBody>
          <a:bodyPr wrap="square" lIns="0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Koptekst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7303E14-8FCB-4376-8DB5-88825BF3B1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0000" y="1296000"/>
            <a:ext cx="2199600" cy="1703030"/>
          </a:xfrm>
        </p:spPr>
        <p:txBody>
          <a:bodyPr lIns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50000"/>
              </a:lnSpc>
            </a:pPr>
            <a:r>
              <a:rPr lang="nl-NL" dirty="0"/>
              <a:t>In deze slide kun je een korte tekst plaatsen naast een vaste foto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2CACE0-C9C5-4328-A57B-F36B805F2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9331D4B-F5FA-4E8D-8489-BAD24D32B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360000" cy="621442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40F9636-39D8-4BEF-A1D6-162000B484D4}"/>
              </a:ext>
            </a:extLst>
          </p:cNvPr>
          <p:cNvSpPr/>
          <p:nvPr userDrawn="1"/>
        </p:nvSpPr>
        <p:spPr>
          <a:xfrm>
            <a:off x="-1" y="6214427"/>
            <a:ext cx="9359999" cy="643573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3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ste foto en opsomming,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08C3A35-C822-4F8A-9FDF-D920B60B45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7B80D48-A37A-4671-B330-DABD1DD8C8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000" y="1512000"/>
            <a:ext cx="4860000" cy="372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In deze slide kun je een opsomming zetten.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A72A3AE-1CEB-4637-AF41-3EB73ECEC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000" y="720000"/>
            <a:ext cx="4860000" cy="583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Vervolgslide met foto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829331-9CBA-4383-9938-1C27E29D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4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ste foto en opsomming,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29AAF11-811C-4830-8C6C-B516143670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F99CC46-D611-4B15-840E-1CCCE34E5F4B}"/>
              </a:ext>
            </a:extLst>
          </p:cNvPr>
          <p:cNvSpPr/>
          <p:nvPr/>
        </p:nvSpPr>
        <p:spPr>
          <a:xfrm>
            <a:off x="0" y="6418800"/>
            <a:ext cx="6743701" cy="439200"/>
          </a:xfrm>
          <a:prstGeom prst="rect">
            <a:avLst/>
          </a:prstGeom>
          <a:solidFill>
            <a:srgbClr val="BC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54B90EC-1018-4D6E-81A3-4E2A5A0BB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000" y="720000"/>
            <a:ext cx="4860000" cy="10764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Vervolgslide met vaste afbeelding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32D9DE4-1B4B-4A51-BDF2-16A98C3649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000" y="1980000"/>
            <a:ext cx="4860000" cy="3729600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</a:lstStyle>
          <a:p>
            <a:pPr lvl="0"/>
            <a:r>
              <a:rPr lang="nl-NL" dirty="0"/>
              <a:t>In de slide kun je een opsomming zetten.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EFD4FD-A956-4BD5-8676-510B82903D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743700" cy="68580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C4E880A0-6B06-4500-AFFE-4ACED46C0FB1}"/>
              </a:ext>
            </a:extLst>
          </p:cNvPr>
          <p:cNvSpPr/>
          <p:nvPr userDrawn="1"/>
        </p:nvSpPr>
        <p:spPr>
          <a:xfrm>
            <a:off x="0" y="6418800"/>
            <a:ext cx="6743701" cy="439200"/>
          </a:xfrm>
          <a:prstGeom prst="rect">
            <a:avLst/>
          </a:prstGeom>
          <a:solidFill>
            <a:srgbClr val="BC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93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eig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5320EBF-A12E-43F2-A329-C1FDF975E3CB}"/>
              </a:ext>
            </a:extLst>
          </p:cNvPr>
          <p:cNvSpPr/>
          <p:nvPr/>
        </p:nvSpPr>
        <p:spPr>
          <a:xfrm>
            <a:off x="9420000" y="0"/>
            <a:ext cx="2772000" cy="5040000"/>
          </a:xfrm>
          <a:prstGeom prst="rect">
            <a:avLst/>
          </a:prstGeom>
          <a:solidFill>
            <a:srgbClr val="F9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FC7F501-3B6B-4680-A719-AC0C5FC2A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688000"/>
            <a:ext cx="2016000" cy="634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DFFF8A-C034-4152-AECA-7B209F754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96000"/>
            <a:ext cx="8283600" cy="1569660"/>
          </a:xfrm>
        </p:spPr>
        <p:txBody>
          <a:bodyPr anchor="t" anchorCtr="0">
            <a:spAutoFit/>
          </a:bodyPr>
          <a:lstStyle>
            <a:lvl1pPr algn="l">
              <a:defRPr sz="4800"/>
            </a:lvl1pPr>
          </a:lstStyle>
          <a:p>
            <a:r>
              <a:rPr lang="nl-NL" dirty="0"/>
              <a:t>Titelslide: vul de titel van de presentatie in.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D0F4FF-6997-4349-81B0-DE0913722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92000" y="3240000"/>
            <a:ext cx="2016000" cy="1154675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nl-NL" sz="1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Ondertitel, namen, datum of andere informatie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494D9AA-7BE2-4B16-AAF4-8E20E742BF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2167200"/>
            <a:ext cx="9421200" cy="46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E3F89E-E82C-477C-8A20-75351DAB5034}"/>
              </a:ext>
            </a:extLst>
          </p:cNvPr>
          <p:cNvSpPr/>
          <p:nvPr userDrawn="1"/>
        </p:nvSpPr>
        <p:spPr>
          <a:xfrm>
            <a:off x="9420000" y="0"/>
            <a:ext cx="2772000" cy="5040000"/>
          </a:xfrm>
          <a:prstGeom prst="rect">
            <a:avLst/>
          </a:prstGeom>
          <a:solidFill>
            <a:srgbClr val="F9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- en/of 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9EEDE9B-1789-4F2E-BB5A-3FE4813EA8CB}"/>
              </a:ext>
            </a:extLst>
          </p:cNvPr>
          <p:cNvSpPr/>
          <p:nvPr/>
        </p:nvSpPr>
        <p:spPr>
          <a:xfrm>
            <a:off x="9420000" y="-1"/>
            <a:ext cx="2772000" cy="360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31EC824-3E7E-4517-B5C9-9E2400734199}"/>
              </a:ext>
            </a:extLst>
          </p:cNvPr>
          <p:cNvSpPr/>
          <p:nvPr/>
        </p:nvSpPr>
        <p:spPr>
          <a:xfrm>
            <a:off x="0" y="3599999"/>
            <a:ext cx="9420000" cy="1800000"/>
          </a:xfrm>
          <a:prstGeom prst="rect">
            <a:avLst/>
          </a:prstGeom>
          <a:solidFill>
            <a:srgbClr val="00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BA094B52-FA3E-4437-BB2B-72128B1B8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720000"/>
            <a:ext cx="8100000" cy="1938992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sz="40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Titel- of slotslide, vul de presentatietitel of de afsluitende informatie in.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308349-01A4-4E67-AD21-84423E74B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3743999"/>
            <a:ext cx="8532000" cy="462755"/>
          </a:xfrm>
        </p:spPr>
        <p:txBody>
          <a:bodyPr lIns="90000" tIns="4680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Ondertitel, namen, datum of andere informatie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A63C4DD-A0BE-4442-AEC6-F0365D07F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00" y="5688000"/>
            <a:ext cx="2016000" cy="63489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57A68B4-EF78-4EE1-A04B-D7F3B55BD4F2}"/>
              </a:ext>
            </a:extLst>
          </p:cNvPr>
          <p:cNvSpPr/>
          <p:nvPr userDrawn="1"/>
        </p:nvSpPr>
        <p:spPr>
          <a:xfrm>
            <a:off x="9420000" y="-1"/>
            <a:ext cx="2772000" cy="360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EA9D78E-B360-4D83-894C-4E1CFE347BA7}"/>
              </a:ext>
            </a:extLst>
          </p:cNvPr>
          <p:cNvSpPr/>
          <p:nvPr userDrawn="1"/>
        </p:nvSpPr>
        <p:spPr>
          <a:xfrm>
            <a:off x="0" y="3599999"/>
            <a:ext cx="9420000" cy="1800000"/>
          </a:xfrm>
          <a:prstGeom prst="rect">
            <a:avLst/>
          </a:prstGeom>
          <a:solidFill>
            <a:srgbClr val="004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0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foto,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BA311-34E7-4485-B1D8-116305510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910800"/>
            <a:ext cx="9360000" cy="1754326"/>
          </a:xfrm>
        </p:spPr>
        <p:txBody>
          <a:bodyPr anchor="t" anchorCtr="0">
            <a:spAutoFit/>
          </a:bodyPr>
          <a:lstStyle>
            <a:lvl1pPr>
              <a:defRPr sz="5400"/>
            </a:lvl1pPr>
          </a:lstStyle>
          <a:p>
            <a:r>
              <a:rPr lang="nl-NL" sz="54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Titelslide zonder foto: vul de titel van de presentatie in.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FD07D3-59FA-4EAF-A043-9882063DE9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00" y="5877379"/>
            <a:ext cx="2041200" cy="6428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92D70FD-29B8-445A-995E-70901564AB9A}"/>
              </a:ext>
            </a:extLst>
          </p:cNvPr>
          <p:cNvSpPr/>
          <p:nvPr/>
        </p:nvSpPr>
        <p:spPr>
          <a:xfrm>
            <a:off x="1260000" y="6498000"/>
            <a:ext cx="7920000" cy="36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0D1809F-6379-429C-B161-9AFE25CA4FE6}"/>
              </a:ext>
            </a:extLst>
          </p:cNvPr>
          <p:cNvSpPr/>
          <p:nvPr/>
        </p:nvSpPr>
        <p:spPr>
          <a:xfrm>
            <a:off x="0" y="5877378"/>
            <a:ext cx="1260000" cy="620621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9B70B9-3A87-47C6-A5E9-6E456401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3600000"/>
            <a:ext cx="9000000" cy="120032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nl-NL" sz="3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Ondertitel, namen, datum of andere informatie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FCB6F76-52E4-4FA4-968B-AC6FEF92BFE9}"/>
              </a:ext>
            </a:extLst>
          </p:cNvPr>
          <p:cNvSpPr/>
          <p:nvPr userDrawn="1"/>
        </p:nvSpPr>
        <p:spPr>
          <a:xfrm>
            <a:off x="1260000" y="6498000"/>
            <a:ext cx="7920000" cy="36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C637E15-F81F-4D81-813A-C6CB969FF62D}"/>
              </a:ext>
            </a:extLst>
          </p:cNvPr>
          <p:cNvSpPr/>
          <p:nvPr userDrawn="1"/>
        </p:nvSpPr>
        <p:spPr>
          <a:xfrm>
            <a:off x="0" y="5877378"/>
            <a:ext cx="1260000" cy="620621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51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zonder foto,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AFD07D3-59FA-4EAF-A043-9882063DE9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00" y="5877379"/>
            <a:ext cx="2041200" cy="642826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92D70FD-29B8-445A-995E-70901564AB9A}"/>
              </a:ext>
            </a:extLst>
          </p:cNvPr>
          <p:cNvSpPr/>
          <p:nvPr/>
        </p:nvSpPr>
        <p:spPr>
          <a:xfrm>
            <a:off x="1260000" y="6498000"/>
            <a:ext cx="7920000" cy="36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0D1809F-6379-429C-B161-9AFE25CA4FE6}"/>
              </a:ext>
            </a:extLst>
          </p:cNvPr>
          <p:cNvSpPr/>
          <p:nvPr/>
        </p:nvSpPr>
        <p:spPr>
          <a:xfrm>
            <a:off x="0" y="5877378"/>
            <a:ext cx="1260000" cy="620621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11BD0C-3985-42A7-991E-049D54881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910800"/>
            <a:ext cx="9360000" cy="175432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NL" sz="5400" dirty="0">
                <a:solidFill>
                  <a:srgbClr val="BC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Titelslide zonder foto: vul de titel van de presentatie in.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DC7FA8-86AE-4E96-AB64-7ECAC6B69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3600000"/>
            <a:ext cx="9000000" cy="175432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nl-NL" sz="3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Ondertitel, namen, datum of andere informatie</a:t>
            </a:r>
          </a:p>
          <a:p>
            <a:pPr lv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3FAC0F3-78C9-4951-94F4-AF6FB3F8F791}"/>
              </a:ext>
            </a:extLst>
          </p:cNvPr>
          <p:cNvSpPr/>
          <p:nvPr userDrawn="1"/>
        </p:nvSpPr>
        <p:spPr>
          <a:xfrm>
            <a:off x="1260000" y="6498000"/>
            <a:ext cx="7920000" cy="360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2A88005-1FA7-40F6-BBFA-607C7189EC8E}"/>
              </a:ext>
            </a:extLst>
          </p:cNvPr>
          <p:cNvSpPr/>
          <p:nvPr userDrawn="1"/>
        </p:nvSpPr>
        <p:spPr>
          <a:xfrm>
            <a:off x="0" y="5877378"/>
            <a:ext cx="1260000" cy="620621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18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,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3324AF8-BB22-48E1-9AE0-33893A1D03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1512000"/>
            <a:ext cx="10260000" cy="44539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Klikken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34CA5B-F0E2-48C5-B179-116626C7001E}"/>
              </a:ext>
            </a:extLst>
          </p:cNvPr>
          <p:cNvSpPr/>
          <p:nvPr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4E169F2-7D52-4F23-A0D6-E846010E6BC6}"/>
              </a:ext>
            </a:extLst>
          </p:cNvPr>
          <p:cNvSpPr/>
          <p:nvPr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E0296D6-AFAF-40B7-9486-B899F9AA3F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01E0FBC7-CC27-40DD-8E2E-06840E2C4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10260000" cy="648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Vervolgpagina met (sub)opsomming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1AE9D0D-C87D-4F53-BC00-DC329F80A196}"/>
              </a:ext>
            </a:extLst>
          </p:cNvPr>
          <p:cNvSpPr/>
          <p:nvPr userDrawn="1"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9209F65-ECB5-43E6-B90E-05404281047C}"/>
              </a:ext>
            </a:extLst>
          </p:cNvPr>
          <p:cNvSpPr/>
          <p:nvPr userDrawn="1"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9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,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3324AF8-BB22-48E1-9AE0-33893A1D03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1511999"/>
            <a:ext cx="10260000" cy="447620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nl-NL" dirty="0"/>
              <a:t>Klikken om tekst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534CA5B-F0E2-48C5-B179-116626C7001E}"/>
              </a:ext>
            </a:extLst>
          </p:cNvPr>
          <p:cNvSpPr/>
          <p:nvPr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4E169F2-7D52-4F23-A0D6-E846010E6BC6}"/>
              </a:ext>
            </a:extLst>
          </p:cNvPr>
          <p:cNvSpPr/>
          <p:nvPr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E0296D6-AFAF-40B7-9486-B899F9AA3F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01E0FBC7-CC27-40DD-8E2E-06840E2C4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720000"/>
            <a:ext cx="10260000" cy="648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Vervolgpagina met (sub)opsomming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BAB452F-7519-48A0-9189-841C91155E50}"/>
              </a:ext>
            </a:extLst>
          </p:cNvPr>
          <p:cNvSpPr/>
          <p:nvPr userDrawn="1"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88B979A-2D38-4B81-B175-F8CB058A708E}"/>
              </a:ext>
            </a:extLst>
          </p:cNvPr>
          <p:cNvSpPr/>
          <p:nvPr userDrawn="1"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90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3CBF0-BF70-45A7-ACD3-0DE11640A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540000"/>
            <a:ext cx="10440000" cy="6463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nl-NL" sz="3600" dirty="0">
                <a:solidFill>
                  <a:srgbClr val="00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Vervolgpagina voor het maken van een tabel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9BBEA8C-4AA7-4EDC-ABC3-CD26A62D5A43}"/>
              </a:ext>
            </a:extLst>
          </p:cNvPr>
          <p:cNvSpPr/>
          <p:nvPr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DC04E5E-DE16-4F0A-87E8-09EF593E4E73}"/>
              </a:ext>
            </a:extLst>
          </p:cNvPr>
          <p:cNvSpPr/>
          <p:nvPr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A7369E-0CA9-45A3-A6AB-2E1E14075D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83DF5463-5C0F-442E-8116-FE4BC1FE1108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170000" y="2232000"/>
            <a:ext cx="8150400" cy="334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Maak hier een tabel door op onderstaand icoon te klikken…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6EFB468-1EF3-4AAB-AB41-C4FDCA171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0" y="1620000"/>
            <a:ext cx="8128800" cy="57785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Titel van de tabel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1F53D9E-3A04-479A-9195-BA76DD6DF36E}"/>
              </a:ext>
            </a:extLst>
          </p:cNvPr>
          <p:cNvSpPr/>
          <p:nvPr userDrawn="1"/>
        </p:nvSpPr>
        <p:spPr>
          <a:xfrm>
            <a:off x="900001" y="6624000"/>
            <a:ext cx="7200000" cy="234000"/>
          </a:xfrm>
          <a:prstGeom prst="rect">
            <a:avLst/>
          </a:prstGeom>
          <a:solidFill>
            <a:srgbClr val="F7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11BE3AE-DA07-4221-BDCA-5797ED1C5DDD}"/>
              </a:ext>
            </a:extLst>
          </p:cNvPr>
          <p:cNvSpPr/>
          <p:nvPr userDrawn="1"/>
        </p:nvSpPr>
        <p:spPr>
          <a:xfrm>
            <a:off x="0" y="6277432"/>
            <a:ext cx="900001" cy="360000"/>
          </a:xfrm>
          <a:prstGeom prst="rect">
            <a:avLst/>
          </a:prstGeom>
          <a:solidFill>
            <a:srgbClr val="76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65C0BFF-ABBD-448D-A10B-4AB3AB8AA2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000" y="6278400"/>
            <a:ext cx="1360800" cy="42855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92E3884-0DDC-4D5D-B7D1-FC5B03C562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1" y="0"/>
            <a:ext cx="12193200" cy="6131859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dirty="0"/>
              <a:t>Vervolgslide voor het invoegen van een afbeelding.</a:t>
            </a:r>
          </a:p>
          <a:p>
            <a:pPr lvl="0"/>
            <a:r>
              <a:rPr lang="nl-NL" dirty="0"/>
              <a:t>Klik in de tweede rij op het eerste icoon.</a:t>
            </a:r>
          </a:p>
        </p:txBody>
      </p:sp>
    </p:spTree>
    <p:extLst>
      <p:ext uri="{BB962C8B-B14F-4D97-AF65-F5344CB8AC3E}">
        <p14:creationId xmlns:p14="http://schemas.microsoft.com/office/powerpoint/2010/main" val="19806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7DA352-F20F-4C08-B577-A6F1A0EF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E08802-95E1-4274-A560-D4AFD4299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428EF1-2154-493F-B18C-3E2A2C94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6D4A7E-9CEF-4493-A38E-36B6B32621D2}" type="datetimeFigureOut">
              <a:rPr lang="nl-NL" smtClean="0"/>
              <a:pPr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84381B-9404-461E-8ED6-67EA33BA0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A0D0E-DD4E-4FA5-9660-AE405067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75CE68-7C80-4E46-B3D7-37F3E2346FA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93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5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4"/>
        </a:buClr>
        <a:buSzPct val="80000"/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4"/>
        </a:buClr>
        <a:buSzPct val="70000"/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4"/>
        </a:buClr>
        <a:buSzPct val="70000"/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4"/>
        </a:buClr>
        <a:buSzPct val="70000"/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4"/>
        </a:buClr>
        <a:buSzPct val="70000"/>
        <a:buFont typeface="Arial" panose="020B0604020202020204" pitchFamily="34" charset="0"/>
        <a:buChar char="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 b="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lhydrogen.nl/veilighei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ipv.nl/wp-content/uploads/2022/03/20210324-IFV-Kennisbundel-waterstof-in-de-gebouwde-omgeving.pdf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nipv.nl/waterstof/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scenarioboeken.nipv.nl/energietransitie/" TargetMode="External"/><Relationship Id="rId2" Type="http://schemas.openxmlformats.org/officeDocument/2006/relationships/hyperlink" Target="mailto:margreet.spoelstra@nipv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hyperlink" Target="https://nipv.nl/wp-content/uploads/2022/03/20220302-IFV-Kennisbundel-Transport-van-waterstof.pdf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EEFEA73-580A-4142-B853-08149B01D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Waterstof en maatregelen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FDEED3-81CF-40C9-8EE2-BE732F81B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11037" y="3240000"/>
            <a:ext cx="2840305" cy="1411156"/>
          </a:xfrm>
        </p:spPr>
        <p:txBody>
          <a:bodyPr/>
          <a:lstStyle/>
          <a:p>
            <a:r>
              <a:rPr lang="nl-NL"/>
              <a:t>Margreet Spoelstra</a:t>
            </a:r>
          </a:p>
          <a:p>
            <a:r>
              <a:rPr lang="nl-NL"/>
              <a:t>NWP kennissessie Veiligheid</a:t>
            </a:r>
          </a:p>
          <a:p>
            <a:r>
              <a:rPr lang="nl-NL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73095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D692B-DFAB-FA21-7673-1721DBA1D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1569660"/>
          </a:xfrm>
        </p:spPr>
        <p:txBody>
          <a:bodyPr/>
          <a:lstStyle/>
          <a:p>
            <a:r>
              <a:rPr lang="nl-NL"/>
              <a:t>Waterstof Veiligheid Innovatie Programma (</a:t>
            </a:r>
            <a:r>
              <a:rPr lang="nl-NL">
                <a:hlinkClick r:id="rId2"/>
              </a:rPr>
              <a:t>WVIP</a:t>
            </a:r>
            <a:r>
              <a:rPr lang="nl-NL"/>
              <a:t>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E9BD5E-7390-0AD7-9F9B-2BA95889DC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Werkpakket 2: Risicobeheersing en incidentbestrijding. Producten zijn ondermeer:</a:t>
            </a:r>
          </a:p>
          <a:p>
            <a:pPr marL="542925" lvl="1" indent="-187325">
              <a:buFont typeface="Courier New" panose="02070309020205020404" pitchFamily="49" charset="0"/>
              <a:buChar char="o"/>
            </a:pPr>
            <a:r>
              <a:rPr lang="nl-NL"/>
              <a:t>Opzetten oefeningen voor brandweer over waterstofincidenten.</a:t>
            </a:r>
          </a:p>
          <a:p>
            <a:pPr marL="542925" lvl="1" indent="-187325">
              <a:buFont typeface="Courier New" panose="02070309020205020404" pitchFamily="49" charset="0"/>
              <a:buChar char="o"/>
            </a:pPr>
            <a:r>
              <a:rPr lang="nl-NL"/>
              <a:t>Algemene aandachtskaart waterstof.</a:t>
            </a:r>
          </a:p>
          <a:p>
            <a:pPr marL="542925" lvl="1" indent="-187325">
              <a:buFont typeface="Courier New" panose="02070309020205020404" pitchFamily="49" charset="0"/>
              <a:buChar char="o"/>
            </a:pPr>
            <a:r>
              <a:rPr lang="nl-NL"/>
              <a:t>Leidraad waterstofaggregaten.</a:t>
            </a:r>
          </a:p>
          <a:p>
            <a:pPr marL="542925" lvl="1" indent="-187325">
              <a:buFont typeface="Courier New" panose="02070309020205020404" pitchFamily="49" charset="0"/>
              <a:buChar char="o"/>
            </a:pPr>
            <a:r>
              <a:rPr lang="nl-NL"/>
              <a:t>Lessons learned waterstofincidenten (incidentbestrijding).</a:t>
            </a:r>
          </a:p>
          <a:p>
            <a:pPr marL="542925" lvl="1" indent="-187325">
              <a:buFont typeface="Courier New" panose="02070309020205020404" pitchFamily="49" charset="0"/>
              <a:buChar char="o"/>
            </a:pPr>
            <a:r>
              <a:rPr lang="nl-NL"/>
              <a:t>Bijdragen kennis aan andere werkpakketten.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796278-0DC7-00D6-3C3A-CF71BC2BF59A}"/>
              </a:ext>
            </a:extLst>
          </p:cNvPr>
          <p:cNvSpPr txBox="1">
            <a:spLocks/>
          </p:cNvSpPr>
          <p:nvPr/>
        </p:nvSpPr>
        <p:spPr>
          <a:xfrm>
            <a:off x="9459950" y="4365563"/>
            <a:ext cx="1739427" cy="623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81711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F5363-542D-9642-6302-1A457B31E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Onthouden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A10538-05A4-40FB-AB1C-20E9F678B7E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Risico’s zijn nooit nul.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Risico’s zijn goed te beperken door het nemen van maatregelen.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Maatregelen moeten toegespitst zijn op de situatie ter plaatse.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Om veilig met waterstof om te gaan, is kennis nodig. De brandweer (veiligheidsregio) kan hierin adviseren.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DBDDFC-9D9C-C650-BF37-3104932C43F6}"/>
              </a:ext>
            </a:extLst>
          </p:cNvPr>
          <p:cNvSpPr txBox="1">
            <a:spLocks/>
          </p:cNvSpPr>
          <p:nvPr/>
        </p:nvSpPr>
        <p:spPr>
          <a:xfrm>
            <a:off x="9459950" y="4365563"/>
            <a:ext cx="1739427" cy="623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211748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15627-0699-EA1D-2938-643060582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BFB5B2-90E3-8DF1-688D-C8DE2321C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45570F-E668-B7DD-F831-EA57AFBA8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6"/>
          <a:stretch/>
        </p:blipFill>
        <p:spPr bwMode="auto">
          <a:xfrm>
            <a:off x="20" y="1988871"/>
            <a:ext cx="12191980" cy="4869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2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8CBA2-1B07-4FD4-90FD-C6FBC278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 dirty="0"/>
              <a:t>Wie ben ik?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CBB5F-0DF1-4551-8C6B-D058DCB593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872" y="2167200"/>
            <a:ext cx="9330328" cy="4690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margreet.spoelstra@nipv.nl</a:t>
            </a:r>
            <a:r>
              <a:rPr lang="nl-NL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Nederlands Instituut Publieke Veiligheid (NIPV). Hiervoor werkzaam bij o.a. het RIVM (11 jaar) en de brandweer (3 jaar).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Lectoraat Energie- en transportveiligheid (ETV) onder leiding van </a:t>
            </a:r>
            <a:r>
              <a:rPr lang="nl-NL"/>
              <a:t>Nils Rosmuller.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lectoraat zet zich in voor een </a:t>
            </a:r>
            <a:r>
              <a:rPr lang="nl-NL"/>
              <a:t>veilige energietransitie. Mijn </a:t>
            </a:r>
            <a:r>
              <a:rPr lang="nl-NL" dirty="0"/>
              <a:t>specialiteit is </a:t>
            </a:r>
            <a:r>
              <a:rPr lang="nl-NL"/>
              <a:t>waterstof: </a:t>
            </a:r>
            <a:r>
              <a:rPr lang="nl-NL">
                <a:hlinkClick r:id="rId3"/>
              </a:rPr>
              <a:t>https://nipv.nl/waterstof/</a:t>
            </a:r>
            <a:endParaRPr lang="nl-NL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DA2A06-AA2A-4A48-9064-F60877B99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40" y="5427415"/>
            <a:ext cx="943367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43909EA-D8C7-4A99-971B-E6613F17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384" y="5427415"/>
            <a:ext cx="940240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B6DBAE-F7F2-475E-84DB-19D03A0E8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447" y="5427415"/>
            <a:ext cx="935957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9CD90C3-635A-4BD1-BA79-8C79DF99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436" y="5427415"/>
            <a:ext cx="936770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Afbeelding 8">
            <a:hlinkClick r:id="rId8"/>
            <a:extLst>
              <a:ext uri="{FF2B5EF4-FFF2-40B4-BE49-F238E27FC236}">
                <a16:creationId xmlns:a16="http://schemas.microsoft.com/office/drawing/2014/main" id="{DA79BA25-CC44-448D-8CC6-374881C9C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5604" y="5427415"/>
            <a:ext cx="940852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Afbeelding 9">
            <a:hlinkClick r:id="rId10"/>
            <a:extLst>
              <a:ext uri="{FF2B5EF4-FFF2-40B4-BE49-F238E27FC236}">
                <a16:creationId xmlns:a16="http://schemas.microsoft.com/office/drawing/2014/main" id="{622F4C52-F9B3-4042-AF02-78C92BD47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21186" y="5427415"/>
            <a:ext cx="943367" cy="1332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6604FDDE-3473-1FA7-577B-D55C336DDB6E}"/>
              </a:ext>
            </a:extLst>
          </p:cNvPr>
          <p:cNvSpPr txBox="1">
            <a:spLocks/>
          </p:cNvSpPr>
          <p:nvPr/>
        </p:nvSpPr>
        <p:spPr>
          <a:xfrm>
            <a:off x="9459950" y="4365563"/>
            <a:ext cx="1739427" cy="623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0257438-66D4-9C98-FCF7-C59FA1165E73}"/>
              </a:ext>
            </a:extLst>
          </p:cNvPr>
          <p:cNvSpPr txBox="1"/>
          <p:nvPr/>
        </p:nvSpPr>
        <p:spPr>
          <a:xfrm flipH="1">
            <a:off x="4908282" y="5427415"/>
            <a:ext cx="935958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l-NL" sz="800">
              <a:hlinkClick r:id="rId12"/>
            </a:endParaRPr>
          </a:p>
          <a:p>
            <a:pPr algn="ctr"/>
            <a:r>
              <a:rPr lang="nl-NL" sz="800">
                <a:hlinkClick r:id="rId12"/>
              </a:rPr>
              <a:t>Scenarioboek Energietransitie</a:t>
            </a:r>
            <a:endParaRPr lang="nl-NL" sz="800"/>
          </a:p>
          <a:p>
            <a:endParaRPr lang="nl-NL" sz="800"/>
          </a:p>
          <a:p>
            <a:endParaRPr lang="nl-NL" sz="800"/>
          </a:p>
          <a:p>
            <a:endParaRPr lang="nl-NL" sz="800"/>
          </a:p>
          <a:p>
            <a:endParaRPr lang="nl-NL" sz="800"/>
          </a:p>
          <a:p>
            <a:endParaRPr lang="nl-NL" sz="800"/>
          </a:p>
          <a:p>
            <a:endParaRPr lang="nl-NL" sz="800"/>
          </a:p>
          <a:p>
            <a:endParaRPr lang="nl-NL" sz="80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E41B361-4C81-5AA5-602A-F5ADF13F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008" y="6198269"/>
            <a:ext cx="858506" cy="5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9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A5477-436D-CDFC-6D5B-60D747E98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Waar kom je waterstof tegen?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8C2FF7FA-8438-EF26-95F8-A12AE58B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75494"/>
              </p:ext>
            </p:extLst>
          </p:nvPr>
        </p:nvGraphicFramePr>
        <p:xfrm>
          <a:off x="538176" y="2022484"/>
          <a:ext cx="8824309" cy="2123440"/>
        </p:xfrm>
        <a:graphic>
          <a:graphicData uri="http://schemas.openxmlformats.org/drawingml/2006/table">
            <a:tbl>
              <a:tblPr firstRow="1" bandRow="1">
                <a:tableStyleId>{AE2B534B-DC46-4BEC-9080-9AF91BD15FF9}</a:tableStyleId>
              </a:tblPr>
              <a:tblGrid>
                <a:gridCol w="1314900">
                  <a:extLst>
                    <a:ext uri="{9D8B030D-6E8A-4147-A177-3AD203B41FA5}">
                      <a16:colId xmlns:a16="http://schemas.microsoft.com/office/drawing/2014/main" val="480148500"/>
                    </a:ext>
                  </a:extLst>
                </a:gridCol>
                <a:gridCol w="3196354">
                  <a:extLst>
                    <a:ext uri="{9D8B030D-6E8A-4147-A177-3AD203B41FA5}">
                      <a16:colId xmlns:a16="http://schemas.microsoft.com/office/drawing/2014/main" val="4290478306"/>
                    </a:ext>
                  </a:extLst>
                </a:gridCol>
                <a:gridCol w="2532807">
                  <a:extLst>
                    <a:ext uri="{9D8B030D-6E8A-4147-A177-3AD203B41FA5}">
                      <a16:colId xmlns:a16="http://schemas.microsoft.com/office/drawing/2014/main" val="150696225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250943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/>
                        <a:t>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/>
                        <a:t>Gebouwde omgeving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/>
                        <a:t>Mobiliteit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02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Productie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Elektrolyse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Elektrolyse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N.v.t.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70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Buisleidingen, tubetrailers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Tubetrailers, cilinders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Tubetrailers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769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Opslag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Gasvormig en vloeibaar 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Waterstoftankstations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Waterstoftanks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2769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/>
                        <a:t>Gebruik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Warmte, productieprocessen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Woningen (warmte), aggregaten (stroom)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/>
                        <a:t>Voertuigen e.d.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365341"/>
                  </a:ext>
                </a:extLst>
              </a:tr>
            </a:tbl>
          </a:graphicData>
        </a:graphic>
      </p:graphicFrame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7A067B26-DEB5-A260-6D0C-04D0746318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4365562"/>
            <a:ext cx="9421200" cy="24924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Maar ook waterstofdragers (ammoniak), conversie van en naar waterstof, laden en lossen enz.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De risico’s worden vooral bepaald door de opslag en transport van waterstof (hoeveelheid, druk) en de omgeving waarin dit plaats vindt.</a:t>
            </a:r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F5327EF4-53C8-FF2D-92A8-F77E2DD06BB0}"/>
              </a:ext>
            </a:extLst>
          </p:cNvPr>
          <p:cNvSpPr txBox="1">
            <a:spLocks/>
          </p:cNvSpPr>
          <p:nvPr/>
        </p:nvSpPr>
        <p:spPr>
          <a:xfrm>
            <a:off x="9459950" y="4365563"/>
            <a:ext cx="1739427" cy="623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43142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57BBE-E93D-6B6D-2EB0-ED4BA0544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Maatregelen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EDA9C8-C5E0-0760-46AB-892C20B127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5089890"/>
            <a:ext cx="9421200" cy="17681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Vlinderdas:</a:t>
            </a:r>
          </a:p>
          <a:p>
            <a:pPr marL="720725" lvl="1" indent="-365125">
              <a:buFont typeface="Courier New" panose="02070309020205020404" pitchFamily="49" charset="0"/>
              <a:buChar char="o"/>
            </a:pPr>
            <a:r>
              <a:rPr lang="nl-NL"/>
              <a:t>Links: foutenboom met preventieve maatregelen</a:t>
            </a:r>
          </a:p>
          <a:p>
            <a:pPr marL="720725" lvl="1" indent="-342900">
              <a:buFont typeface="Courier New" panose="02070309020205020404" pitchFamily="49" charset="0"/>
              <a:buChar char="o"/>
            </a:pPr>
            <a:r>
              <a:rPr lang="nl-NL"/>
              <a:t>Rechts: gebeurtenissenboom met repressieve maatregelen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F88344-4E5D-C903-1D85-F33EC532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9950" y="4365563"/>
            <a:ext cx="1739427" cy="62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  <p:pic>
        <p:nvPicPr>
          <p:cNvPr id="6" name="Tijdelijke aanduiding voor inhoud 5" descr="Visualisering van Vlinderdas-model">
            <a:extLst>
              <a:ext uri="{FF2B5EF4-FFF2-40B4-BE49-F238E27FC236}">
                <a16:creationId xmlns:a16="http://schemas.microsoft.com/office/drawing/2014/main" id="{A10D18DC-939C-5BBD-4927-D2A98D03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21703"/>
            <a:ext cx="6559465" cy="347148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50E6E18-3156-0041-6786-BC80CD9736F9}"/>
              </a:ext>
            </a:extLst>
          </p:cNvPr>
          <p:cNvSpPr txBox="1"/>
          <p:nvPr/>
        </p:nvSpPr>
        <p:spPr>
          <a:xfrm>
            <a:off x="5272863" y="4773623"/>
            <a:ext cx="4442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Bron: IFV (2020). </a:t>
            </a:r>
            <a:r>
              <a:rPr lang="nl-NL" sz="800" i="1" dirty="0"/>
              <a:t>Veiligheidsaspecten van waterstof in een besloten ruimte</a:t>
            </a:r>
          </a:p>
        </p:txBody>
      </p:sp>
    </p:spTree>
    <p:extLst>
      <p:ext uri="{BB962C8B-B14F-4D97-AF65-F5344CB8AC3E}">
        <p14:creationId xmlns:p14="http://schemas.microsoft.com/office/powerpoint/2010/main" val="205178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D7276-9505-67D3-323A-2FF53B5AF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BBAC0C-8980-164D-A627-30A3FEE855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2167200"/>
            <a:ext cx="9378670" cy="4690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Preventieve maatregelen = </a:t>
            </a:r>
            <a:r>
              <a:rPr lang="nl-NL" b="1"/>
              <a:t>kans</a:t>
            </a:r>
            <a:r>
              <a:rPr lang="nl-NL"/>
              <a:t>beperkende maatregelen =  voorkomen van het vrijkomen van waterstof.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Repressieve maatregelen = </a:t>
            </a:r>
            <a:r>
              <a:rPr lang="nl-NL" b="1"/>
              <a:t>effect</a:t>
            </a:r>
            <a:r>
              <a:rPr lang="nl-NL"/>
              <a:t>beperkende maatregelen =  beperken omvang uitstroming, beperken omvang schade.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Type maatregelen</a:t>
            </a:r>
          </a:p>
          <a:p>
            <a:pPr marL="809625" lvl="1" indent="-454025">
              <a:buFont typeface="Courier New" panose="02070309020205020404" pitchFamily="49" charset="0"/>
              <a:buChar char="o"/>
            </a:pPr>
            <a:r>
              <a:rPr lang="nl-NL"/>
              <a:t>Organisatorische maatregelen</a:t>
            </a:r>
          </a:p>
          <a:p>
            <a:pPr marL="809625" lvl="1" indent="-454025">
              <a:buFont typeface="Courier New" panose="02070309020205020404" pitchFamily="49" charset="0"/>
              <a:buChar char="o"/>
            </a:pPr>
            <a:r>
              <a:rPr lang="nl-NL"/>
              <a:t>Bouwkundige maatregelen</a:t>
            </a:r>
          </a:p>
          <a:p>
            <a:pPr marL="809625" lvl="1" indent="-454025">
              <a:buFont typeface="Courier New" panose="02070309020205020404" pitchFamily="49" charset="0"/>
              <a:buChar char="o"/>
            </a:pPr>
            <a:r>
              <a:rPr lang="nl-NL"/>
              <a:t>Installatietechnische maatregelen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2B5DDB-474C-5332-2CCF-40B438791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9950" y="4365563"/>
            <a:ext cx="1739427" cy="62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357308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76B05-673F-C97D-A551-A4653B034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396000"/>
            <a:ext cx="8593933" cy="1569660"/>
          </a:xfrm>
        </p:spPr>
        <p:txBody>
          <a:bodyPr/>
          <a:lstStyle/>
          <a:p>
            <a:r>
              <a:rPr lang="nl-NL"/>
              <a:t>Voorbeelden van maatregelen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441EA94D-905F-00AF-2918-A3C91044E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3089"/>
              </p:ext>
            </p:extLst>
          </p:nvPr>
        </p:nvGraphicFramePr>
        <p:xfrm>
          <a:off x="473439" y="1818022"/>
          <a:ext cx="8840493" cy="3754120"/>
        </p:xfrm>
        <a:graphic>
          <a:graphicData uri="http://schemas.openxmlformats.org/drawingml/2006/table">
            <a:tbl>
              <a:tblPr firstRow="1" bandRow="1">
                <a:tableStyleId>{AE2B534B-DC46-4BEC-9080-9AF91BD15FF9}</a:tableStyleId>
              </a:tblPr>
              <a:tblGrid>
                <a:gridCol w="2164564">
                  <a:extLst>
                    <a:ext uri="{9D8B030D-6E8A-4147-A177-3AD203B41FA5}">
                      <a16:colId xmlns:a16="http://schemas.microsoft.com/office/drawing/2014/main" val="1840115955"/>
                    </a:ext>
                  </a:extLst>
                </a:gridCol>
                <a:gridCol w="3729098">
                  <a:extLst>
                    <a:ext uri="{9D8B030D-6E8A-4147-A177-3AD203B41FA5}">
                      <a16:colId xmlns:a16="http://schemas.microsoft.com/office/drawing/2014/main" val="4229248473"/>
                    </a:ext>
                  </a:extLst>
                </a:gridCol>
                <a:gridCol w="2946831">
                  <a:extLst>
                    <a:ext uri="{9D8B030D-6E8A-4147-A177-3AD203B41FA5}">
                      <a16:colId xmlns:a16="http://schemas.microsoft.com/office/drawing/2014/main" val="915197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b="1"/>
                        <a:t>Preventieve maatregelen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b="1"/>
                        <a:t>Repressieve maatregelen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021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Organisatorisch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Landelijk </a:t>
                      </a:r>
                      <a:r>
                        <a:rPr lang="nl-NL" sz="1200" b="1"/>
                        <a:t>beleid</a:t>
                      </a:r>
                      <a:r>
                        <a:rPr lang="nl-NL" sz="1200"/>
                        <a:t> (normen, wet- en regelgeving)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Gemeentelijk </a:t>
                      </a:r>
                      <a:r>
                        <a:rPr lang="nl-NL" sz="1200" b="1"/>
                        <a:t>beleid</a:t>
                      </a:r>
                      <a:r>
                        <a:rPr lang="nl-NL" sz="1200"/>
                        <a:t> (ruimtelijke ordening, vergunning)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Eigen </a:t>
                      </a:r>
                      <a:r>
                        <a:rPr lang="nl-NL" sz="1200" b="1"/>
                        <a:t>beleid</a:t>
                      </a:r>
                      <a:r>
                        <a:rPr lang="nl-NL" sz="1200"/>
                        <a:t> veilig gebruik van waterstof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Goed opgeleid personeel die procedures volgen (installateurs, contractors, inspectie)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Geen waterstof gebruiken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Vermijden ontstekingsbronnen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Noodplan, BHV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Oefenen van eigen personeel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Oefenen met brandweer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477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Bouwkundig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Juiste materialen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Installaties liever buiten dan binnen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 b="1"/>
                        <a:t>Ventilatie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Waterstofdetectie i.c.m. alarmering en afsluiters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Afstand tussen installatie en omgeving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Beschermende constructie tussen installatie en omgeving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Bereikbaarbaarheid hulpdiensten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Veilige vluchtwegen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80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/>
                        <a:t>Installatietechnisch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Veilig ontwerp en veilige installatie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Monitoring procesparameters i.c.m. alarmering en afsluiters (temperatuur, druk, debiet)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200"/>
                        <a:t>Tijdig onderhoud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Druk en inhoud installatie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Explosieontlasting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200"/>
                        <a:t>Sprinklers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56867"/>
                  </a:ext>
                </a:extLst>
              </a:tr>
            </a:tbl>
          </a:graphicData>
        </a:graphic>
      </p:graphicFrame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2422DE80-61A7-AB9A-0A5F-4CBB1A6E4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9950" y="4365563"/>
            <a:ext cx="1739427" cy="62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E686A88-7FB9-E40D-6D01-A485FB9ACD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5907185"/>
            <a:ext cx="9421200" cy="9508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De meeste incidenten zijn uiteindelijk te wijten aan menselijk falen.</a:t>
            </a:r>
          </a:p>
        </p:txBody>
      </p:sp>
    </p:spTree>
    <p:extLst>
      <p:ext uri="{BB962C8B-B14F-4D97-AF65-F5344CB8AC3E}">
        <p14:creationId xmlns:p14="http://schemas.microsoft.com/office/powerpoint/2010/main" val="365495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F779-86AD-08D6-6EC9-5EB8876A5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Wat kan de brandweer doen?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F2425-D4AC-BA51-0DF3-CDCDEF11DF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Brandweer Nederland (Programma Veilige energietransitie):</a:t>
            </a:r>
          </a:p>
          <a:p>
            <a:pPr marL="622300" lvl="1" indent="-266700">
              <a:buFont typeface="Courier New" panose="02070309020205020404" pitchFamily="49" charset="0"/>
              <a:buChar char="o"/>
            </a:pPr>
            <a:r>
              <a:rPr lang="nl-NL"/>
              <a:t>Veiligheidsregio’s Friesland, Groningen en Drenthe kijken naar de toepassing van waterstof in woningen (i.v.m. pilots Hoogeveen en Wagenborgen).</a:t>
            </a:r>
          </a:p>
          <a:p>
            <a:pPr marL="622300" lvl="1" indent="-266700">
              <a:buFont typeface="Courier New" panose="02070309020205020404" pitchFamily="49" charset="0"/>
              <a:buChar char="o"/>
            </a:pPr>
            <a:r>
              <a:rPr lang="nl-NL"/>
              <a:t>De veiligheidsregio’s in Noord-Holland kijken naar waterstof op industriële schaal (opslag, transport, omzetting). </a:t>
            </a:r>
          </a:p>
          <a:p>
            <a:pPr marL="14500" indent="-342900">
              <a:buFont typeface="Arial" panose="020B0604020202020204" pitchFamily="34" charset="0"/>
              <a:buChar char="•"/>
            </a:pPr>
            <a:r>
              <a:rPr lang="nl-NL"/>
              <a:t>NIPV (Lectoraat Energie- en transportveiligheid):</a:t>
            </a:r>
          </a:p>
          <a:p>
            <a:pPr marL="698500" lvl="1" indent="-342900">
              <a:buFont typeface="Courier New" panose="02070309020205020404" pitchFamily="49" charset="0"/>
              <a:buChar char="o"/>
            </a:pPr>
            <a:r>
              <a:rPr lang="nl-NL"/>
              <a:t>Informatiefunctie - Kennisfunctie – Netwerkfunctie</a:t>
            </a:r>
          </a:p>
          <a:p>
            <a:pPr marL="698500" lvl="1" indent="-342900">
              <a:buFont typeface="Courier New" panose="02070309020205020404" pitchFamily="49" charset="0"/>
              <a:buChar char="o"/>
            </a:pPr>
            <a:r>
              <a:rPr lang="nl-NL"/>
              <a:t>Ontwikkelen, ontsluiten, toepassen en evalueren.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CCDA09-4884-717E-824A-F29034F6B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9950" y="4365563"/>
            <a:ext cx="1739427" cy="62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D7E245-C31A-B833-9492-C4D406064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949" y="3429001"/>
            <a:ext cx="2711075" cy="32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8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F779-86AD-08D6-6EC9-5EB8876A5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 dirty="0"/>
              <a:t>Wat kan de brandweer doen?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AF2425-D4AC-BA51-0DF3-CDCDEF11DF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Veiligheidsregio’s:</a:t>
            </a:r>
          </a:p>
          <a:p>
            <a:pPr marL="622300" lvl="1" indent="-266700">
              <a:buFont typeface="Courier New" panose="02070309020205020404" pitchFamily="49" charset="0"/>
              <a:buChar char="o"/>
            </a:pPr>
            <a:r>
              <a:rPr lang="nl-NL" dirty="0"/>
              <a:t>Voorbereiden (trainen, oefenen, kennis opbouwen)</a:t>
            </a:r>
          </a:p>
          <a:p>
            <a:pPr marL="622300" lvl="1" indent="-266700">
              <a:buFont typeface="Courier New" panose="02070309020205020404" pitchFamily="49" charset="0"/>
              <a:buChar char="o"/>
            </a:pPr>
            <a:r>
              <a:rPr lang="nl-NL" dirty="0"/>
              <a:t>Adviseren (locatie, preventieve maatregelen)</a:t>
            </a:r>
          </a:p>
          <a:p>
            <a:pPr marL="622300" lvl="1" indent="-266700">
              <a:buFont typeface="Courier New" panose="02070309020205020404" pitchFamily="49" charset="0"/>
              <a:buChar char="o"/>
            </a:pPr>
            <a:r>
              <a:rPr lang="nl-NL" dirty="0"/>
              <a:t>Bron- en effectbestrijding (toevoer stoppen, tank en/of omgeving koelen, ‘niets doen’, blussen, afstand houden, ventileren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CCDA09-4884-717E-824A-F29034F6B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59950" y="4365563"/>
            <a:ext cx="1739427" cy="62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283041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2D98A-0E1A-4DD5-BC15-4EC1CBD14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96000"/>
            <a:ext cx="8283600" cy="830997"/>
          </a:xfrm>
        </p:spPr>
        <p:txBody>
          <a:bodyPr/>
          <a:lstStyle/>
          <a:p>
            <a:r>
              <a:rPr lang="nl-NL"/>
              <a:t>Visie veiligheid</a:t>
            </a:r>
            <a:endParaRPr lang="nl-NL" dirty="0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76472540-79A7-4144-9849-BE23D1313A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0872" y="2167200"/>
            <a:ext cx="9330328" cy="4690800"/>
          </a:xfrm>
        </p:spPr>
        <p:txBody>
          <a:bodyPr/>
          <a:lstStyle/>
          <a:p>
            <a:r>
              <a:rPr lang="nl-NL" dirty="0"/>
              <a:t>	Veiligheid begint met bewustwording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	Veiligheid is een gevoel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	Veiligheid is een keuze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  <a:p>
            <a:r>
              <a:rPr lang="nl-NL" dirty="0"/>
              <a:t>	Veiligheid is accepteren van (rest)risico’s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/>
          </a:p>
        </p:txBody>
      </p:sp>
      <p:cxnSp>
        <p:nvCxnSpPr>
          <p:cNvPr id="7" name="Rechte verbindingslijn met pijl 6" descr="pijl van bewustwording naar gevoel">
            <a:extLst>
              <a:ext uri="{FF2B5EF4-FFF2-40B4-BE49-F238E27FC236}">
                <a16:creationId xmlns:a16="http://schemas.microsoft.com/office/drawing/2014/main" id="{C1B09C2A-7235-451B-A851-5A96366C78AF}"/>
              </a:ext>
            </a:extLst>
          </p:cNvPr>
          <p:cNvCxnSpPr/>
          <p:nvPr/>
        </p:nvCxnSpPr>
        <p:spPr>
          <a:xfrm>
            <a:off x="1913993" y="2703443"/>
            <a:ext cx="0" cy="52819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 descr="pijl van gevoel naar keuze">
            <a:extLst>
              <a:ext uri="{FF2B5EF4-FFF2-40B4-BE49-F238E27FC236}">
                <a16:creationId xmlns:a16="http://schemas.microsoft.com/office/drawing/2014/main" id="{8DC9112B-8ECE-4D91-92EB-840DA339EA3F}"/>
              </a:ext>
            </a:extLst>
          </p:cNvPr>
          <p:cNvCxnSpPr/>
          <p:nvPr/>
        </p:nvCxnSpPr>
        <p:spPr>
          <a:xfrm>
            <a:off x="1913993" y="3792961"/>
            <a:ext cx="0" cy="52819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 descr="pijl van keuze naar accepteren">
            <a:extLst>
              <a:ext uri="{FF2B5EF4-FFF2-40B4-BE49-F238E27FC236}">
                <a16:creationId xmlns:a16="http://schemas.microsoft.com/office/drawing/2014/main" id="{AC4E207A-28F8-42FA-9169-66F9BDC69FF1}"/>
              </a:ext>
            </a:extLst>
          </p:cNvPr>
          <p:cNvCxnSpPr/>
          <p:nvPr/>
        </p:nvCxnSpPr>
        <p:spPr>
          <a:xfrm>
            <a:off x="1913993" y="4882479"/>
            <a:ext cx="0" cy="528194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270B41A-B8AD-4057-B9A7-6AE9F3B46D7B}"/>
              </a:ext>
            </a:extLst>
          </p:cNvPr>
          <p:cNvSpPr txBox="1"/>
          <p:nvPr/>
        </p:nvSpPr>
        <p:spPr>
          <a:xfrm rot="16200000">
            <a:off x="5712634" y="3709557"/>
            <a:ext cx="279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Veiligheid is kennis</a:t>
            </a:r>
          </a:p>
        </p:txBody>
      </p:sp>
      <p:cxnSp>
        <p:nvCxnSpPr>
          <p:cNvPr id="11" name="Rechte verbindingslijn met pijl 10" descr="pijl weer helemaal omhoog naar begin">
            <a:extLst>
              <a:ext uri="{FF2B5EF4-FFF2-40B4-BE49-F238E27FC236}">
                <a16:creationId xmlns:a16="http://schemas.microsoft.com/office/drawing/2014/main" id="{176A0AD5-8E8F-4093-A299-E110516B7B94}"/>
              </a:ext>
            </a:extLst>
          </p:cNvPr>
          <p:cNvCxnSpPr>
            <a:cxnSpLocks/>
          </p:cNvCxnSpPr>
          <p:nvPr/>
        </p:nvCxnSpPr>
        <p:spPr>
          <a:xfrm>
            <a:off x="7338560" y="2167200"/>
            <a:ext cx="0" cy="3546380"/>
          </a:xfrm>
          <a:prstGeom prst="straightConnector1">
            <a:avLst/>
          </a:prstGeom>
          <a:ln w="25400">
            <a:solidFill>
              <a:schemeClr val="accent5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57A82198-0883-5038-26DB-24FF574A25B9}"/>
              </a:ext>
            </a:extLst>
          </p:cNvPr>
          <p:cNvSpPr txBox="1">
            <a:spLocks/>
          </p:cNvSpPr>
          <p:nvPr/>
        </p:nvSpPr>
        <p:spPr>
          <a:xfrm>
            <a:off x="9459950" y="4365563"/>
            <a:ext cx="1739427" cy="6235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4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26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68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10000" indent="-34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ct val="70000"/>
              <a:buFont typeface="Arial" panose="020B0604020202020204" pitchFamily="34" charset="0"/>
              <a:buChar char="►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Margreet Spoelstra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NWP kennissessie Veiligheid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800" i="1"/>
              <a:t>13 juni 2023</a:t>
            </a:r>
          </a:p>
        </p:txBody>
      </p:sp>
    </p:spTree>
    <p:extLst>
      <p:ext uri="{BB962C8B-B14F-4D97-AF65-F5344CB8AC3E}">
        <p14:creationId xmlns:p14="http://schemas.microsoft.com/office/powerpoint/2010/main" val="965948556"/>
      </p:ext>
    </p:extLst>
  </p:cSld>
  <p:clrMapOvr>
    <a:masterClrMapping/>
  </p:clrMapOvr>
</p:sld>
</file>

<file path=ppt/theme/theme1.xml><?xml version="1.0" encoding="utf-8"?>
<a:theme xmlns:a="http://schemas.openxmlformats.org/drawingml/2006/main" name="NIPV PowerPoint">
  <a:themeElements>
    <a:clrScheme name="NIP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563"/>
      </a:accent1>
      <a:accent2>
        <a:srgbClr val="BC1413"/>
      </a:accent2>
      <a:accent3>
        <a:srgbClr val="F7A833"/>
      </a:accent3>
      <a:accent4>
        <a:srgbClr val="76B9DA"/>
      </a:accent4>
      <a:accent5>
        <a:srgbClr val="31C0FE"/>
      </a:accent5>
      <a:accent6>
        <a:srgbClr val="EE5A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PV v1 - compressie.potx" id="{E6247824-86ED-47B6-A488-4ACEAB29E4EE}" vid="{2C0E28C2-58F3-4B97-8390-8AAE55ADA3DC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NIPV</Template>
  <TotalTime>297</TotalTime>
  <Words>707</Words>
  <Application>Microsoft Office PowerPoint</Application>
  <PresentationFormat>Breedbeeld</PresentationFormat>
  <Paragraphs>146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Wingdings</vt:lpstr>
      <vt:lpstr>NIPV PowerPoint</vt:lpstr>
      <vt:lpstr>Waterstof en maatregelen</vt:lpstr>
      <vt:lpstr>Wie ben ik?</vt:lpstr>
      <vt:lpstr>Waar kom je waterstof tegen?</vt:lpstr>
      <vt:lpstr>Maatregelen</vt:lpstr>
      <vt:lpstr>Maatregelen</vt:lpstr>
      <vt:lpstr>Voorbeelden van maatregelen</vt:lpstr>
      <vt:lpstr>Wat kan de brandweer doen?</vt:lpstr>
      <vt:lpstr>Wat kan de brandweer doen?</vt:lpstr>
      <vt:lpstr>Visie veiligheid</vt:lpstr>
      <vt:lpstr>Waterstof Veiligheid Innovatie Programma (WVIP)</vt:lpstr>
      <vt:lpstr>Onthouden</vt:lpstr>
      <vt:lpstr>Vragen?</vt:lpstr>
    </vt:vector>
  </TitlesOfParts>
  <Company>Nederlands Instituut Publieke Veiligheid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Waterstof en maatregelen</dc:title>
  <dc:creator>Margreet Spoelstra [NIPV]</dc:creator>
  <cp:lastModifiedBy>Kikkert, N. (Nienke)</cp:lastModifiedBy>
  <cp:revision>5</cp:revision>
  <dcterms:created xsi:type="dcterms:W3CDTF">2023-06-09T05:39:05Z</dcterms:created>
  <dcterms:modified xsi:type="dcterms:W3CDTF">2023-06-13T14:03:30Z</dcterms:modified>
</cp:coreProperties>
</file>