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  <p:sldMasterId id="2147483851" r:id="rId2"/>
    <p:sldMasterId id="2147483889" r:id="rId3"/>
  </p:sldMasterIdLst>
  <p:notesMasterIdLst>
    <p:notesMasterId r:id="rId30"/>
  </p:notesMasterIdLst>
  <p:sldIdLst>
    <p:sldId id="287" r:id="rId4"/>
    <p:sldId id="315" r:id="rId5"/>
    <p:sldId id="288" r:id="rId6"/>
    <p:sldId id="256" r:id="rId7"/>
    <p:sldId id="264" r:id="rId8"/>
    <p:sldId id="263" r:id="rId9"/>
    <p:sldId id="279" r:id="rId10"/>
    <p:sldId id="266" r:id="rId11"/>
    <p:sldId id="267" r:id="rId12"/>
    <p:sldId id="265" r:id="rId13"/>
    <p:sldId id="268" r:id="rId14"/>
    <p:sldId id="280" r:id="rId15"/>
    <p:sldId id="278" r:id="rId16"/>
    <p:sldId id="261" r:id="rId17"/>
    <p:sldId id="275" r:id="rId18"/>
    <p:sldId id="282" r:id="rId19"/>
    <p:sldId id="276" r:id="rId20"/>
    <p:sldId id="277" r:id="rId21"/>
    <p:sldId id="281" r:id="rId22"/>
    <p:sldId id="270" r:id="rId23"/>
    <p:sldId id="283" r:id="rId24"/>
    <p:sldId id="284" r:id="rId25"/>
    <p:sldId id="285" r:id="rId26"/>
    <p:sldId id="286" r:id="rId27"/>
    <p:sldId id="313" r:id="rId28"/>
    <p:sldId id="314" r:id="rId29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0" autoAdjust="0"/>
    <p:restoredTop sz="90931" autoAdjust="0"/>
  </p:normalViewPr>
  <p:slideViewPr>
    <p:cSldViewPr snapToGrid="0" showGuides="1">
      <p:cViewPr varScale="1">
        <p:scale>
          <a:sx n="85" d="100"/>
          <a:sy n="85" d="100"/>
        </p:scale>
        <p:origin x="128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84B10-8634-462C-91F3-69F24DFB076E}" type="datetimeFigureOut">
              <a:rPr lang="nl-NL" smtClean="0"/>
              <a:t>15-2-2022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90238-D9B6-4518-95CB-6242AF9A17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4450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DEEB12-A2F1-428C-BC09-1EE40F89C52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022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DEEB12-A2F1-428C-BC09-1EE40F89C52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531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Titeldia</a:t>
            </a:r>
            <a:r>
              <a:rPr lang="nl-NL" dirty="0"/>
              <a:t> Nederlands. Verander</a:t>
            </a:r>
            <a:r>
              <a:rPr lang="nl-NL" baseline="0" dirty="0"/>
              <a:t> de </a:t>
            </a:r>
            <a:r>
              <a:rPr lang="nl-NL" baseline="0" dirty="0" err="1"/>
              <a:t>titeldia</a:t>
            </a:r>
            <a:r>
              <a:rPr lang="nl-NL" baseline="0" dirty="0"/>
              <a:t> in een Engelstalige door in de lijstweergave (links) te rechts-klikken op de </a:t>
            </a:r>
            <a:r>
              <a:rPr lang="nl-NL" baseline="0" dirty="0" err="1"/>
              <a:t>titeldia</a:t>
            </a:r>
            <a:r>
              <a:rPr lang="nl-NL" baseline="0" dirty="0"/>
              <a:t>. Kies de Engelstalige indeling.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90238-D9B6-4518-95CB-6242AF9A172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7948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Titeldia</a:t>
            </a:r>
            <a:r>
              <a:rPr lang="nl-NL" dirty="0"/>
              <a:t> Nederlands. Verander</a:t>
            </a:r>
            <a:r>
              <a:rPr lang="nl-NL" baseline="0" dirty="0"/>
              <a:t> de </a:t>
            </a:r>
            <a:r>
              <a:rPr lang="nl-NL" baseline="0" dirty="0" err="1"/>
              <a:t>titeldia</a:t>
            </a:r>
            <a:r>
              <a:rPr lang="nl-NL" baseline="0" dirty="0"/>
              <a:t> in een Engelstalige door in de lijstweergave (links) te rechts-klikken op de </a:t>
            </a:r>
            <a:r>
              <a:rPr lang="nl-NL" baseline="0" dirty="0" err="1"/>
              <a:t>titeldia</a:t>
            </a:r>
            <a:r>
              <a:rPr lang="nl-NL" baseline="0" dirty="0"/>
              <a:t>. Kies de Engelstalige indeling.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90238-D9B6-4518-95CB-6242AF9A172E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6984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DEEB12-A2F1-428C-BC09-1EE40F89C52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736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32040" y="1988840"/>
            <a:ext cx="3960440" cy="1739528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46064" y="3789040"/>
            <a:ext cx="3946416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932040" y="5589240"/>
            <a:ext cx="3960440" cy="360040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fld id="{7A77D2AE-19E8-42D8-BEF2-E7942939C320}" type="datetime1">
              <a:rPr lang="nl-NL" smtClean="0"/>
              <a:t>15-2-2022</a:t>
            </a:fld>
            <a:endParaRPr lang="nl-NL" dirty="0"/>
          </a:p>
        </p:txBody>
      </p:sp>
      <p:sp>
        <p:nvSpPr>
          <p:cNvPr id="12" name="Rechthoek 11"/>
          <p:cNvSpPr/>
          <p:nvPr/>
        </p:nvSpPr>
        <p:spPr>
          <a:xfrm>
            <a:off x="-1786" y="0"/>
            <a:ext cx="4573786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shpBeeldmerk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79"/>
          <a:stretch/>
        </p:blipFill>
        <p:spPr bwMode="auto">
          <a:xfrm>
            <a:off x="-1786" y="9899"/>
            <a:ext cx="914578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6381332"/>
            <a:ext cx="2284095" cy="40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13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abel 3"/>
          <p:cNvSpPr>
            <a:spLocks noGrp="1"/>
          </p:cNvSpPr>
          <p:nvPr>
            <p:ph type="tbl" sz="quarter" idx="10"/>
          </p:nvPr>
        </p:nvSpPr>
        <p:spPr>
          <a:xfrm>
            <a:off x="0" y="1052513"/>
            <a:ext cx="9144000" cy="5256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l-NL"/>
              <a:t>Klik op het pictogram als u een tabel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704421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Tekst"/>
          <p:cNvSpPr>
            <a:spLocks noGrp="1" noChangeArrowheads="1"/>
          </p:cNvSpPr>
          <p:nvPr>
            <p:ph idx="1"/>
          </p:nvPr>
        </p:nvSpPr>
        <p:spPr bwMode="auto">
          <a:xfrm>
            <a:off x="251520" y="2156859"/>
            <a:ext cx="4230000" cy="405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nl-NL" sz="2400" dirty="0" smtClean="0"/>
            </a:lvl1pPr>
            <a:lvl2pPr>
              <a:defRPr lang="nl-NL" sz="2000" dirty="0" smtClean="0"/>
            </a:lvl2pPr>
            <a:lvl3pPr>
              <a:defRPr lang="nl-NL" sz="1800" dirty="0" smtClean="0"/>
            </a:lvl3pPr>
          </a:lstStyle>
          <a:p>
            <a:pPr marL="359991" lvl="0" indent="-35999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l-NL"/>
              <a:t>Klikken om de tekststijl van het model te bewerken</a:t>
            </a:r>
          </a:p>
          <a:p>
            <a:pPr marL="359991" lvl="1" indent="-35999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l-NL"/>
              <a:t>Tweede niveau</a:t>
            </a:r>
          </a:p>
          <a:p>
            <a:pPr marL="359991" lvl="2" indent="-35999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l-NL"/>
              <a:t>Derde niveau</a:t>
            </a:r>
          </a:p>
        </p:txBody>
      </p:sp>
      <p:sp>
        <p:nvSpPr>
          <p:cNvPr id="9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423000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0" y="6597353"/>
            <a:ext cx="4320480" cy="2520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9DDBA261-DFF5-4E01-9F18-74C276E9076D}" type="datetime1">
              <a:rPr lang="nl-NL" smtClean="0"/>
              <a:t>15-2-2022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91680" y="6342261"/>
            <a:ext cx="7200800" cy="266088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6323" y="6356349"/>
            <a:ext cx="725277" cy="25200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D484D21D-6F67-453B-9876-1E1B2169E10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inhoud 14"/>
          <p:cNvSpPr>
            <a:spLocks noGrp="1"/>
          </p:cNvSpPr>
          <p:nvPr>
            <p:ph sz="quarter" idx="10"/>
          </p:nvPr>
        </p:nvSpPr>
        <p:spPr>
          <a:xfrm>
            <a:off x="4572000" y="1052739"/>
            <a:ext cx="4572000" cy="5289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78022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Tekst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251520" y="2156859"/>
            <a:ext cx="4230000" cy="405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l-NL" dirty="0"/>
              <a:t>Klik om de opmaakprofielen van de </a:t>
            </a:r>
            <a:r>
              <a:rPr lang="nl-NL" dirty="0" err="1"/>
              <a:t>modeltekst</a:t>
            </a:r>
            <a:r>
              <a:rPr lang="nl-NL" dirty="0"/>
              <a:t> te bewerken</a:t>
            </a:r>
          </a:p>
        </p:txBody>
      </p:sp>
      <p:sp>
        <p:nvSpPr>
          <p:cNvPr id="9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423000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0" y="6597353"/>
            <a:ext cx="4320480" cy="2520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E6A7B04E-4978-4BE2-8F39-A06BB5AF46EF}" type="datetime1">
              <a:rPr lang="nl-NL" smtClean="0"/>
              <a:t>15-2-2022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91680" y="6342261"/>
            <a:ext cx="7200800" cy="266088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6323" y="6356349"/>
            <a:ext cx="725277" cy="25200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D484D21D-6F67-453B-9876-1E1B2169E10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afbeelding 14"/>
          <p:cNvSpPr>
            <a:spLocks noGrp="1"/>
          </p:cNvSpPr>
          <p:nvPr>
            <p:ph type="pic" sz="quarter" idx="10"/>
          </p:nvPr>
        </p:nvSpPr>
        <p:spPr>
          <a:xfrm>
            <a:off x="4572002" y="1052739"/>
            <a:ext cx="4571999" cy="52895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468158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15941" y="1882800"/>
            <a:ext cx="3753000" cy="2336400"/>
          </a:xfrm>
        </p:spPr>
        <p:txBody>
          <a:bodyPr tIns="90000" bIns="90000" anchor="b">
            <a:normAutofit/>
          </a:bodyPr>
          <a:lstStyle>
            <a:lvl1pPr algn="l">
              <a:defRPr sz="27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15941" y="4215600"/>
            <a:ext cx="3753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4330067" y="6541200"/>
            <a:ext cx="485775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990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 userDrawn="1">
          <p15:clr>
            <a:srgbClr val="FBAE40"/>
          </p15:clr>
        </p15:guide>
        <p15:guide id="2" pos="404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0183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2379" y="0"/>
            <a:ext cx="4574381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76763" y="1144800"/>
                </a:lnTo>
                <a:lnTo>
                  <a:pt x="6099175" y="1144800"/>
                </a:lnTo>
                <a:lnTo>
                  <a:pt x="6099175" y="6541200"/>
                </a:lnTo>
                <a:lnTo>
                  <a:pt x="5776595" y="6541200"/>
                </a:lnTo>
                <a:lnTo>
                  <a:pt x="57765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>
            <a:spLocks/>
          </p:cNvSpPr>
          <p:nvPr userDrawn="1"/>
        </p:nvSpPr>
        <p:spPr>
          <a:xfrm>
            <a:off x="4396500" y="6620400"/>
            <a:ext cx="351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4914900" y="5832053"/>
            <a:ext cx="3753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>
              <a:defRPr sz="1351">
                <a:solidFill>
                  <a:schemeClr val="bg1"/>
                </a:solidFill>
              </a:defRPr>
            </a:lvl2pPr>
            <a:lvl3pPr>
              <a:defRPr sz="1351">
                <a:solidFill>
                  <a:schemeClr val="bg1"/>
                </a:solidFill>
              </a:defRPr>
            </a:lvl3pPr>
            <a:lvl4pPr>
              <a:defRPr sz="1351">
                <a:solidFill>
                  <a:schemeClr val="bg1"/>
                </a:solidFill>
              </a:defRPr>
            </a:lvl4pPr>
            <a:lvl5pPr>
              <a:defRPr sz="135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9" name="Rechthoek 18"/>
          <p:cNvSpPr/>
          <p:nvPr userDrawn="1"/>
        </p:nvSpPr>
        <p:spPr>
          <a:xfrm>
            <a:off x="4330067" y="6541200"/>
            <a:ext cx="485775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4914900" y="1885467"/>
            <a:ext cx="3753000" cy="2336400"/>
          </a:xfrm>
        </p:spPr>
        <p:txBody>
          <a:bodyPr tIns="90000" bIns="90000" anchor="b">
            <a:normAutofit/>
          </a:bodyPr>
          <a:lstStyle>
            <a:lvl1pPr algn="l">
              <a:defRPr sz="27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4914900" y="4218267"/>
            <a:ext cx="3753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20" name="Afbeelding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18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6011" y="3427417"/>
            <a:ext cx="8192930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27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76011" y="5162405"/>
            <a:ext cx="8192930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2" name="Rechthoek 11"/>
          <p:cNvSpPr/>
          <p:nvPr userDrawn="1"/>
        </p:nvSpPr>
        <p:spPr>
          <a:xfrm>
            <a:off x="4330067" y="6541200"/>
            <a:ext cx="485775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475060" y="5829386"/>
            <a:ext cx="3854054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>
              <a:defRPr sz="1351">
                <a:solidFill>
                  <a:schemeClr val="bg1"/>
                </a:solidFill>
              </a:defRPr>
            </a:lvl2pPr>
            <a:lvl3pPr>
              <a:defRPr sz="1351">
                <a:solidFill>
                  <a:schemeClr val="bg1"/>
                </a:solidFill>
              </a:defRPr>
            </a:lvl3pPr>
            <a:lvl4pPr>
              <a:defRPr sz="1351">
                <a:solidFill>
                  <a:schemeClr val="bg1"/>
                </a:solidFill>
              </a:defRPr>
            </a:lvl4pPr>
            <a:lvl5pPr>
              <a:defRPr sz="135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6" name="Tijdelijke aanduiding voor afbeelding 15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9144000" cy="3427413"/>
          </a:xfrm>
          <a:custGeom>
            <a:avLst/>
            <a:gdLst>
              <a:gd name="connsiteX0" fmla="*/ 5772000 w 12192000"/>
              <a:gd name="connsiteY0" fmla="*/ 1 h 3427413"/>
              <a:gd name="connsiteX1" fmla="*/ 5772000 w 12192000"/>
              <a:gd name="connsiteY1" fmla="*/ 1144801 h 3427413"/>
              <a:gd name="connsiteX2" fmla="*/ 6420000 w 12192000"/>
              <a:gd name="connsiteY2" fmla="*/ 1144801 h 3427413"/>
              <a:gd name="connsiteX3" fmla="*/ 64200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2000" y="1"/>
                </a:moveTo>
                <a:lnTo>
                  <a:pt x="5772000" y="1144801"/>
                </a:lnTo>
                <a:lnTo>
                  <a:pt x="6420000" y="1144801"/>
                </a:lnTo>
                <a:lnTo>
                  <a:pt x="64200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48000" anchor="ctr" anchorCtr="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 userDrawn="1">
          <p15:clr>
            <a:srgbClr val="FBAE40"/>
          </p15:clr>
        </p15:guide>
        <p15:guide id="2" orient="horz" pos="2656" userDrawn="1">
          <p15:clr>
            <a:srgbClr val="FBAE40"/>
          </p15:clr>
        </p15:guide>
        <p15:guide id="3" pos="4044" userDrawn="1">
          <p15:clr>
            <a:srgbClr val="FBAE40"/>
          </p15:clr>
        </p15:guide>
        <p15:guide id="4" pos="3636" userDrawn="1">
          <p15:clr>
            <a:srgbClr val="FBAE40"/>
          </p15:clr>
        </p15:guide>
        <p15:guide id="5" orient="horz" pos="3135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>
            <a:spLocks/>
          </p:cNvSpPr>
          <p:nvPr userDrawn="1"/>
        </p:nvSpPr>
        <p:spPr>
          <a:xfrm>
            <a:off x="4396500" y="6620400"/>
            <a:ext cx="351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Rechthoek 14"/>
          <p:cNvSpPr/>
          <p:nvPr userDrawn="1"/>
        </p:nvSpPr>
        <p:spPr>
          <a:xfrm>
            <a:off x="4330067" y="6541200"/>
            <a:ext cx="485775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4917132" y="3427413"/>
            <a:ext cx="3753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4914900" y="5832053"/>
            <a:ext cx="3753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>
              <a:defRPr sz="1351">
                <a:solidFill>
                  <a:schemeClr val="bg1"/>
                </a:solidFill>
              </a:defRPr>
            </a:lvl2pPr>
            <a:lvl3pPr>
              <a:defRPr sz="1351">
                <a:solidFill>
                  <a:schemeClr val="bg1"/>
                </a:solidFill>
              </a:defRPr>
            </a:lvl3pPr>
            <a:lvl4pPr>
              <a:defRPr sz="1351">
                <a:solidFill>
                  <a:schemeClr val="bg1"/>
                </a:solidFill>
              </a:defRPr>
            </a:lvl4pPr>
            <a:lvl5pPr>
              <a:defRPr sz="135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4915941" y="2024063"/>
            <a:ext cx="3753000" cy="1403350"/>
          </a:xfrm>
        </p:spPr>
        <p:txBody>
          <a:bodyPr tIns="90000" bIns="90000" anchor="b">
            <a:normAutofit/>
          </a:bodyPr>
          <a:lstStyle>
            <a:lvl1pPr algn="l">
              <a:defRPr sz="27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22" name="Afbeelding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98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9144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252" y="1879605"/>
            <a:ext cx="8192691" cy="1547813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476250" y="3749487"/>
            <a:ext cx="8193882" cy="2077232"/>
          </a:xfrm>
        </p:spPr>
        <p:txBody>
          <a:bodyPr lIns="104400" tIns="90000" rIns="90000" bIns="4680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475061" y="5829386"/>
            <a:ext cx="3754041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>
              <a:defRPr sz="1351">
                <a:solidFill>
                  <a:schemeClr val="bg1"/>
                </a:solidFill>
              </a:defRPr>
            </a:lvl2pPr>
            <a:lvl3pPr>
              <a:defRPr sz="1351">
                <a:solidFill>
                  <a:schemeClr val="bg1"/>
                </a:solidFill>
              </a:defRPr>
            </a:lvl3pPr>
            <a:lvl4pPr>
              <a:defRPr sz="1351">
                <a:solidFill>
                  <a:schemeClr val="bg1"/>
                </a:solidFill>
              </a:defRPr>
            </a:lvl4pPr>
            <a:lvl5pPr>
              <a:defRPr sz="135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2" name="Rechthoek 11"/>
          <p:cNvSpPr/>
          <p:nvPr userDrawn="1"/>
        </p:nvSpPr>
        <p:spPr>
          <a:xfrm>
            <a:off x="4330067" y="6541200"/>
            <a:ext cx="485775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41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476249" y="2636841"/>
            <a:ext cx="3752851" cy="1584325"/>
          </a:xfrm>
        </p:spPr>
        <p:txBody>
          <a:bodyPr anchor="ctr" anchorCtr="0"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5843799" y="916926"/>
            <a:ext cx="2825142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351"/>
            </a:lvl1pPr>
            <a:lvl2pPr marL="234894" indent="0">
              <a:buNone/>
              <a:defRPr/>
            </a:lvl2pPr>
            <a:lvl3pPr marL="472488" indent="0">
              <a:buNone/>
              <a:defRPr/>
            </a:lvl3pPr>
            <a:lvl4pPr marL="707382" indent="0">
              <a:buNone/>
              <a:defRPr/>
            </a:lvl4pPr>
            <a:lvl5pPr marL="944976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5843799" y="2061911"/>
            <a:ext cx="2825142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351"/>
            </a:lvl1pPr>
            <a:lvl2pPr marL="234894" indent="0">
              <a:buNone/>
              <a:defRPr/>
            </a:lvl2pPr>
            <a:lvl3pPr marL="472488" indent="0">
              <a:buNone/>
              <a:defRPr/>
            </a:lvl3pPr>
            <a:lvl4pPr marL="707382" indent="0">
              <a:buNone/>
              <a:defRPr/>
            </a:lvl4pPr>
            <a:lvl5pPr marL="944976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5843799" y="3211200"/>
            <a:ext cx="2825142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351"/>
            </a:lvl1pPr>
            <a:lvl2pPr marL="234894" indent="0">
              <a:buNone/>
              <a:defRPr/>
            </a:lvl2pPr>
            <a:lvl3pPr marL="472488" indent="0">
              <a:buNone/>
              <a:defRPr/>
            </a:lvl3pPr>
            <a:lvl4pPr marL="707382" indent="0">
              <a:buNone/>
              <a:defRPr/>
            </a:lvl4pPr>
            <a:lvl5pPr marL="944976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5843799" y="4352400"/>
            <a:ext cx="2825142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351"/>
            </a:lvl1pPr>
            <a:lvl2pPr marL="234894" indent="0">
              <a:buNone/>
              <a:defRPr/>
            </a:lvl2pPr>
            <a:lvl3pPr marL="472488" indent="0">
              <a:buNone/>
              <a:defRPr/>
            </a:lvl3pPr>
            <a:lvl4pPr marL="707382" indent="0">
              <a:buNone/>
              <a:defRPr/>
            </a:lvl4pPr>
            <a:lvl5pPr marL="944976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5843799" y="5497200"/>
            <a:ext cx="2825142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351"/>
            </a:lvl1pPr>
            <a:lvl2pPr marL="234894" indent="0">
              <a:buNone/>
              <a:defRPr/>
            </a:lvl2pPr>
            <a:lvl3pPr marL="472488" indent="0">
              <a:buNone/>
              <a:defRPr/>
            </a:lvl3pPr>
            <a:lvl4pPr marL="707382" indent="0">
              <a:buNone/>
              <a:defRPr/>
            </a:lvl4pPr>
            <a:lvl5pPr marL="944976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1066800"/>
          </a:xfrm>
          <a:prstGeom prst="rect">
            <a:avLst/>
          </a:prstGeom>
        </p:spPr>
      </p:pic>
      <p:sp>
        <p:nvSpPr>
          <p:cNvPr id="21" name="Rechthoek 20"/>
          <p:cNvSpPr>
            <a:spLocks/>
          </p:cNvSpPr>
          <p:nvPr userDrawn="1"/>
        </p:nvSpPr>
        <p:spPr>
          <a:xfrm>
            <a:off x="4396500" y="6620400"/>
            <a:ext cx="351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4814046" y="998450"/>
            <a:ext cx="1029754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4814046" y="2143679"/>
            <a:ext cx="1029754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4814046" y="3288907"/>
            <a:ext cx="1029754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4814046" y="4434137"/>
            <a:ext cx="1029754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4814046" y="5579366"/>
            <a:ext cx="1029754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0919514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_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32040" y="1988840"/>
            <a:ext cx="3960440" cy="1739528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om stijl te bewerken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46064" y="3789040"/>
            <a:ext cx="3946416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  <a:endParaRPr lang="en-GB" noProof="0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932040" y="5589240"/>
            <a:ext cx="3960440" cy="360040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fld id="{F42FBC19-B3E7-4B38-B57A-6FF6F0E4C650}" type="datetime1">
              <a:rPr lang="nl-NL" noProof="0" smtClean="0"/>
              <a:t>15-2-2022</a:t>
            </a:fld>
            <a:endParaRPr lang="en-GB" noProof="0" dirty="0"/>
          </a:p>
        </p:txBody>
      </p:sp>
      <p:sp>
        <p:nvSpPr>
          <p:cNvPr id="12" name="Rechthoek 11"/>
          <p:cNvSpPr/>
          <p:nvPr/>
        </p:nvSpPr>
        <p:spPr>
          <a:xfrm>
            <a:off x="-1786" y="0"/>
            <a:ext cx="4573786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shpBeeldmerk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4"/>
          <a:stretch/>
        </p:blipFill>
        <p:spPr bwMode="auto">
          <a:xfrm>
            <a:off x="-1" y="4"/>
            <a:ext cx="9144000" cy="1534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381332"/>
            <a:ext cx="2284095" cy="40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717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640" userDrawn="1">
          <p15:clr>
            <a:srgbClr val="FBAE40"/>
          </p15:clr>
        </p15:guide>
        <p15:guide id="1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4914900" y="2289605"/>
            <a:ext cx="3753000" cy="3931813"/>
          </a:xfrm>
        </p:spPr>
        <p:txBody>
          <a:bodyPr/>
          <a:lstStyle>
            <a:lvl1pPr marL="342891" indent="-342891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512987" indent="-161996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1066800"/>
          </a:xfrm>
          <a:prstGeom prst="rect">
            <a:avLst/>
          </a:prstGeom>
        </p:spPr>
      </p:pic>
      <p:sp>
        <p:nvSpPr>
          <p:cNvPr id="16" name="Rechthoek 15"/>
          <p:cNvSpPr>
            <a:spLocks/>
          </p:cNvSpPr>
          <p:nvPr userDrawn="1"/>
        </p:nvSpPr>
        <p:spPr>
          <a:xfrm>
            <a:off x="4396500" y="6620400"/>
            <a:ext cx="351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914900" y="1051205"/>
            <a:ext cx="3753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afbeelding 21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57368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2000 w 6098242"/>
              <a:gd name="connsiteY1" fmla="*/ 0 h 6858000"/>
              <a:gd name="connsiteX2" fmla="*/ 5862000 w 6098242"/>
              <a:gd name="connsiteY2" fmla="*/ 708025 h 6858000"/>
              <a:gd name="connsiteX3" fmla="*/ 6098242 w 6098242"/>
              <a:gd name="connsiteY3" fmla="*/ 708025 h 6858000"/>
              <a:gd name="connsiteX4" fmla="*/ 6098242 w 6098242"/>
              <a:gd name="connsiteY4" fmla="*/ 6620400 h 6858000"/>
              <a:gd name="connsiteX5" fmla="*/ 5862000 w 6098242"/>
              <a:gd name="connsiteY5" fmla="*/ 6620400 h 6858000"/>
              <a:gd name="connsiteX6" fmla="*/ 5862000 w 6098242"/>
              <a:gd name="connsiteY6" fmla="*/ 6858000 h 6858000"/>
              <a:gd name="connsiteX7" fmla="*/ 0 w 609824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2000" y="0"/>
                </a:lnTo>
                <a:lnTo>
                  <a:pt x="5862000" y="708025"/>
                </a:lnTo>
                <a:lnTo>
                  <a:pt x="6098242" y="708025"/>
                </a:lnTo>
                <a:lnTo>
                  <a:pt x="6098242" y="6620400"/>
                </a:lnTo>
                <a:lnTo>
                  <a:pt x="5862000" y="6620400"/>
                </a:lnTo>
                <a:lnTo>
                  <a:pt x="586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6930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249" y="2636841"/>
            <a:ext cx="3752851" cy="1584325"/>
          </a:xfrm>
        </p:spPr>
        <p:txBody>
          <a:bodyPr anchor="b"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6249" y="4221167"/>
            <a:ext cx="3752851" cy="2000251"/>
          </a:xfrm>
        </p:spPr>
        <p:txBody>
          <a:bodyPr tIns="90000" rIns="10080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476249" y="1171575"/>
            <a:ext cx="375285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7200" b="1" i="0">
                <a:solidFill>
                  <a:schemeClr val="bg1"/>
                </a:solidFill>
              </a:defRPr>
            </a:lvl1pPr>
            <a:lvl2pPr marL="234894" indent="0" algn="r">
              <a:buNone/>
              <a:defRPr/>
            </a:lvl2pPr>
            <a:lvl3pPr marL="472488" indent="0" algn="r">
              <a:buNone/>
              <a:defRPr/>
            </a:lvl3pPr>
            <a:lvl4pPr marL="707382" indent="0" algn="r">
              <a:buNone/>
              <a:defRPr/>
            </a:lvl4pPr>
            <a:lvl5pPr marL="944976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1066800"/>
          </a:xfrm>
          <a:prstGeom prst="rect">
            <a:avLst/>
          </a:prstGeom>
        </p:spPr>
      </p:pic>
      <p:sp>
        <p:nvSpPr>
          <p:cNvPr id="11" name="Rechthoek 10"/>
          <p:cNvSpPr>
            <a:spLocks/>
          </p:cNvSpPr>
          <p:nvPr userDrawn="1"/>
        </p:nvSpPr>
        <p:spPr>
          <a:xfrm>
            <a:off x="4396500" y="6620400"/>
            <a:ext cx="351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7971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76251" y="2276475"/>
            <a:ext cx="391953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914899" y="2276475"/>
            <a:ext cx="3753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55258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6251" y="2306037"/>
            <a:ext cx="3753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351" b="1" cap="all" baseline="0">
                <a:solidFill>
                  <a:schemeClr val="tx2"/>
                </a:solidFill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6251" y="2953738"/>
            <a:ext cx="3753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914900" y="2306037"/>
            <a:ext cx="3753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351" b="1" cap="all" baseline="0">
                <a:solidFill>
                  <a:schemeClr val="tx2"/>
                </a:solidFill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914902" y="2953738"/>
            <a:ext cx="3754041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28270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85657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1782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76250" y="3427418"/>
            <a:ext cx="375285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4915941" y="1052513"/>
            <a:ext cx="3753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76250" y="1052518"/>
            <a:ext cx="375285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75664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476252" y="1052514"/>
            <a:ext cx="8192691" cy="4024800"/>
          </a:xfrm>
        </p:spPr>
        <p:txBody>
          <a:bodyPr anchor="b" anchorCtr="0">
            <a:normAutofit/>
          </a:bodyPr>
          <a:lstStyle>
            <a:lvl1pPr algn="l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476250" y="5077315"/>
            <a:ext cx="409575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0788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476252" y="1052514"/>
            <a:ext cx="8192691" cy="4024800"/>
          </a:xfrm>
        </p:spPr>
        <p:txBody>
          <a:bodyPr anchor="b" anchorCtr="0">
            <a:normAutofit/>
          </a:bodyPr>
          <a:lstStyle>
            <a:lvl1pPr algn="l">
              <a:defRPr sz="6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476250" y="5077319"/>
            <a:ext cx="409575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0246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4572000" y="-1588"/>
            <a:ext cx="4572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751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76250" y="2636838"/>
            <a:ext cx="3752849" cy="1584324"/>
          </a:xfrm>
        </p:spPr>
        <p:txBody>
          <a:bodyPr anchor="ctr" anchorCtr="0"/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1066800"/>
          </a:xfrm>
          <a:prstGeom prst="rect">
            <a:avLst/>
          </a:prstGeom>
        </p:spPr>
      </p:pic>
      <p:sp>
        <p:nvSpPr>
          <p:cNvPr id="16" name="Rechthoek 15"/>
          <p:cNvSpPr>
            <a:spLocks/>
          </p:cNvSpPr>
          <p:nvPr userDrawn="1"/>
        </p:nvSpPr>
        <p:spPr>
          <a:xfrm>
            <a:off x="4396500" y="6620400"/>
            <a:ext cx="351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4915941" y="1066805"/>
            <a:ext cx="3753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5268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  <p15:guide id="3" pos="5609" userDrawn="1">
          <p15:clr>
            <a:srgbClr val="FBAE40"/>
          </p15:clr>
        </p15:guide>
        <p15:guide id="4" pos="590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864096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0" y="6597353"/>
            <a:ext cx="4320480" cy="2520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97F11C2E-CB78-447D-AD85-AAF7A005F68E}" type="datetime1">
              <a:rPr lang="nl-NL" smtClean="0"/>
              <a:t>15-2-2022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91680" y="6342261"/>
            <a:ext cx="7200800" cy="266088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6323" y="6356349"/>
            <a:ext cx="725277" cy="25200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D484D21D-6F67-453B-9876-1E1B2169E10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inhoud 6"/>
          <p:cNvSpPr>
            <a:spLocks noGrp="1"/>
          </p:cNvSpPr>
          <p:nvPr>
            <p:ph sz="quarter" idx="13"/>
          </p:nvPr>
        </p:nvSpPr>
        <p:spPr>
          <a:xfrm>
            <a:off x="246063" y="2145175"/>
            <a:ext cx="8640000" cy="403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222522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288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76249" y="2636839"/>
            <a:ext cx="3753000" cy="1584324"/>
          </a:xfrm>
        </p:spPr>
        <p:txBody>
          <a:bodyPr anchor="ctr" anchorCtr="0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4914899" y="1052513"/>
            <a:ext cx="3753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1066800"/>
          </a:xfrm>
          <a:prstGeom prst="rect">
            <a:avLst/>
          </a:prstGeom>
        </p:spPr>
      </p:pic>
      <p:sp>
        <p:nvSpPr>
          <p:cNvPr id="10" name="Rechthoek 9"/>
          <p:cNvSpPr>
            <a:spLocks/>
          </p:cNvSpPr>
          <p:nvPr userDrawn="1"/>
        </p:nvSpPr>
        <p:spPr>
          <a:xfrm>
            <a:off x="4396500" y="6620400"/>
            <a:ext cx="351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9616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76250" y="3427413"/>
            <a:ext cx="375285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76250" y="1052518"/>
            <a:ext cx="375285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4572000" y="-2381"/>
            <a:ext cx="4572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97497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476251" y="2289605"/>
            <a:ext cx="3754041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1066800"/>
          </a:xfrm>
          <a:prstGeom prst="rect">
            <a:avLst/>
          </a:prstGeom>
        </p:spPr>
      </p:pic>
      <p:sp>
        <p:nvSpPr>
          <p:cNvPr id="14" name="Rechthoek 13"/>
          <p:cNvSpPr>
            <a:spLocks/>
          </p:cNvSpPr>
          <p:nvPr userDrawn="1"/>
        </p:nvSpPr>
        <p:spPr>
          <a:xfrm>
            <a:off x="4396500" y="6620400"/>
            <a:ext cx="351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654" y="1051205"/>
            <a:ext cx="3753446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4572000" y="-2381"/>
            <a:ext cx="4572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1078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476250" y="2289605"/>
            <a:ext cx="375285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250" y="1051205"/>
            <a:ext cx="375285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4572000" y="-2381"/>
            <a:ext cx="4572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7843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9144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252" y="1052513"/>
            <a:ext cx="8192691" cy="2374900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76252" y="3749492"/>
            <a:ext cx="8192691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1066800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16731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92"/>
            <a:ext cx="9144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252" y="1052513"/>
            <a:ext cx="8192691" cy="2374900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76252" y="3749492"/>
            <a:ext cx="8192691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Rechthoek 11"/>
          <p:cNvSpPr>
            <a:spLocks/>
          </p:cNvSpPr>
          <p:nvPr userDrawn="1"/>
        </p:nvSpPr>
        <p:spPr>
          <a:xfrm>
            <a:off x="4396500" y="6620400"/>
            <a:ext cx="351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52001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5"/>
            <a:ext cx="9144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214408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654" y="3888005"/>
            <a:ext cx="3753446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915941" y="3888005"/>
            <a:ext cx="3753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0741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5"/>
            <a:ext cx="9144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914899" y="3888005"/>
            <a:ext cx="3753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654" y="3888005"/>
            <a:ext cx="3753446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74840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5"/>
            <a:ext cx="9144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214408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76252" y="3888005"/>
            <a:ext cx="8192691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2762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5"/>
            <a:ext cx="9144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76252" y="3888005"/>
            <a:ext cx="8192691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501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42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124625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8"/>
            <a:ext cx="9144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202" y="1051200"/>
            <a:ext cx="8193287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3548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8"/>
            <a:ext cx="9144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75656" y="1051200"/>
            <a:ext cx="8193287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9938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2013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9144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9144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tx1"/>
                </a:solidFill>
              </a:defRPr>
            </a:lvl1pPr>
            <a:lvl2pPr marL="234894" indent="0">
              <a:buNone/>
              <a:defRPr/>
            </a:lvl2pPr>
            <a:lvl3pPr marL="472488" indent="0">
              <a:buNone/>
              <a:defRPr/>
            </a:lvl3pPr>
            <a:lvl4pPr marL="707382" indent="0">
              <a:buNone/>
              <a:defRPr/>
            </a:lvl4pPr>
            <a:lvl5pPr marL="944976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323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476252" y="2276475"/>
            <a:ext cx="8192691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07120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5969144" y="2276475"/>
            <a:ext cx="2700000" cy="3937000"/>
          </a:xfrm>
        </p:spPr>
        <p:txBody>
          <a:bodyPr/>
          <a:lstStyle>
            <a:lvl1pPr marL="0" indent="0">
              <a:buNone/>
              <a:defRPr sz="1500"/>
            </a:lvl1pPr>
            <a:lvl2pPr marL="234894" indent="0">
              <a:buNone/>
              <a:defRPr sz="1351"/>
            </a:lvl2pPr>
            <a:lvl3pPr marL="472488" indent="0">
              <a:buNone/>
              <a:defRPr sz="1200"/>
            </a:lvl3pPr>
            <a:lvl4pPr marL="707382" indent="0">
              <a:buNone/>
              <a:defRPr sz="1200"/>
            </a:lvl4pPr>
            <a:lvl5pPr marL="944976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476252" y="2276475"/>
            <a:ext cx="5384223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43706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4912518" y="2289604"/>
            <a:ext cx="3753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1066800"/>
          </a:xfrm>
          <a:prstGeom prst="rect">
            <a:avLst/>
          </a:prstGeom>
        </p:spPr>
      </p:pic>
      <p:sp>
        <p:nvSpPr>
          <p:cNvPr id="12" name="Rechthoek 11"/>
          <p:cNvSpPr>
            <a:spLocks/>
          </p:cNvSpPr>
          <p:nvPr userDrawn="1"/>
        </p:nvSpPr>
        <p:spPr>
          <a:xfrm>
            <a:off x="4396500" y="6620400"/>
            <a:ext cx="351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2518" y="1051205"/>
            <a:ext cx="3753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476250" y="1066804"/>
            <a:ext cx="375285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2138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9144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6252" y="1875617"/>
            <a:ext cx="8192691" cy="1551796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3867565" y="3846022"/>
            <a:ext cx="351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3867565" y="4639509"/>
            <a:ext cx="351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3867565" y="5405528"/>
            <a:ext cx="351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408586" y="3921366"/>
            <a:ext cx="405902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33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408586" y="4707382"/>
            <a:ext cx="405902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33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408586" y="5480872"/>
            <a:ext cx="405902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33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4330067" y="6541200"/>
            <a:ext cx="485775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529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457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6250" y="2565400"/>
            <a:ext cx="3752850" cy="1727200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382216" y="2286000"/>
            <a:ext cx="3286727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382216" y="3079487"/>
            <a:ext cx="3286727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382216" y="3845506"/>
            <a:ext cx="3286727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923235" y="2361344"/>
            <a:ext cx="405902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33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923235" y="3147360"/>
            <a:ext cx="405902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33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923235" y="3920850"/>
            <a:ext cx="405902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33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4330067" y="6541200"/>
            <a:ext cx="485775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711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6252" y="1875622"/>
            <a:ext cx="8192691" cy="1551795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3168235" y="3846022"/>
            <a:ext cx="351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3168235" y="4639509"/>
            <a:ext cx="351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3168235" y="5405528"/>
            <a:ext cx="351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15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2709256" y="3921366"/>
            <a:ext cx="405902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33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2709256" y="4707382"/>
            <a:ext cx="405902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33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2709256" y="5480872"/>
            <a:ext cx="405902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33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4330067" y="6541200"/>
            <a:ext cx="485775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05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864096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0" y="6597353"/>
            <a:ext cx="4320480" cy="2520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2E07BF1B-B580-4B5B-A33B-2D519FB765C6}" type="datetime1">
              <a:rPr lang="nl-NL" smtClean="0"/>
              <a:t>15-2-2022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91680" y="6342261"/>
            <a:ext cx="7200800" cy="266088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6323" y="6356349"/>
            <a:ext cx="725277" cy="25200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D484D21D-6F67-453B-9876-1E1B2169E10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" name="Tijdelijke aanduiding voor inhoud 6"/>
          <p:cNvSpPr>
            <a:spLocks noGrp="1"/>
          </p:cNvSpPr>
          <p:nvPr>
            <p:ph sz="quarter" idx="13"/>
          </p:nvPr>
        </p:nvSpPr>
        <p:spPr>
          <a:xfrm>
            <a:off x="246063" y="2145175"/>
            <a:ext cx="4230000" cy="40322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15" name="Tijdelijke aanduiding voor inhoud 6"/>
          <p:cNvSpPr>
            <a:spLocks noGrp="1"/>
          </p:cNvSpPr>
          <p:nvPr>
            <p:ph sz="quarter" idx="14"/>
          </p:nvPr>
        </p:nvSpPr>
        <p:spPr>
          <a:xfrm>
            <a:off x="4662480" y="2132854"/>
            <a:ext cx="4230000" cy="40322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0953426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6F612E-FBBE-4EB6-A6D8-AE7B65EA2F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9318691-9ACC-4CD9-B0BA-F118BD3DCB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29F495B-90F9-4115-9D3F-E2F8E7C46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53D3-5DC2-4302-A29A-5B2A3C44857C}" type="datetimeFigureOut">
              <a:rPr lang="nl-NL" smtClean="0"/>
              <a:t>15-2-2022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F8E9C60-EE4A-4174-8872-6BF7B7DB3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1AE5AC1-68C7-49E8-8165-A926BF02A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B54E-EE57-4BDF-A352-F373953B3A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27521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060E15-4756-4381-B73C-27336F99A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2FE82B-5F15-4D48-BF35-03BEB29BE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B68388-0AE2-419A-8665-BDF6B4726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53D3-5DC2-4302-A29A-5B2A3C44857C}" type="datetimeFigureOut">
              <a:rPr lang="nl-NL" smtClean="0"/>
              <a:t>15-2-2022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472A71A-4CFB-480B-9CB8-AE4E77A10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5F15A1D-4896-4E69-98A7-333C0CB72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B54E-EE57-4BDF-A352-F373953B3A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82172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F77501-F4AC-4A06-9C78-FD8F18660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32F2809-D049-4FA9-B971-2D0254B4D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121767A-9C40-4485-9F4F-05205AE76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53D3-5DC2-4302-A29A-5B2A3C44857C}" type="datetimeFigureOut">
              <a:rPr lang="nl-NL" smtClean="0"/>
              <a:t>15-2-2022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35A74DC-C016-4449-A67B-6A39ADF8E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ED6FD29-675E-49DD-933D-F3EB30C46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B54E-EE57-4BDF-A352-F373953B3A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57886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30C2D0-BC75-46B4-B04A-35DC8CC2E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4865B9-F662-46A8-8132-02B495ACC1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2E64C24-4CE3-4CD3-B449-B2550EC84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73B4710-752A-4A84-AD84-77BE7791A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53D3-5DC2-4302-A29A-5B2A3C44857C}" type="datetimeFigureOut">
              <a:rPr lang="nl-NL" smtClean="0"/>
              <a:t>15-2-2022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8D834F3-11A0-41BF-B090-127610AD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E9415A8-0A24-4DDA-8A80-19DCCF17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B54E-EE57-4BDF-A352-F373953B3A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37317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E99E9F-0C2C-4990-9849-F81E74430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7ADF3A1-663E-4AD5-9363-FC4EACBC4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3B69E26-A1AE-4A90-9DD5-85FC32F39E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B96FE7B-4AA3-4EE1-BDAF-53528B9039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D5471E8-8517-4C31-8F7C-76D678A762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7E755DE-E862-413E-9913-7627D7A84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53D3-5DC2-4302-A29A-5B2A3C44857C}" type="datetimeFigureOut">
              <a:rPr lang="nl-NL" smtClean="0"/>
              <a:t>15-2-2022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7D1F05-CDA0-4A23-9968-614DD0F89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B22A2F5-F730-4B51-B728-F6F871B5C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B54E-EE57-4BDF-A352-F373953B3A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24108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B6AD3-3F3D-4419-B49E-393523E48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9F52163-B959-415F-A8E1-360CB5E9F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53D3-5DC2-4302-A29A-5B2A3C44857C}" type="datetimeFigureOut">
              <a:rPr lang="nl-NL" smtClean="0"/>
              <a:t>15-2-2022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DAD222A-B68C-49C7-A061-9523DC427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DB8FC8C-0EA5-4956-9A42-C5B6C75EB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B54E-EE57-4BDF-A352-F373953B3A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28967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611F58B-6ED3-40BB-970D-80935690D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53D3-5DC2-4302-A29A-5B2A3C44857C}" type="datetimeFigureOut">
              <a:rPr lang="nl-NL" smtClean="0"/>
              <a:t>15-2-2022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4A66716-13AC-4B73-963F-ECFCE1020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C9905CD-35A8-4FF9-8CB0-45D8C149B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B54E-EE57-4BDF-A352-F373953B3A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84684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D55024-2C82-4A2B-873B-D5C44BAB0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2CF940-4B4E-4757-9EB3-4116D067F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2FD6F1D-722B-4215-A88C-1493A5700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2DA26D6-2400-4130-9837-242A06E35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53D3-5DC2-4302-A29A-5B2A3C44857C}" type="datetimeFigureOut">
              <a:rPr lang="nl-NL" smtClean="0"/>
              <a:t>15-2-2022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AAD3BDF-E261-41D2-A038-FF6640F03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50F6074-9289-4A71-939D-298FD79BE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B54E-EE57-4BDF-A352-F373953B3A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10143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C61B70-898D-4A21-B3CF-EA3F5758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4690159-0EDD-480B-9265-495CBEF6FC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6A90D3A-1D63-4C98-992F-51B81FD51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8D6505F-CC30-4C53-8D01-389276E38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53D3-5DC2-4302-A29A-5B2A3C44857C}" type="datetimeFigureOut">
              <a:rPr lang="nl-NL" smtClean="0"/>
              <a:t>15-2-2022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8F71B68-BB18-4B4F-B988-81B1E35D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4AEAC53-493B-4DE9-B7C7-0A1274F1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B54E-EE57-4BDF-A352-F373953B3A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64536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257BA2-0831-40F5-AFED-E5F756461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AFFDA49-5368-44F1-9135-119BA6AC9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A86360-225E-4819-A713-97007EB75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53D3-5DC2-4302-A29A-5B2A3C44857C}" type="datetimeFigureOut">
              <a:rPr lang="nl-NL" smtClean="0"/>
              <a:t>15-2-2022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DB85C3-F440-4414-BAC5-64A28B606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B14303E-9CFF-481F-AFD8-5BA534DD8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B54E-EE57-4BDF-A352-F373953B3A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1328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46325" y="2132857"/>
            <a:ext cx="4235197" cy="76844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864096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0" y="6597353"/>
            <a:ext cx="4320480" cy="2520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4673FC6F-9954-4650-86C4-32624F40DECD}" type="datetime1">
              <a:rPr lang="nl-NL" smtClean="0"/>
              <a:t>15-2-2022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91680" y="6342261"/>
            <a:ext cx="7200800" cy="266088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6323" y="6356349"/>
            <a:ext cx="725277" cy="25200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D484D21D-6F67-453B-9876-1E1B2169E10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6" name="Tijdelijke aanduiding voor tekst 2"/>
          <p:cNvSpPr>
            <a:spLocks noGrp="1"/>
          </p:cNvSpPr>
          <p:nvPr>
            <p:ph type="body" idx="12"/>
          </p:nvPr>
        </p:nvSpPr>
        <p:spPr>
          <a:xfrm>
            <a:off x="4657285" y="2156863"/>
            <a:ext cx="4235197" cy="76844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inhoud 6"/>
          <p:cNvSpPr>
            <a:spLocks noGrp="1"/>
          </p:cNvSpPr>
          <p:nvPr>
            <p:ph sz="quarter" idx="13"/>
          </p:nvPr>
        </p:nvSpPr>
        <p:spPr>
          <a:xfrm>
            <a:off x="246063" y="2925304"/>
            <a:ext cx="4230000" cy="324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18" name="Tijdelijke aanduiding voor inhoud 6"/>
          <p:cNvSpPr>
            <a:spLocks noGrp="1"/>
          </p:cNvSpPr>
          <p:nvPr>
            <p:ph sz="quarter" idx="14"/>
          </p:nvPr>
        </p:nvSpPr>
        <p:spPr>
          <a:xfrm>
            <a:off x="4662480" y="2924944"/>
            <a:ext cx="4230000" cy="324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7690869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264460F-ECD4-4CFB-9A99-3D6721DB0F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D2EE008-4002-48D2-B1B5-892EC20512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13C03E-B037-4862-9D10-A571C0511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53D3-5DC2-4302-A29A-5B2A3C44857C}" type="datetimeFigureOut">
              <a:rPr lang="nl-NL" smtClean="0"/>
              <a:t>15-2-2022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0B3DDE0-0BDF-4B65-B23E-75B94BBA0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A6172C-FF51-4C37-8E58-B8AFE81CD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9B54E-EE57-4BDF-A352-F373953B3A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11881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ZE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59EC3B69-8421-3841-86D1-E4E8B5D867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174" y="118987"/>
            <a:ext cx="8495769" cy="439469"/>
          </a:xfrm>
          <a:prstGeom prst="rect">
            <a:avLst/>
          </a:prstGeom>
        </p:spPr>
        <p:txBody>
          <a:bodyPr anchor="ctr"/>
          <a:lstStyle>
            <a:lvl1pPr>
              <a:defRPr sz="2700" b="1" i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43CE1C29-B120-E143-AECE-5D689E98D1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946" y="586041"/>
            <a:ext cx="8495771" cy="23836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b="0" i="1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Slide subtitle (delete if not required.)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4CCF96D-A556-A84F-B400-1CB258B61F1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3947" y="851989"/>
            <a:ext cx="8495998" cy="5762542"/>
          </a:xfrm>
          <a:prstGeom prst="rect">
            <a:avLst/>
          </a:prstGeom>
        </p:spPr>
        <p:txBody>
          <a:bodyPr/>
          <a:lstStyle>
            <a:lvl1pPr marL="128588" indent="-128588">
              <a:lnSpc>
                <a:spcPct val="100000"/>
              </a:lnSpc>
              <a:buClr>
                <a:schemeClr val="accent5"/>
              </a:buClr>
              <a:buSzPct val="65000"/>
              <a:buFont typeface=".Lucida Grande UI Regular"/>
              <a:buChar char="◆"/>
              <a:defRPr sz="1350" b="0" i="0">
                <a:solidFill>
                  <a:schemeClr val="accent6"/>
                </a:solidFill>
                <a:latin typeface="+mj-lt"/>
                <a:cs typeface="Calibri" panose="020F0502020204030204" pitchFamily="34" charset="0"/>
              </a:defRPr>
            </a:lvl1pPr>
            <a:lvl2pPr marL="385763" indent="-128588">
              <a:buClr>
                <a:schemeClr val="accent2"/>
              </a:buClr>
              <a:buSzPct val="60000"/>
              <a:buFont typeface="System Font Regular"/>
              <a:buChar char="➤"/>
              <a:defRPr sz="1050" b="0" i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050" b="0" i="1">
                <a:solidFill>
                  <a:schemeClr val="accent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050" b="0" i="1">
                <a:latin typeface="+mj-lt"/>
                <a:cs typeface="Calibri" panose="020F0502020204030204" pitchFamily="34" charset="0"/>
              </a:defRPr>
            </a:lvl4pPr>
            <a:lvl5pPr>
              <a:defRPr sz="1050" b="0" i="1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C5FB73-18FF-4F15-BBD6-55429FDFB676}"/>
              </a:ext>
            </a:extLst>
          </p:cNvPr>
          <p:cNvSpPr txBox="1"/>
          <p:nvPr/>
        </p:nvSpPr>
        <p:spPr>
          <a:xfrm>
            <a:off x="8899944" y="6614531"/>
            <a:ext cx="244056" cy="1269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267E861F-110B-8642-B772-42D7F6190013}" type="slidenum">
              <a:rPr lang="en-US" sz="825" b="1" i="1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‹nr.›</a:t>
            </a:fld>
            <a:endParaRPr lang="en-US" sz="825" b="1" i="1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A6FDB2-B74B-4B06-964A-6A77F77DC39B}"/>
              </a:ext>
            </a:extLst>
          </p:cNvPr>
          <p:cNvGrpSpPr/>
          <p:nvPr/>
        </p:nvGrpSpPr>
        <p:grpSpPr>
          <a:xfrm>
            <a:off x="1" y="5"/>
            <a:ext cx="243002" cy="6857997"/>
            <a:chOff x="0" y="5"/>
            <a:chExt cx="324002" cy="685799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8F2BFEA-D77D-924B-98CC-5EF5F381A286}"/>
                </a:ext>
              </a:extLst>
            </p:cNvPr>
            <p:cNvSpPr/>
            <p:nvPr/>
          </p:nvSpPr>
          <p:spPr>
            <a:xfrm>
              <a:off x="2" y="5"/>
              <a:ext cx="324000" cy="824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E54F2D4-6B3E-2448-981E-379D62C446D0}"/>
                </a:ext>
              </a:extLst>
            </p:cNvPr>
            <p:cNvSpPr/>
            <p:nvPr/>
          </p:nvSpPr>
          <p:spPr>
            <a:xfrm>
              <a:off x="0" y="824406"/>
              <a:ext cx="324000" cy="52087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2"/>
                </a:solidFill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A6CB7B8-E3F2-4394-8850-E40123BA5C90}"/>
                </a:ext>
              </a:extLst>
            </p:cNvPr>
            <p:cNvGrpSpPr/>
            <p:nvPr userDrawn="1"/>
          </p:nvGrpSpPr>
          <p:grpSpPr>
            <a:xfrm>
              <a:off x="3" y="6033155"/>
              <a:ext cx="323998" cy="824847"/>
              <a:chOff x="3" y="6033155"/>
              <a:chExt cx="323998" cy="824847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D5A726E-4BF4-DD48-BB9E-9AE5D87BCA48}"/>
                  </a:ext>
                </a:extLst>
              </p:cNvPr>
              <p:cNvSpPr/>
              <p:nvPr userDrawn="1"/>
            </p:nvSpPr>
            <p:spPr>
              <a:xfrm>
                <a:off x="3" y="6033155"/>
                <a:ext cx="323998" cy="824847"/>
              </a:xfrm>
              <a:prstGeom prst="rect">
                <a:avLst/>
              </a:prstGeom>
              <a:solidFill>
                <a:schemeClr val="tx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36AA0935-C420-4805-9B8D-DE1F73074A8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-127197" y="6336115"/>
                <a:ext cx="578394" cy="21892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054588852"/>
      </p:ext>
    </p:extLst>
  </p:cSld>
  <p:clrMapOvr>
    <a:masterClrMapping/>
  </p:clrMapOvr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dia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32040" y="1988840"/>
            <a:ext cx="3960440" cy="1739528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46064" y="3789040"/>
            <a:ext cx="3946416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932040" y="5589240"/>
            <a:ext cx="3960440" cy="360040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fld id="{7A77D2AE-19E8-42D8-BEF2-E7942939C320}" type="datetime1">
              <a:rPr lang="nl-NL" smtClean="0"/>
              <a:t>15-2-2022</a:t>
            </a:fld>
            <a:endParaRPr lang="nl-NL" dirty="0"/>
          </a:p>
        </p:txBody>
      </p:sp>
      <p:sp>
        <p:nvSpPr>
          <p:cNvPr id="12" name="Rechthoek 11"/>
          <p:cNvSpPr/>
          <p:nvPr/>
        </p:nvSpPr>
        <p:spPr>
          <a:xfrm>
            <a:off x="-1786" y="0"/>
            <a:ext cx="4573786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shpBeeldmerk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79"/>
          <a:stretch/>
        </p:blipFill>
        <p:spPr bwMode="auto">
          <a:xfrm>
            <a:off x="-1786" y="9899"/>
            <a:ext cx="914578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381328"/>
            <a:ext cx="2284095" cy="40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6510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864096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0" y="6597353"/>
            <a:ext cx="4320480" cy="2520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97F11C2E-CB78-447D-AD85-AAF7A005F68E}" type="datetime1">
              <a:rPr lang="nl-NL" smtClean="0"/>
              <a:t>15-2-2022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91680" y="6342261"/>
            <a:ext cx="7200800" cy="266088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6323" y="6356349"/>
            <a:ext cx="725277" cy="25200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D484D21D-6F67-453B-9876-1E1B2169E10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inhoud 6"/>
          <p:cNvSpPr>
            <a:spLocks noGrp="1"/>
          </p:cNvSpPr>
          <p:nvPr>
            <p:ph sz="quarter" idx="13"/>
          </p:nvPr>
        </p:nvSpPr>
        <p:spPr>
          <a:xfrm>
            <a:off x="246063" y="2145175"/>
            <a:ext cx="8640000" cy="403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38571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864096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0" y="6597353"/>
            <a:ext cx="4320480" cy="2520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D86BF0CE-80C4-4EDB-AE20-ED4D14F53150}" type="datetime1">
              <a:rPr lang="nl-NL" smtClean="0"/>
              <a:t>15-2-2022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91680" y="6342261"/>
            <a:ext cx="7200800" cy="266088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6323" y="6356349"/>
            <a:ext cx="725277" cy="25200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D484D21D-6F67-453B-9876-1E1B2169E10B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4734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0"/>
          </p:nvPr>
        </p:nvSpPr>
        <p:spPr>
          <a:xfrm>
            <a:off x="0" y="1052513"/>
            <a:ext cx="9144000" cy="5256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280315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grafiek 2"/>
          <p:cNvSpPr>
            <a:spLocks noGrp="1"/>
          </p:cNvSpPr>
          <p:nvPr>
            <p:ph type="chart" sz="quarter" idx="10"/>
          </p:nvPr>
        </p:nvSpPr>
        <p:spPr>
          <a:xfrm>
            <a:off x="0" y="1052513"/>
            <a:ext cx="9144000" cy="52562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l-NL"/>
              <a:t>Klik op het pictogram als u een grafiek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999902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image" Target="../media/image6.png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7" name="shpKleurvlakBoven"/>
          <p:cNvSpPr/>
          <p:nvPr/>
        </p:nvSpPr>
        <p:spPr>
          <a:xfrm>
            <a:off x="0" y="4"/>
            <a:ext cx="9144000" cy="1071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8" name="shpBeeldmerk" descr="RO__vervolgpagina~LPPT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hpKleurvlakBoven"/>
          <p:cNvSpPr/>
          <p:nvPr/>
        </p:nvSpPr>
        <p:spPr>
          <a:xfrm>
            <a:off x="0" y="4"/>
            <a:ext cx="9144000" cy="1071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10" name="shpBeeldmerk" descr="RO__vervolgpagina~LPPT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hpKleurvlakBoven"/>
          <p:cNvSpPr/>
          <p:nvPr/>
        </p:nvSpPr>
        <p:spPr>
          <a:xfrm>
            <a:off x="0" y="4"/>
            <a:ext cx="9144000" cy="1071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13" name="shpBeeldmerk" descr="RO__vervolgpagina~LPPT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268760"/>
            <a:ext cx="8640960" cy="8640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het opmaakprofiel te bewerken</a:t>
            </a:r>
          </a:p>
        </p:txBody>
      </p:sp>
      <p:sp>
        <p:nvSpPr>
          <p:cNvPr id="1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0" y="6597353"/>
            <a:ext cx="4320480" cy="2520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D9A0261C-08A5-4759-B6C5-11F1EDC4CE6C}" type="datetime1">
              <a:rPr lang="nl-NL" smtClean="0"/>
              <a:t>15-2-2022</a:t>
            </a:fld>
            <a:endParaRPr lang="nl-NL" dirty="0"/>
          </a:p>
        </p:txBody>
      </p:sp>
      <p:sp>
        <p:nvSpPr>
          <p:cNvPr id="1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91680" y="6342261"/>
            <a:ext cx="7200800" cy="266088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2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6323" y="6356349"/>
            <a:ext cx="725277" cy="25200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D484D21D-6F67-453B-9876-1E1B2169E10B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308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9991" indent="-359991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9982" indent="-359991" algn="l" defTabSz="914377" rtl="0" eaLnBrk="1" latinLnBrk="0" hangingPunct="1">
        <a:lnSpc>
          <a:spcPct val="90000"/>
        </a:lnSpc>
        <a:spcBef>
          <a:spcPts val="500"/>
        </a:spcBef>
        <a:buFont typeface="Verdana" panose="020B0604030504040204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79973" indent="-359991" algn="l" defTabSz="914377" rtl="0" eaLnBrk="1" latinLnBrk="0" hangingPunct="1">
        <a:lnSpc>
          <a:spcPct val="90000"/>
        </a:lnSpc>
        <a:spcBef>
          <a:spcPts val="500"/>
        </a:spcBef>
        <a:buSzPct val="75000"/>
        <a:buFont typeface="Verdana" panose="020B0604030504040204" pitchFamily="34" charset="0"/>
        <a:buChar char="&gt;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6252" y="1052518"/>
            <a:ext cx="8192691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6252" y="2289485"/>
            <a:ext cx="8192691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2" y="0"/>
            <a:ext cx="9148763" cy="1066800"/>
          </a:xfrm>
          <a:prstGeom prst="rect">
            <a:avLst/>
          </a:prstGeom>
        </p:spPr>
      </p:pic>
      <p:sp>
        <p:nvSpPr>
          <p:cNvPr id="13" name="Rechthoek 12"/>
          <p:cNvSpPr>
            <a:spLocks/>
          </p:cNvSpPr>
          <p:nvPr userDrawn="1"/>
        </p:nvSpPr>
        <p:spPr>
          <a:xfrm>
            <a:off x="4396500" y="6620400"/>
            <a:ext cx="351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76250" y="6543488"/>
            <a:ext cx="375285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788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76250" y="6221418"/>
            <a:ext cx="375285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788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914900" y="6221418"/>
            <a:ext cx="3754042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788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6337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  <p:sldLayoutId id="2147483869" r:id="rId18"/>
    <p:sldLayoutId id="2147483870" r:id="rId19"/>
    <p:sldLayoutId id="2147483871" r:id="rId20"/>
    <p:sldLayoutId id="2147483872" r:id="rId21"/>
    <p:sldLayoutId id="2147483873" r:id="rId22"/>
    <p:sldLayoutId id="2147483874" r:id="rId23"/>
    <p:sldLayoutId id="2147483875" r:id="rId24"/>
    <p:sldLayoutId id="2147483876" r:id="rId25"/>
    <p:sldLayoutId id="2147483877" r:id="rId26"/>
    <p:sldLayoutId id="2147483878" r:id="rId27"/>
    <p:sldLayoutId id="2147483879" r:id="rId28"/>
    <p:sldLayoutId id="2147483880" r:id="rId29"/>
    <p:sldLayoutId id="2147483881" r:id="rId30"/>
    <p:sldLayoutId id="2147483882" r:id="rId31"/>
    <p:sldLayoutId id="2147483883" r:id="rId32"/>
    <p:sldLayoutId id="2147483884" r:id="rId33"/>
    <p:sldLayoutId id="2147483885" r:id="rId34"/>
    <p:sldLayoutId id="2147483886" r:id="rId35"/>
    <p:sldLayoutId id="2147483887" r:id="rId36"/>
    <p:sldLayoutId id="2147483888" r:id="rId37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7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7594" indent="-237594" algn="l" defTabSz="685783" rtl="0" eaLnBrk="1" latinLnBrk="0" hangingPunct="1">
        <a:lnSpc>
          <a:spcPct val="90000"/>
        </a:lnSpc>
        <a:spcBef>
          <a:spcPts val="9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72488" indent="-237594" algn="l" defTabSz="685783" rtl="0" eaLnBrk="1" latinLnBrk="0" hangingPunct="1">
        <a:lnSpc>
          <a:spcPct val="90000"/>
        </a:lnSpc>
        <a:spcBef>
          <a:spcPts val="751"/>
        </a:spcBef>
        <a:buClr>
          <a:schemeClr val="tx2"/>
        </a:buClr>
        <a:buFont typeface="Verdana" panose="020B060403050404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0082" indent="-237594" algn="l" defTabSz="685783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944976" indent="-237594" algn="l" defTabSz="685783" rtl="0" eaLnBrk="1" latinLnBrk="0" hangingPunct="1">
        <a:lnSpc>
          <a:spcPct val="90000"/>
        </a:lnSpc>
        <a:spcBef>
          <a:spcPts val="451"/>
        </a:spcBef>
        <a:buClr>
          <a:schemeClr val="tx2"/>
        </a:buClr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182570" indent="-237594" algn="l" defTabSz="685783" rtl="0" eaLnBrk="1" latinLnBrk="0" hangingPunct="1">
        <a:lnSpc>
          <a:spcPct val="90000"/>
        </a:lnSpc>
        <a:spcBef>
          <a:spcPts val="451"/>
        </a:spcBef>
        <a:buFont typeface="Verdana" panose="020B0604030504040204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417465" indent="-237594" algn="l" defTabSz="685783" rtl="0" eaLnBrk="1" latinLnBrk="0" hangingPunct="1">
        <a:lnSpc>
          <a:spcPct val="90000"/>
        </a:lnSpc>
        <a:spcBef>
          <a:spcPts val="451"/>
        </a:spcBef>
        <a:buFont typeface="Arial" panose="020B0604020202020204" pitchFamily="34" charset="0"/>
        <a:buChar char="•"/>
        <a:defRPr sz="1051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53999" indent="-53999" algn="l" defTabSz="685783" rtl="0" eaLnBrk="1" latinLnBrk="0" hangingPunct="1">
        <a:lnSpc>
          <a:spcPct val="90000"/>
        </a:lnSpc>
        <a:spcBef>
          <a:spcPts val="451"/>
        </a:spcBef>
        <a:buSzPct val="25000"/>
        <a:buFont typeface="Verdana" panose="020B0604030504040204" pitchFamily="34" charset="0"/>
        <a:buChar char=" "/>
        <a:defRPr sz="9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53999" indent="-53999" algn="l" defTabSz="685783" rtl="0" eaLnBrk="1" latinLnBrk="0" hangingPunct="1">
        <a:lnSpc>
          <a:spcPct val="90000"/>
        </a:lnSpc>
        <a:spcBef>
          <a:spcPts val="451"/>
        </a:spcBef>
        <a:buSzPct val="25000"/>
        <a:buFont typeface="Verdana" panose="020B0604030504040204" pitchFamily="34" charset="0"/>
        <a:buChar char=" "/>
        <a:defRPr sz="9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1996" indent="-107997" algn="l" defTabSz="685783" rtl="0" eaLnBrk="1" latinLnBrk="0" hangingPunct="1">
        <a:lnSpc>
          <a:spcPct val="90000"/>
        </a:lnSpc>
        <a:spcBef>
          <a:spcPts val="451"/>
        </a:spcBef>
        <a:buClr>
          <a:schemeClr val="tx2"/>
        </a:buClr>
        <a:buFont typeface="Verdana" panose="020B0604030504040204" pitchFamily="34" charset="0"/>
        <a:buChar char="–"/>
        <a:defRPr sz="9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1D8326F-F1D2-4438-89F5-7B723751D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F377A16-01C0-4C71-902A-E071355010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2D9AFF0-A8B4-498B-B792-037D4FFF9E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353D3-5DC2-4302-A29A-5B2A3C44857C}" type="datetimeFigureOut">
              <a:rPr lang="nl-NL" smtClean="0"/>
              <a:t>15-2-2022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5A9298-7FFA-422A-A1C0-1629D621D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FDAC81-1075-47D2-9970-26B44192F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9B54E-EE57-4BDF-A352-F373953B3A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764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2" r:id="rId13"/>
    <p:sldLayoutId id="2147483903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Relationship Id="rId5" Type="http://schemas.openxmlformats.org/officeDocument/2006/relationships/hyperlink" Target="mailto:waterstof@minezk.nl" TargetMode="External"/><Relationship Id="rId4" Type="http://schemas.openxmlformats.org/officeDocument/2006/relationships/hyperlink" Target="http://www.nationaalwaterstofprogramma.nl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17D93A0A-CB02-4E05-B9FD-DE67F507EE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1"/>
          <a:stretch/>
        </p:blipFill>
        <p:spPr>
          <a:xfrm>
            <a:off x="0" y="0"/>
            <a:ext cx="5340167" cy="1717475"/>
          </a:xfrm>
          <a:prstGeom prst="rect">
            <a:avLst/>
          </a:prstGeom>
        </p:spPr>
      </p:pic>
      <p:sp>
        <p:nvSpPr>
          <p:cNvPr id="5" name="AutoShape 2" descr="Logo Klimaatakkoord">
            <a:extLst>
              <a:ext uri="{FF2B5EF4-FFF2-40B4-BE49-F238E27FC236}">
                <a16:creationId xmlns:a16="http://schemas.microsoft.com/office/drawing/2014/main" id="{0167D2D1-973A-41E3-8733-7F2E7C5DFB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endParaRPr lang="nl-NL" sz="1351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" name="Ondertitel 7">
            <a:extLst>
              <a:ext uri="{FF2B5EF4-FFF2-40B4-BE49-F238E27FC236}">
                <a16:creationId xmlns:a16="http://schemas.microsoft.com/office/drawing/2014/main" id="{877AB954-988E-40E8-BD6D-36F075089A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700" y="2301477"/>
            <a:ext cx="6858000" cy="1241823"/>
          </a:xfrm>
        </p:spPr>
        <p:txBody>
          <a:bodyPr/>
          <a:lstStyle/>
          <a:p>
            <a:r>
              <a:rPr lang="nl-NL" sz="2251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Online kennissessie waterstof: infrastructuur &amp; marktordening en certificering</a:t>
            </a:r>
          </a:p>
          <a:p>
            <a:r>
              <a:rPr lang="nl-N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 februari 2022</a:t>
            </a:r>
          </a:p>
        </p:txBody>
      </p:sp>
      <p:pic>
        <p:nvPicPr>
          <p:cNvPr id="1026" name="Picture 2" descr="H2-Platform event: hoe komen grootschalige waterstofprojecten tot stand? |  Topsector Energie">
            <a:extLst>
              <a:ext uri="{FF2B5EF4-FFF2-40B4-BE49-F238E27FC236}">
                <a16:creationId xmlns:a16="http://schemas.microsoft.com/office/drawing/2014/main" id="{8C7C2D7E-8C0A-4019-9F0A-64D40D3C2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569" y="152381"/>
            <a:ext cx="3629025" cy="123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4736222-8470-4D77-8A0D-76FABC8A669A}"/>
              </a:ext>
            </a:extLst>
          </p:cNvPr>
          <p:cNvSpPr txBox="1"/>
          <p:nvPr/>
        </p:nvSpPr>
        <p:spPr>
          <a:xfrm>
            <a:off x="259171" y="5532495"/>
            <a:ext cx="857266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000" i="1" dirty="0">
                <a:solidFill>
                  <a:schemeClr val="accent2"/>
                </a:solidFill>
              </a:rPr>
              <a:t>We starten 10.05 uur dus pak nog een kop koffie!</a:t>
            </a:r>
          </a:p>
        </p:txBody>
      </p:sp>
      <p:pic>
        <p:nvPicPr>
          <p:cNvPr id="3" name="Picture 2" descr="Koffie: is het gezond? Wat zijn de voor- en nadelen? | FIT.nl">
            <a:extLst>
              <a:ext uri="{FF2B5EF4-FFF2-40B4-BE49-F238E27FC236}">
                <a16:creationId xmlns:a16="http://schemas.microsoft.com/office/drawing/2014/main" id="{A0F86D95-6D09-4E58-8326-915FE3E39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828" y="3605452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325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000" dirty="0"/>
              <a:t>Verschil </a:t>
            </a:r>
            <a:r>
              <a:rPr lang="nl-NL" sz="3000" dirty="0" err="1"/>
              <a:t>GvO</a:t>
            </a:r>
            <a:r>
              <a:rPr lang="nl-NL" sz="3000" dirty="0"/>
              <a:t> en vrijwillige certificering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3CAD921-0270-4915-B535-07F200EC687A}"/>
              </a:ext>
            </a:extLst>
          </p:cNvPr>
          <p:cNvSpPr txBox="1"/>
          <p:nvPr/>
        </p:nvSpPr>
        <p:spPr>
          <a:xfrm>
            <a:off x="348872" y="2000218"/>
            <a:ext cx="37286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u="sng" dirty="0">
                <a:solidFill>
                  <a:schemeClr val="accent2">
                    <a:lumMod val="50000"/>
                  </a:schemeClr>
                </a:solidFill>
              </a:rPr>
              <a:t>Garanties van oorsprong</a:t>
            </a:r>
            <a:r>
              <a:rPr lang="nl-NL" sz="2000" dirty="0"/>
              <a:t>:</a:t>
            </a:r>
          </a:p>
          <a:p>
            <a:pPr marL="263525" indent="-2635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2000" dirty="0" err="1"/>
              <a:t>Één</a:t>
            </a:r>
            <a:r>
              <a:rPr lang="nl-NL" sz="2000" dirty="0"/>
              <a:t> </a:t>
            </a:r>
            <a:r>
              <a:rPr lang="nl-NL" sz="2000" dirty="0" err="1"/>
              <a:t>issuing</a:t>
            </a:r>
            <a:r>
              <a:rPr lang="nl-NL" sz="2000" dirty="0"/>
              <a:t> body per land, door overheid aangewezen</a:t>
            </a:r>
          </a:p>
          <a:p>
            <a:pPr marL="263525" indent="-2635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2000" dirty="0"/>
              <a:t>Ieder land geeft eigen </a:t>
            </a:r>
            <a:r>
              <a:rPr lang="nl-NL" sz="2000" dirty="0" err="1"/>
              <a:t>GVO’s</a:t>
            </a:r>
            <a:r>
              <a:rPr lang="nl-NL" sz="2000" dirty="0"/>
              <a:t> uit</a:t>
            </a:r>
          </a:p>
          <a:p>
            <a:pPr marL="263525" indent="-2635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2000" dirty="0"/>
              <a:t>Discussie over </a:t>
            </a:r>
            <a:r>
              <a:rPr lang="nl-NL" sz="2000" dirty="0" err="1"/>
              <a:t>toepas-baarheid</a:t>
            </a:r>
            <a:r>
              <a:rPr lang="nl-NL" sz="2000" dirty="0"/>
              <a:t> buiten Europa</a:t>
            </a:r>
          </a:p>
          <a:p>
            <a:pPr marL="263525" indent="-2635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2000" dirty="0"/>
              <a:t>Gaat alleen over productie</a:t>
            </a:r>
          </a:p>
          <a:p>
            <a:endParaRPr lang="nl-NL" sz="20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5E59DC6-3E36-453C-970D-F9E8663AD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93311"/>
            <a:ext cx="9144000" cy="1273114"/>
          </a:xfrm>
          <a:prstGeom prst="rect">
            <a:avLst/>
          </a:prstGeom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AE7ED81C-5ECF-4D93-A4B4-8180FF3EA6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84D21D-6F67-453B-9876-1E1B2169E10B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6" name="Tijdelijke aanduiding voor dianummer 1">
            <a:extLst>
              <a:ext uri="{FF2B5EF4-FFF2-40B4-BE49-F238E27FC236}">
                <a16:creationId xmlns:a16="http://schemas.microsoft.com/office/drawing/2014/main" id="{9967574A-5EC1-4DCD-8F3F-FFFED3CC611C}"/>
              </a:ext>
            </a:extLst>
          </p:cNvPr>
          <p:cNvSpPr txBox="1">
            <a:spLocks/>
          </p:cNvSpPr>
          <p:nvPr/>
        </p:nvSpPr>
        <p:spPr>
          <a:xfrm>
            <a:off x="8409795" y="6531834"/>
            <a:ext cx="725277" cy="252000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D484D21D-6F67-453B-9876-1E1B2169E10B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77643BF-6985-48E9-BA9D-EC1E00358AE5}"/>
              </a:ext>
            </a:extLst>
          </p:cNvPr>
          <p:cNvSpPr txBox="1"/>
          <p:nvPr/>
        </p:nvSpPr>
        <p:spPr>
          <a:xfrm>
            <a:off x="4289196" y="2005557"/>
            <a:ext cx="48458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u="sng" dirty="0">
                <a:solidFill>
                  <a:srgbClr val="7030A0"/>
                </a:solidFill>
              </a:rPr>
              <a:t>Vrijwillig certificatieschema</a:t>
            </a:r>
            <a:r>
              <a:rPr lang="nl-NL" sz="2000" dirty="0"/>
              <a:t>:</a:t>
            </a:r>
          </a:p>
          <a:p>
            <a:pPr marL="263525" indent="-2635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2000" dirty="0"/>
              <a:t>Meerdere schema’s naast elkaar, door marktpartijen of </a:t>
            </a:r>
            <a:r>
              <a:rPr lang="nl-NL" sz="2000" dirty="0" err="1"/>
              <a:t>multi</a:t>
            </a:r>
            <a:r>
              <a:rPr lang="nl-NL" sz="2000" dirty="0"/>
              <a:t>-stakeholder</a:t>
            </a:r>
          </a:p>
          <a:p>
            <a:pPr marL="263525" indent="-2635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2000" dirty="0"/>
              <a:t>Uitgifte certificaten is centraal (over alle landen) geregeld</a:t>
            </a:r>
          </a:p>
          <a:p>
            <a:pPr marL="263525" indent="-2635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2000" dirty="0"/>
              <a:t>Heeft doorgaans bredere geografische scope (veelal “wereldwijd”)</a:t>
            </a:r>
          </a:p>
          <a:p>
            <a:pPr marL="263525" indent="-2635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2000" dirty="0"/>
              <a:t>Omvat naast productie ook conversie van het ene in het andere product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2A1A036E-EF14-4262-8639-CD7D367C9B3C}"/>
              </a:ext>
            </a:extLst>
          </p:cNvPr>
          <p:cNvCxnSpPr>
            <a:cxnSpLocks/>
          </p:cNvCxnSpPr>
          <p:nvPr/>
        </p:nvCxnSpPr>
        <p:spPr>
          <a:xfrm flipV="1">
            <a:off x="3953914" y="5127902"/>
            <a:ext cx="1544843" cy="10747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78DFC5D7-B346-47B4-BB6B-1B4A0931D5A0}"/>
              </a:ext>
            </a:extLst>
          </p:cNvPr>
          <p:cNvCxnSpPr>
            <a:cxnSpLocks/>
          </p:cNvCxnSpPr>
          <p:nvPr/>
        </p:nvCxnSpPr>
        <p:spPr>
          <a:xfrm flipV="1">
            <a:off x="4670854" y="5062493"/>
            <a:ext cx="2261287" cy="844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066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>
            <a:extLst>
              <a:ext uri="{FF2B5EF4-FFF2-40B4-BE49-F238E27FC236}">
                <a16:creationId xmlns:a16="http://schemas.microsoft.com/office/drawing/2014/main" id="{63CAD921-0270-4915-B535-07F200EC687A}"/>
              </a:ext>
            </a:extLst>
          </p:cNvPr>
          <p:cNvSpPr txBox="1"/>
          <p:nvPr/>
        </p:nvSpPr>
        <p:spPr>
          <a:xfrm>
            <a:off x="251520" y="2260130"/>
            <a:ext cx="864096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Twee voorbeelden:</a:t>
            </a:r>
          </a:p>
          <a:p>
            <a:endParaRPr lang="nl-NL" sz="2000" dirty="0"/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Finse </a:t>
            </a:r>
            <a:r>
              <a:rPr lang="nl-NL" sz="2000" dirty="0" err="1"/>
              <a:t>GvO</a:t>
            </a:r>
            <a:r>
              <a:rPr lang="nl-NL" sz="2000" dirty="0"/>
              <a:t> elektriciteit, </a:t>
            </a:r>
            <a:br>
              <a:rPr lang="nl-NL" sz="2000" dirty="0"/>
            </a:br>
            <a:r>
              <a:rPr lang="nl-NL" sz="2000" dirty="0"/>
              <a:t>in NL gekocht: </a:t>
            </a:r>
            <a:br>
              <a:rPr lang="nl-NL" sz="2000" dirty="0"/>
            </a:br>
            <a:r>
              <a:rPr lang="nl-NL" sz="2000" dirty="0"/>
              <a:t>                 </a:t>
            </a:r>
            <a:r>
              <a:rPr lang="nl-NL" sz="2000" dirty="0" err="1"/>
              <a:t>book</a:t>
            </a:r>
            <a:r>
              <a:rPr lang="nl-NL" sz="2000" dirty="0"/>
              <a:t> </a:t>
            </a:r>
            <a:r>
              <a:rPr lang="nl-NL" sz="2000" dirty="0" err="1"/>
              <a:t>and</a:t>
            </a:r>
            <a:r>
              <a:rPr lang="nl-NL" sz="2000" dirty="0"/>
              <a:t> claim</a:t>
            </a:r>
            <a:br>
              <a:rPr lang="nl-NL" sz="2000" dirty="0"/>
            </a:br>
            <a:endParaRPr lang="nl-NL" sz="2000" dirty="0"/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Houten paneel met FSC </a:t>
            </a:r>
            <a:br>
              <a:rPr lang="nl-NL" sz="2000" dirty="0"/>
            </a:br>
            <a:r>
              <a:rPr lang="nl-NL" sz="2000" dirty="0"/>
              <a:t>label:  ketencertificaat</a:t>
            </a:r>
            <a:br>
              <a:rPr lang="nl-NL" sz="2000" dirty="0"/>
            </a:br>
            <a:br>
              <a:rPr lang="nl-NL" sz="2000" dirty="0"/>
            </a:br>
            <a:br>
              <a:rPr lang="nl-NL" sz="2000" dirty="0"/>
            </a:br>
            <a:br>
              <a:rPr lang="nl-NL" sz="2000" dirty="0"/>
            </a:br>
            <a:br>
              <a:rPr lang="nl-NL" sz="2000" dirty="0"/>
            </a:br>
            <a:r>
              <a:rPr lang="nl-NL" sz="1400" dirty="0"/>
              <a:t>FSC </a:t>
            </a:r>
            <a:r>
              <a:rPr lang="nl-NL" sz="1400" dirty="0" err="1"/>
              <a:t>Licence</a:t>
            </a:r>
            <a:r>
              <a:rPr lang="nl-NL" sz="1400" dirty="0"/>
              <a:t> code</a:t>
            </a:r>
          </a:p>
          <a:p>
            <a:r>
              <a:rPr lang="nl-NL" sz="2000" dirty="0"/>
              <a:t>          </a:t>
            </a:r>
          </a:p>
          <a:p>
            <a:endParaRPr lang="nl-NL" sz="20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78BB755-1C8E-4B63-94BB-61DD2EEBD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278" y="3822809"/>
            <a:ext cx="4362722" cy="3035191"/>
          </a:xfrm>
          <a:prstGeom prst="rect">
            <a:avLst/>
          </a:prstGeom>
          <a:ln>
            <a:solidFill>
              <a:schemeClr val="dk1"/>
            </a:solidFill>
          </a:ln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54C04982-1E3B-4CC8-9496-EF3314E12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402" y="1268760"/>
            <a:ext cx="4992598" cy="2209438"/>
          </a:xfrm>
          <a:prstGeom prst="rect">
            <a:avLst/>
          </a:prstGeom>
          <a:ln>
            <a:solidFill>
              <a:schemeClr val="dk1"/>
            </a:solidFill>
          </a:ln>
        </p:spPr>
      </p:pic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nl-NL" sz="2600" dirty="0"/>
              <a:t>Verschil </a:t>
            </a:r>
            <a:r>
              <a:rPr lang="nl-NL" sz="2600" dirty="0" err="1"/>
              <a:t>GvO</a:t>
            </a:r>
            <a:r>
              <a:rPr lang="nl-NL" sz="2600" dirty="0"/>
              <a:t>-claim en</a:t>
            </a:r>
            <a:br>
              <a:rPr lang="nl-NL" sz="2600" dirty="0"/>
            </a:br>
            <a:r>
              <a:rPr lang="nl-NL" sz="2600" dirty="0"/>
              <a:t> massabalans-claim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D34DF0A-445F-442F-BF0C-321F6F3B34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13" t="1777" r="5992" b="11746"/>
          <a:stretch/>
        </p:blipFill>
        <p:spPr>
          <a:xfrm>
            <a:off x="2326493" y="4794815"/>
            <a:ext cx="1462767" cy="1988436"/>
          </a:xfrm>
          <a:prstGeom prst="rect">
            <a:avLst/>
          </a:prstGeom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A777DD65-C0FF-4684-99FE-C560A0E6BCA3}"/>
              </a:ext>
            </a:extLst>
          </p:cNvPr>
          <p:cNvSpPr/>
          <p:nvPr/>
        </p:nvSpPr>
        <p:spPr>
          <a:xfrm>
            <a:off x="2561353" y="6342151"/>
            <a:ext cx="1046554" cy="40930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B664C369-D1E4-456F-96A1-A37B93BD3D1C}"/>
              </a:ext>
            </a:extLst>
          </p:cNvPr>
          <p:cNvSpPr/>
          <p:nvPr/>
        </p:nvSpPr>
        <p:spPr>
          <a:xfrm>
            <a:off x="7396867" y="4493623"/>
            <a:ext cx="734107" cy="33813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7745CE7A-FF9F-4336-AD06-EDE620193355}"/>
              </a:ext>
            </a:extLst>
          </p:cNvPr>
          <p:cNvCxnSpPr>
            <a:stCxn id="5" idx="6"/>
            <a:endCxn id="8" idx="3"/>
          </p:cNvCxnSpPr>
          <p:nvPr/>
        </p:nvCxnSpPr>
        <p:spPr>
          <a:xfrm flipV="1">
            <a:off x="3607907" y="4782241"/>
            <a:ext cx="3896467" cy="1764562"/>
          </a:xfrm>
          <a:prstGeom prst="lin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Tijdelijke aanduiding voor dianummer 1">
            <a:extLst>
              <a:ext uri="{FF2B5EF4-FFF2-40B4-BE49-F238E27FC236}">
                <a16:creationId xmlns:a16="http://schemas.microsoft.com/office/drawing/2014/main" id="{80285D85-FC71-4BCE-8F36-C4E5658619AB}"/>
              </a:ext>
            </a:extLst>
          </p:cNvPr>
          <p:cNvSpPr txBox="1">
            <a:spLocks/>
          </p:cNvSpPr>
          <p:nvPr/>
        </p:nvSpPr>
        <p:spPr>
          <a:xfrm>
            <a:off x="8409795" y="6531834"/>
            <a:ext cx="725277" cy="252000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D484D21D-6F67-453B-9876-1E1B2169E10B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CCAAC7B9-CD91-4D66-A9CD-0E5C8F168BB7}"/>
              </a:ext>
            </a:extLst>
          </p:cNvPr>
          <p:cNvSpPr txBox="1"/>
          <p:nvPr/>
        </p:nvSpPr>
        <p:spPr>
          <a:xfrm>
            <a:off x="4371837" y="1784085"/>
            <a:ext cx="4641939" cy="22621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lIns="72000" rIns="36000" rtlCol="0">
            <a:spAutoFit/>
          </a:bodyPr>
          <a:lstStyle/>
          <a:p>
            <a:r>
              <a:rPr lang="nl-NL" dirty="0"/>
              <a:t>Wat betekent dit voor waterstof?</a:t>
            </a:r>
          </a:p>
          <a:p>
            <a:r>
              <a:rPr lang="nl-NL" dirty="0"/>
              <a:t>Stel: </a:t>
            </a:r>
            <a:r>
              <a:rPr lang="nl-NL" dirty="0" err="1"/>
              <a:t>book</a:t>
            </a:r>
            <a:r>
              <a:rPr lang="nl-NL" dirty="0"/>
              <a:t>-</a:t>
            </a:r>
            <a:r>
              <a:rPr lang="nl-NL" dirty="0" err="1"/>
              <a:t>and</a:t>
            </a:r>
            <a:r>
              <a:rPr lang="nl-NL" dirty="0"/>
              <a:t>-claim toegestaan</a:t>
            </a:r>
          </a:p>
          <a:p>
            <a:r>
              <a:rPr lang="nl-NL" dirty="0"/>
              <a:t>Dan: fysieke en administratieve vergroening worden geografisch van elkaar gescheiden</a:t>
            </a:r>
          </a:p>
          <a:p>
            <a:pPr marL="269875" indent="-269875">
              <a:spcBef>
                <a:spcPts val="600"/>
              </a:spcBef>
              <a:buFont typeface="+mj-lt"/>
              <a:buAutoNum type="arabicPeriod"/>
            </a:pPr>
            <a:r>
              <a:rPr lang="nl-NL" dirty="0" err="1"/>
              <a:t>GvO</a:t>
            </a:r>
            <a:r>
              <a:rPr lang="nl-NL" dirty="0"/>
              <a:t> waterstof uit Nederland</a:t>
            </a:r>
          </a:p>
          <a:p>
            <a:pPr marL="269875" indent="-269875">
              <a:spcBef>
                <a:spcPts val="600"/>
              </a:spcBef>
              <a:buFont typeface="+mj-lt"/>
              <a:buAutoNum type="arabicPeriod"/>
            </a:pPr>
            <a:r>
              <a:rPr lang="nl-NL" dirty="0" err="1"/>
              <a:t>GvO</a:t>
            </a:r>
            <a:r>
              <a:rPr lang="nl-NL" dirty="0"/>
              <a:t> waterstof vanuit Europa</a:t>
            </a:r>
          </a:p>
          <a:p>
            <a:pPr marL="269875" indent="-269875">
              <a:spcBef>
                <a:spcPts val="600"/>
              </a:spcBef>
              <a:buFont typeface="+mj-lt"/>
              <a:buAutoNum type="arabicPeriod"/>
            </a:pPr>
            <a:r>
              <a:rPr lang="nl-NL" dirty="0" err="1"/>
              <a:t>GvO</a:t>
            </a:r>
            <a:r>
              <a:rPr lang="nl-NL" dirty="0"/>
              <a:t> waterstof van buiten Europa</a:t>
            </a:r>
          </a:p>
        </p:txBody>
      </p:sp>
    </p:spTree>
    <p:extLst>
      <p:ext uri="{BB962C8B-B14F-4D97-AF65-F5344CB8AC3E}">
        <p14:creationId xmlns:p14="http://schemas.microsoft.com/office/powerpoint/2010/main" val="280207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932246" y="2129333"/>
            <a:ext cx="3639753" cy="2599333"/>
          </a:xfrm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nl-NL" sz="3000" dirty="0"/>
              <a:t>Inhoud</a:t>
            </a:r>
            <a:br>
              <a:rPr lang="nl-NL" sz="3000" dirty="0"/>
            </a:br>
            <a:br>
              <a:rPr lang="nl-NL" sz="3000" dirty="0"/>
            </a:br>
            <a:br>
              <a:rPr lang="nl-NL" sz="3000" dirty="0"/>
            </a:br>
            <a:br>
              <a:rPr lang="nl-NL" sz="3000" dirty="0"/>
            </a:br>
            <a:r>
              <a:rPr lang="nl-NL" sz="3000" dirty="0"/>
              <a:t>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63091DE-A13E-4F43-A9EA-7565A2C67258}"/>
              </a:ext>
            </a:extLst>
          </p:cNvPr>
          <p:cNvSpPr txBox="1"/>
          <p:nvPr/>
        </p:nvSpPr>
        <p:spPr>
          <a:xfrm>
            <a:off x="1024610" y="2627941"/>
            <a:ext cx="3288772" cy="1905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nl-NL" sz="2000" dirty="0" err="1">
                <a:solidFill>
                  <a:schemeClr val="bg1">
                    <a:lumMod val="75000"/>
                  </a:schemeClr>
                </a:solidFill>
              </a:rPr>
              <a:t>GVO’s</a:t>
            </a:r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 versus vrijwillige certificering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nl-NL" sz="2000" b="1" dirty="0"/>
              <a:t>Waarvoor nodig, wanneer?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Wat doet overheid?</a:t>
            </a:r>
            <a:endParaRPr lang="nl-NL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063E7598-1432-4AFA-970F-DBBFEEB5F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9795" y="6531834"/>
            <a:ext cx="725277" cy="252000"/>
          </a:xfrm>
        </p:spPr>
        <p:txBody>
          <a:bodyPr/>
          <a:lstStyle/>
          <a:p>
            <a:fld id="{D484D21D-6F67-453B-9876-1E1B2169E10B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8901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000" dirty="0"/>
              <a:t>Waarvoor nodig?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63091DE-A13E-4F43-A9EA-7565A2C67258}"/>
              </a:ext>
            </a:extLst>
          </p:cNvPr>
          <p:cNvSpPr txBox="1"/>
          <p:nvPr/>
        </p:nvSpPr>
        <p:spPr>
          <a:xfrm>
            <a:off x="484472" y="1921790"/>
            <a:ext cx="864096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Waar zijn “waterstof </a:t>
            </a:r>
            <a:r>
              <a:rPr lang="nl-NL" sz="2000" dirty="0" err="1"/>
              <a:t>GvO’s</a:t>
            </a:r>
            <a:r>
              <a:rPr lang="nl-NL" sz="2000" dirty="0"/>
              <a:t>” en “waterstof vrijwillige schema’s” voor nodig: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 err="1">
                <a:solidFill>
                  <a:schemeClr val="accent2">
                    <a:lumMod val="50000"/>
                  </a:schemeClr>
                </a:solidFill>
              </a:rPr>
              <a:t>GvO’s</a:t>
            </a:r>
            <a:r>
              <a:rPr lang="nl-NL" sz="2000" b="1" dirty="0">
                <a:solidFill>
                  <a:schemeClr val="accent2">
                    <a:lumMod val="50000"/>
                  </a:schemeClr>
                </a:solidFill>
              </a:rPr>
              <a:t> waterstof </a:t>
            </a:r>
            <a:r>
              <a:rPr lang="nl-NL" sz="2000" dirty="0"/>
              <a:t>voor:</a:t>
            </a:r>
          </a:p>
          <a:p>
            <a:pPr marL="914400" lvl="1" indent="-457200">
              <a:buFont typeface="+mj-lt"/>
              <a:buAutoNum type="alphaLcParenR"/>
            </a:pPr>
            <a:r>
              <a:rPr lang="nl-NL" sz="2000" dirty="0"/>
              <a:t>eindgebruikers (net als </a:t>
            </a:r>
            <a:r>
              <a:rPr lang="nl-NL" sz="2000" dirty="0" err="1"/>
              <a:t>GvO’s</a:t>
            </a:r>
            <a:r>
              <a:rPr lang="nl-NL" sz="2000" dirty="0"/>
              <a:t> elektriciteit)</a:t>
            </a:r>
          </a:p>
          <a:p>
            <a:pPr marL="914400" lvl="1" indent="-457200">
              <a:buFont typeface="+mj-lt"/>
              <a:buAutoNum type="alphaLcParenR"/>
            </a:pPr>
            <a:r>
              <a:rPr lang="nl-NL" sz="2000" dirty="0"/>
              <a:t>Verkrijgen van </a:t>
            </a:r>
            <a:r>
              <a:rPr lang="nl-NL" sz="2000" dirty="0" err="1"/>
              <a:t>HBE’s</a:t>
            </a:r>
            <a:r>
              <a:rPr lang="nl-NL" sz="2000" dirty="0"/>
              <a:t> bij levering aan transport</a:t>
            </a:r>
            <a:br>
              <a:rPr lang="nl-NL" sz="2000" dirty="0"/>
            </a:br>
            <a:r>
              <a:rPr lang="nl-NL" sz="2000" dirty="0"/>
              <a:t>(regeling hernieuwbare energie vervoer, vanaf 1-1-2022)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srgbClr val="7030A0"/>
                </a:solidFill>
              </a:rPr>
              <a:t>Vrijwillige schema’s voor waterstof </a:t>
            </a:r>
            <a:r>
              <a:rPr lang="nl-NL" sz="2000" dirty="0"/>
              <a:t>voor: </a:t>
            </a:r>
          </a:p>
          <a:p>
            <a:pPr marL="914400" lvl="1" indent="-457200">
              <a:buFont typeface="+mj-lt"/>
              <a:buAutoNum type="alphaLcParenR"/>
            </a:pPr>
            <a:r>
              <a:rPr lang="nl-NL" sz="2000" dirty="0"/>
              <a:t>Verkrijgen van </a:t>
            </a:r>
            <a:r>
              <a:rPr lang="nl-NL" sz="2000" dirty="0" err="1"/>
              <a:t>HBE’s</a:t>
            </a:r>
            <a:r>
              <a:rPr lang="nl-NL" sz="2000" dirty="0"/>
              <a:t> bij levering </a:t>
            </a:r>
            <a:r>
              <a:rPr lang="nl-NL" sz="2000" dirty="0" err="1"/>
              <a:t>RFNBO’s</a:t>
            </a:r>
            <a:r>
              <a:rPr lang="nl-NL" sz="2000" dirty="0"/>
              <a:t> aan transport</a:t>
            </a:r>
            <a:br>
              <a:rPr lang="nl-NL" sz="2000" dirty="0"/>
            </a:br>
            <a:r>
              <a:rPr lang="nl-NL" sz="2000" dirty="0"/>
              <a:t>(regeling hernieuwbare energie vervoer, mogelijk in de toekomst)</a:t>
            </a:r>
          </a:p>
          <a:p>
            <a:pPr marL="914400" lvl="1" indent="-457200">
              <a:buFont typeface="+mj-lt"/>
              <a:buAutoNum type="alphaLcParenR"/>
            </a:pPr>
            <a:r>
              <a:rPr lang="nl-NL" sz="2000" dirty="0"/>
              <a:t>“Ondersteuning” voor productie/toepassing van waterstof</a:t>
            </a:r>
            <a:br>
              <a:rPr lang="nl-NL" sz="2000" dirty="0"/>
            </a:br>
            <a:r>
              <a:rPr lang="nl-NL" sz="2000" dirty="0"/>
              <a:t>(zowel </a:t>
            </a:r>
            <a:r>
              <a:rPr lang="nl-NL" sz="2000" dirty="0" err="1"/>
              <a:t>RFNBO’s</a:t>
            </a:r>
            <a:r>
              <a:rPr lang="nl-NL" sz="2000" dirty="0"/>
              <a:t> als low-carbon waterstof)</a:t>
            </a:r>
          </a:p>
          <a:p>
            <a:pPr lvl="2">
              <a:spcBef>
                <a:spcPts val="600"/>
              </a:spcBef>
            </a:pPr>
            <a:r>
              <a:rPr lang="nl-NL" dirty="0"/>
              <a:t>NB: relevante wetgeving is nog niet definitief vastgesteld: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nl-NL" dirty="0"/>
              <a:t>gedelegeerde handelingen onder RED-II 27.3 en 28.5 (2</a:t>
            </a:r>
            <a:r>
              <a:rPr lang="nl-NL" baseline="30000" dirty="0"/>
              <a:t>e</a:t>
            </a:r>
            <a:r>
              <a:rPr lang="nl-NL" dirty="0"/>
              <a:t>)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nl-NL" dirty="0"/>
              <a:t>amenderingsvoorstellen uit 2021 voor RED-II (art. 22a, 29a en 30) </a:t>
            </a:r>
            <a:br>
              <a:rPr lang="nl-NL" dirty="0"/>
            </a:br>
            <a:r>
              <a:rPr lang="nl-NL" dirty="0"/>
              <a:t>en de gas/waterstof richtlijn (met name art. 8 incl. DA 8.5)</a:t>
            </a:r>
            <a:br>
              <a:rPr lang="nl-NL" sz="2000" dirty="0"/>
            </a:br>
            <a:br>
              <a:rPr lang="nl-NL" sz="2000" dirty="0"/>
            </a:br>
            <a:br>
              <a:rPr lang="nl-NL" sz="2000" dirty="0"/>
            </a:br>
            <a:endParaRPr lang="nl-NL" sz="2000" dirty="0"/>
          </a:p>
        </p:txBody>
      </p:sp>
      <p:sp>
        <p:nvSpPr>
          <p:cNvPr id="6" name="Tijdelijke aanduiding voor dianummer 1">
            <a:extLst>
              <a:ext uri="{FF2B5EF4-FFF2-40B4-BE49-F238E27FC236}">
                <a16:creationId xmlns:a16="http://schemas.microsoft.com/office/drawing/2014/main" id="{4D7E79A3-8EA9-458C-8334-CDD033B77E37}"/>
              </a:ext>
            </a:extLst>
          </p:cNvPr>
          <p:cNvSpPr txBox="1">
            <a:spLocks/>
          </p:cNvSpPr>
          <p:nvPr/>
        </p:nvSpPr>
        <p:spPr>
          <a:xfrm>
            <a:off x="8409795" y="6531834"/>
            <a:ext cx="725277" cy="252000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D484D21D-6F67-453B-9876-1E1B2169E10B}" type="slidenum">
              <a:rPr lang="nl-NL" smtClean="0"/>
              <a:pPr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9405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000" dirty="0" err="1"/>
              <a:t>GvO’s</a:t>
            </a:r>
            <a:r>
              <a:rPr lang="nl-NL" sz="3000" dirty="0"/>
              <a:t> voor verkrijgen </a:t>
            </a:r>
            <a:r>
              <a:rPr lang="nl-NL" sz="3000" dirty="0" err="1"/>
              <a:t>HBE’s</a:t>
            </a:r>
            <a:endParaRPr lang="nl-NL" sz="30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A812607-7413-47CB-A8A6-F16A93A72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105" y="3403309"/>
            <a:ext cx="1305426" cy="864094"/>
          </a:xfrm>
          <a:prstGeom prst="rect">
            <a:avLst/>
          </a:prstGeom>
        </p:spPr>
      </p:pic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4E222EE5-4D6D-4D32-9FA9-F0D6725503CA}"/>
              </a:ext>
            </a:extLst>
          </p:cNvPr>
          <p:cNvCxnSpPr>
            <a:cxnSpLocks/>
          </p:cNvCxnSpPr>
          <p:nvPr/>
        </p:nvCxnSpPr>
        <p:spPr>
          <a:xfrm>
            <a:off x="5195945" y="3852829"/>
            <a:ext cx="396056" cy="0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id="{363091DE-A13E-4F43-A9EA-7565A2C67258}"/>
              </a:ext>
            </a:extLst>
          </p:cNvPr>
          <p:cNvSpPr txBox="1"/>
          <p:nvPr/>
        </p:nvSpPr>
        <p:spPr>
          <a:xfrm>
            <a:off x="4262791" y="3493215"/>
            <a:ext cx="1329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Ruwe aardolie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E77DCA5-AE12-4658-8C18-131C9C5E2656}"/>
              </a:ext>
            </a:extLst>
          </p:cNvPr>
          <p:cNvSpPr txBox="1"/>
          <p:nvPr/>
        </p:nvSpPr>
        <p:spPr>
          <a:xfrm>
            <a:off x="4635402" y="3884250"/>
            <a:ext cx="9442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Waterstof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B8E139E3-F8F4-4DB4-82B1-E1F93B48EBAF}"/>
              </a:ext>
            </a:extLst>
          </p:cNvPr>
          <p:cNvSpPr txBox="1"/>
          <p:nvPr/>
        </p:nvSpPr>
        <p:spPr>
          <a:xfrm>
            <a:off x="634662" y="5311724"/>
            <a:ext cx="83120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i="1" dirty="0" err="1"/>
              <a:t>GvO’s</a:t>
            </a:r>
            <a:r>
              <a:rPr lang="nl-NL" sz="2000" i="1" dirty="0"/>
              <a:t> mogen per 1-1-’22 worden gebruikt in routes A en B (sommige </a:t>
            </a:r>
            <a:br>
              <a:rPr lang="nl-NL" sz="2000" i="1" dirty="0"/>
            </a:br>
            <a:r>
              <a:rPr lang="nl-NL" sz="2000" i="1" dirty="0"/>
              <a:t>producten) om grijze energiedrager te </a:t>
            </a:r>
            <a:r>
              <a:rPr lang="nl-NL" sz="2000" i="1" dirty="0" err="1"/>
              <a:t>vergroenen</a:t>
            </a:r>
            <a:r>
              <a:rPr lang="nl-NL" sz="2000" i="1" dirty="0"/>
              <a:t> en </a:t>
            </a:r>
            <a:r>
              <a:rPr lang="nl-NL" sz="2000" i="1" dirty="0" err="1"/>
              <a:t>HBE’s</a:t>
            </a:r>
            <a:r>
              <a:rPr lang="nl-NL" sz="2000" i="1" dirty="0"/>
              <a:t> te krijgen.</a:t>
            </a:r>
            <a:br>
              <a:rPr lang="nl-NL" sz="2000" i="1" dirty="0"/>
            </a:br>
            <a:r>
              <a:rPr lang="nl-NL" sz="2000" i="1" dirty="0"/>
              <a:t>Aan route C wordt gewerkt, invoering per 1-1-’23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7F716D25-147A-4C77-A7E5-F703BA8A65ED}"/>
              </a:ext>
            </a:extLst>
          </p:cNvPr>
          <p:cNvSpPr txBox="1"/>
          <p:nvPr/>
        </p:nvSpPr>
        <p:spPr>
          <a:xfrm>
            <a:off x="4770192" y="2609249"/>
            <a:ext cx="17489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/>
              <a:t>C. Raffinage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80C8BAFB-F13F-4336-B6B3-E46FF4FC85E4}"/>
              </a:ext>
            </a:extLst>
          </p:cNvPr>
          <p:cNvSpPr txBox="1"/>
          <p:nvPr/>
        </p:nvSpPr>
        <p:spPr>
          <a:xfrm>
            <a:off x="61671" y="2557327"/>
            <a:ext cx="2277084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sz="2200" dirty="0"/>
              <a:t>A. Gasvormige</a:t>
            </a:r>
            <a:br>
              <a:rPr lang="nl-NL" sz="2200" dirty="0"/>
            </a:br>
            <a:r>
              <a:rPr lang="nl-NL" sz="2200" dirty="0"/>
              <a:t>     waterstof</a:t>
            </a:r>
            <a:br>
              <a:rPr lang="nl-NL" sz="2200" dirty="0"/>
            </a:br>
            <a:r>
              <a:rPr lang="nl-NL" sz="2200" dirty="0"/>
              <a:t>     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3F71902F-E5FB-46DD-B8ED-9CFFFB254F78}"/>
              </a:ext>
            </a:extLst>
          </p:cNvPr>
          <p:cNvSpPr txBox="1"/>
          <p:nvPr/>
        </p:nvSpPr>
        <p:spPr>
          <a:xfrm>
            <a:off x="7167153" y="2613995"/>
            <a:ext cx="19768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/>
              <a:t>D. HVO/HEFA</a:t>
            </a:r>
          </a:p>
        </p:txBody>
      </p:sp>
      <p:cxnSp>
        <p:nvCxnSpPr>
          <p:cNvPr id="33" name="Rechte verbindingslijn met pijl 32">
            <a:extLst>
              <a:ext uri="{FF2B5EF4-FFF2-40B4-BE49-F238E27FC236}">
                <a16:creationId xmlns:a16="http://schemas.microsoft.com/office/drawing/2014/main" id="{453E27EE-F4E6-4EC4-98A2-66BED372F91B}"/>
              </a:ext>
            </a:extLst>
          </p:cNvPr>
          <p:cNvCxnSpPr>
            <a:cxnSpLocks/>
          </p:cNvCxnSpPr>
          <p:nvPr/>
        </p:nvCxnSpPr>
        <p:spPr>
          <a:xfrm flipH="1">
            <a:off x="8286447" y="4459062"/>
            <a:ext cx="1" cy="396485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kstvak 33">
            <a:extLst>
              <a:ext uri="{FF2B5EF4-FFF2-40B4-BE49-F238E27FC236}">
                <a16:creationId xmlns:a16="http://schemas.microsoft.com/office/drawing/2014/main" id="{BE533242-1089-4E25-923E-377D5B6736AC}"/>
              </a:ext>
            </a:extLst>
          </p:cNvPr>
          <p:cNvSpPr txBox="1"/>
          <p:nvPr/>
        </p:nvSpPr>
        <p:spPr>
          <a:xfrm>
            <a:off x="7590585" y="3252664"/>
            <a:ext cx="1391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nl-NL" sz="1600" dirty="0"/>
              <a:t>Plantaardige/</a:t>
            </a:r>
            <a:br>
              <a:rPr lang="nl-NL" sz="1600" dirty="0"/>
            </a:br>
            <a:r>
              <a:rPr lang="nl-NL" sz="1600" dirty="0"/>
              <a:t>dierlijke </a:t>
            </a:r>
            <a:br>
              <a:rPr lang="nl-NL" sz="1600" dirty="0"/>
            </a:br>
            <a:r>
              <a:rPr lang="nl-NL" sz="1600" dirty="0"/>
              <a:t>olie/vetten</a:t>
            </a:r>
            <a:br>
              <a:rPr lang="nl-NL" sz="1600" dirty="0"/>
            </a:br>
            <a:r>
              <a:rPr lang="nl-NL" sz="1600" dirty="0"/>
              <a:t>+</a:t>
            </a:r>
            <a:br>
              <a:rPr lang="nl-NL" sz="1600" dirty="0"/>
            </a:br>
            <a:r>
              <a:rPr lang="nl-NL" sz="1600" dirty="0"/>
              <a:t>Waterstof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A4D57E6F-1E4A-4FEC-8353-94C3047F0947}"/>
              </a:ext>
            </a:extLst>
          </p:cNvPr>
          <p:cNvSpPr txBox="1"/>
          <p:nvPr/>
        </p:nvSpPr>
        <p:spPr>
          <a:xfrm>
            <a:off x="7719540" y="4864125"/>
            <a:ext cx="1335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HVO / HEFA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3BE161A9-06AC-42B0-9E5A-886A3B807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83" y="3504142"/>
            <a:ext cx="1624487" cy="812244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71F6E9FD-102E-4EC6-87A5-70B3E0232C2C}"/>
              </a:ext>
            </a:extLst>
          </p:cNvPr>
          <p:cNvSpPr txBox="1"/>
          <p:nvPr/>
        </p:nvSpPr>
        <p:spPr>
          <a:xfrm>
            <a:off x="2219976" y="2552124"/>
            <a:ext cx="23520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dirty="0"/>
              <a:t>B. Synthetische</a:t>
            </a:r>
            <a:br>
              <a:rPr lang="nl-NL" sz="2200" dirty="0"/>
            </a:br>
            <a:r>
              <a:rPr lang="nl-NL" sz="2200" dirty="0"/>
              <a:t>     brandstoffen</a:t>
            </a:r>
          </a:p>
        </p:txBody>
      </p: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5B1A6C60-9C90-409F-8AB5-AE20EB6E8181}"/>
              </a:ext>
            </a:extLst>
          </p:cNvPr>
          <p:cNvCxnSpPr>
            <a:cxnSpLocks/>
          </p:cNvCxnSpPr>
          <p:nvPr/>
        </p:nvCxnSpPr>
        <p:spPr>
          <a:xfrm flipH="1">
            <a:off x="3236189" y="4244454"/>
            <a:ext cx="1" cy="396485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kstvak 17">
            <a:extLst>
              <a:ext uri="{FF2B5EF4-FFF2-40B4-BE49-F238E27FC236}">
                <a16:creationId xmlns:a16="http://schemas.microsoft.com/office/drawing/2014/main" id="{B1C91101-4814-41BF-B108-1B670E46D717}"/>
              </a:ext>
            </a:extLst>
          </p:cNvPr>
          <p:cNvSpPr txBox="1"/>
          <p:nvPr/>
        </p:nvSpPr>
        <p:spPr>
          <a:xfrm>
            <a:off x="2727077" y="3415973"/>
            <a:ext cx="1057084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nl-NL" sz="1600" dirty="0"/>
              <a:t>CO of N</a:t>
            </a:r>
            <a:r>
              <a:rPr lang="nl-NL" sz="1600" baseline="-25000" dirty="0"/>
              <a:t>2</a:t>
            </a:r>
            <a:br>
              <a:rPr lang="nl-NL" sz="1600" dirty="0"/>
            </a:br>
            <a:r>
              <a:rPr lang="nl-NL" sz="1600" dirty="0"/>
              <a:t>+</a:t>
            </a:r>
            <a:br>
              <a:rPr lang="nl-NL" sz="1600" dirty="0"/>
            </a:br>
            <a:r>
              <a:rPr lang="nl-NL" sz="1600" dirty="0"/>
              <a:t>Waterstof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02F98F2D-32FA-425F-8BD0-55939296D761}"/>
              </a:ext>
            </a:extLst>
          </p:cNvPr>
          <p:cNvSpPr txBox="1"/>
          <p:nvPr/>
        </p:nvSpPr>
        <p:spPr>
          <a:xfrm>
            <a:off x="2121334" y="4653184"/>
            <a:ext cx="2287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CH</a:t>
            </a:r>
            <a:r>
              <a:rPr lang="nl-NL" sz="1600" baseline="-25000" dirty="0"/>
              <a:t>4</a:t>
            </a:r>
            <a:r>
              <a:rPr lang="nl-NL" sz="1600" dirty="0"/>
              <a:t> / NH</a:t>
            </a:r>
            <a:r>
              <a:rPr lang="nl-NL" sz="1600" baseline="-25000" dirty="0"/>
              <a:t>3</a:t>
            </a:r>
            <a:r>
              <a:rPr lang="nl-NL" sz="1600" dirty="0"/>
              <a:t> / methanol / </a:t>
            </a:r>
            <a:br>
              <a:rPr lang="nl-NL" sz="1600" dirty="0"/>
            </a:br>
            <a:r>
              <a:rPr lang="nl-NL" sz="1600" dirty="0"/>
              <a:t>FT-diesel / FT-kerosine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AC5DB206-2120-4114-A230-45426889D225}"/>
              </a:ext>
            </a:extLst>
          </p:cNvPr>
          <p:cNvSpPr txBox="1"/>
          <p:nvPr/>
        </p:nvSpPr>
        <p:spPr>
          <a:xfrm>
            <a:off x="61670" y="1922855"/>
            <a:ext cx="839435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sz="2400" dirty="0"/>
              <a:t>Vier mogelijke routes om waterstof aan verkeer te leveren:    </a:t>
            </a:r>
          </a:p>
        </p:txBody>
      </p: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B60A19F3-EC50-4A43-B344-303240740FB5}"/>
              </a:ext>
            </a:extLst>
          </p:cNvPr>
          <p:cNvCxnSpPr>
            <a:cxnSpLocks/>
          </p:cNvCxnSpPr>
          <p:nvPr/>
        </p:nvCxnSpPr>
        <p:spPr>
          <a:xfrm flipH="1">
            <a:off x="6301228" y="4331157"/>
            <a:ext cx="1" cy="396485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685455DE-91B7-460D-A709-53CF245E24A2}"/>
              </a:ext>
            </a:extLst>
          </p:cNvPr>
          <p:cNvCxnSpPr>
            <a:cxnSpLocks/>
          </p:cNvCxnSpPr>
          <p:nvPr/>
        </p:nvCxnSpPr>
        <p:spPr>
          <a:xfrm flipH="1">
            <a:off x="5673210" y="4341864"/>
            <a:ext cx="278749" cy="375072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EDCE5477-1CBC-4E45-92AA-05532E2E2444}"/>
              </a:ext>
            </a:extLst>
          </p:cNvPr>
          <p:cNvCxnSpPr>
            <a:cxnSpLocks/>
          </p:cNvCxnSpPr>
          <p:nvPr/>
        </p:nvCxnSpPr>
        <p:spPr>
          <a:xfrm flipH="1">
            <a:off x="5995535" y="4343886"/>
            <a:ext cx="164983" cy="383756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D8242317-58A3-49CE-9A3B-FE8A28AE84B7}"/>
              </a:ext>
            </a:extLst>
          </p:cNvPr>
          <p:cNvCxnSpPr>
            <a:cxnSpLocks/>
          </p:cNvCxnSpPr>
          <p:nvPr/>
        </p:nvCxnSpPr>
        <p:spPr>
          <a:xfrm>
            <a:off x="6600255" y="4331028"/>
            <a:ext cx="302763" cy="369602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Rechte verbindingslijn met pijl 28">
            <a:extLst>
              <a:ext uri="{FF2B5EF4-FFF2-40B4-BE49-F238E27FC236}">
                <a16:creationId xmlns:a16="http://schemas.microsoft.com/office/drawing/2014/main" id="{3FDCAC0C-806B-4F4E-93CE-A6CED7B8C649}"/>
              </a:ext>
            </a:extLst>
          </p:cNvPr>
          <p:cNvCxnSpPr>
            <a:cxnSpLocks/>
          </p:cNvCxnSpPr>
          <p:nvPr/>
        </p:nvCxnSpPr>
        <p:spPr>
          <a:xfrm>
            <a:off x="6441180" y="4331028"/>
            <a:ext cx="157241" cy="396614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kstvak 35">
            <a:extLst>
              <a:ext uri="{FF2B5EF4-FFF2-40B4-BE49-F238E27FC236}">
                <a16:creationId xmlns:a16="http://schemas.microsoft.com/office/drawing/2014/main" id="{596E0225-0DED-47FE-8AB4-A74890D23505}"/>
              </a:ext>
            </a:extLst>
          </p:cNvPr>
          <p:cNvSpPr txBox="1"/>
          <p:nvPr/>
        </p:nvSpPr>
        <p:spPr>
          <a:xfrm>
            <a:off x="5157325" y="4715875"/>
            <a:ext cx="22846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Groot aantal producten</a:t>
            </a:r>
          </a:p>
        </p:txBody>
      </p:sp>
      <p:sp>
        <p:nvSpPr>
          <p:cNvPr id="30" name="Tijdelijke aanduiding voor dianummer 1">
            <a:extLst>
              <a:ext uri="{FF2B5EF4-FFF2-40B4-BE49-F238E27FC236}">
                <a16:creationId xmlns:a16="http://schemas.microsoft.com/office/drawing/2014/main" id="{0659A451-F668-4ECF-AA32-1E555A2E4EF9}"/>
              </a:ext>
            </a:extLst>
          </p:cNvPr>
          <p:cNvSpPr txBox="1">
            <a:spLocks/>
          </p:cNvSpPr>
          <p:nvPr/>
        </p:nvSpPr>
        <p:spPr>
          <a:xfrm>
            <a:off x="8409795" y="6531834"/>
            <a:ext cx="725277" cy="252000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D484D21D-6F67-453B-9876-1E1B2169E10B}" type="slidenum">
              <a:rPr lang="nl-NL" smtClean="0"/>
              <a:pPr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2061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000" dirty="0" err="1"/>
              <a:t>GvO’s</a:t>
            </a:r>
            <a:r>
              <a:rPr lang="nl-NL" sz="3000" dirty="0"/>
              <a:t> en waterstof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AC5DB206-2120-4114-A230-45426889D225}"/>
              </a:ext>
            </a:extLst>
          </p:cNvPr>
          <p:cNvSpPr txBox="1"/>
          <p:nvPr/>
        </p:nvSpPr>
        <p:spPr>
          <a:xfrm>
            <a:off x="251520" y="1928626"/>
            <a:ext cx="839435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l-NL" sz="2400" dirty="0"/>
              <a:t>Tijdschema introductie waterstof-</a:t>
            </a:r>
            <a:r>
              <a:rPr lang="nl-NL" sz="2400" dirty="0" err="1"/>
              <a:t>GvO’s</a:t>
            </a:r>
            <a:r>
              <a:rPr lang="nl-NL" sz="2400" dirty="0"/>
              <a:t> (formeel “</a:t>
            </a:r>
            <a:r>
              <a:rPr lang="nl-NL" sz="2400" dirty="0" err="1"/>
              <a:t>GvO’s</a:t>
            </a:r>
            <a:r>
              <a:rPr lang="nl-NL" sz="2400" dirty="0"/>
              <a:t> overige gassen”) in Nederland:</a:t>
            </a:r>
          </a:p>
          <a:p>
            <a:pPr marL="457200" indent="-457200">
              <a:spcBef>
                <a:spcPts val="600"/>
              </a:spcBef>
              <a:buFont typeface="+mj-lt"/>
              <a:buAutoNum type="alphaUcPeriod"/>
            </a:pPr>
            <a:r>
              <a:rPr lang="nl-NL" sz="2400" dirty="0"/>
              <a:t>Wettelijke traject (wet en regeling)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rabicPeriod"/>
            </a:pPr>
            <a:r>
              <a:rPr lang="nl-NL" sz="2400" dirty="0"/>
              <a:t>Behandeling in eerste kamer (plenair of hamerstuk?)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rabicPeriod"/>
            </a:pPr>
            <a:r>
              <a:rPr lang="nl-NL" sz="2400" dirty="0"/>
              <a:t>Aanname en inwerkingtreding, april 2022 of later</a:t>
            </a:r>
          </a:p>
          <a:p>
            <a:pPr marL="457200" indent="-457200">
              <a:spcBef>
                <a:spcPts val="600"/>
              </a:spcBef>
              <a:buFont typeface="+mj-lt"/>
              <a:buAutoNum type="alphaUcPeriod"/>
            </a:pPr>
            <a:r>
              <a:rPr lang="nl-NL" sz="2400" dirty="0"/>
              <a:t>Uitgifte </a:t>
            </a:r>
            <a:r>
              <a:rPr lang="nl-NL" sz="2400" dirty="0" err="1"/>
              <a:t>GvO’s</a:t>
            </a:r>
            <a:r>
              <a:rPr lang="nl-NL" sz="2400" dirty="0"/>
              <a:t> door </a:t>
            </a:r>
            <a:r>
              <a:rPr lang="nl-NL" sz="2400" dirty="0" err="1"/>
              <a:t>VertoGas</a:t>
            </a:r>
            <a:endParaRPr lang="nl-NL" sz="2400" dirty="0"/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2400" dirty="0"/>
              <a:t>Pilot vanaf maart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l-NL" sz="2400" dirty="0"/>
              <a:t>Planning: uitgifte start in de loop van 2022</a:t>
            </a:r>
          </a:p>
        </p:txBody>
      </p:sp>
      <p:sp>
        <p:nvSpPr>
          <p:cNvPr id="5" name="Tijdelijke aanduiding voor dianummer 1">
            <a:extLst>
              <a:ext uri="{FF2B5EF4-FFF2-40B4-BE49-F238E27FC236}">
                <a16:creationId xmlns:a16="http://schemas.microsoft.com/office/drawing/2014/main" id="{09AB9B90-AA0B-4418-A031-E3CBD356C530}"/>
              </a:ext>
            </a:extLst>
          </p:cNvPr>
          <p:cNvSpPr txBox="1">
            <a:spLocks/>
          </p:cNvSpPr>
          <p:nvPr/>
        </p:nvSpPr>
        <p:spPr>
          <a:xfrm>
            <a:off x="8409795" y="6531834"/>
            <a:ext cx="725277" cy="252000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D484D21D-6F67-453B-9876-1E1B2169E10B}" type="slidenum">
              <a:rPr lang="nl-NL" smtClean="0"/>
              <a:pPr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1557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201D7B-7846-4D14-B969-5DB8657CC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Openstaande punten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5EC52D-138E-4EA1-A039-6BE700EF689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Voor ministeriële regeling: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Meetvoorwaarden voor waterstofproductie-installaties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Overdracht van informatie van elektriciteits-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GvO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naar waterstof-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GvO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bij elektrolyse</a:t>
            </a:r>
          </a:p>
          <a:p>
            <a:pPr marL="0" indent="0">
              <a:buNone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Bredere discussie:</a:t>
            </a:r>
          </a:p>
          <a:p>
            <a:r>
              <a:rPr lang="nl-NL" sz="2400" i="1" dirty="0">
                <a:latin typeface="Arial" panose="020B0604020202020204" pitchFamily="34" charset="0"/>
                <a:cs typeface="Arial" panose="020B0604020202020204" pitchFamily="34" charset="0"/>
              </a:rPr>
              <a:t>Politiek debat over ‘sjoemelstroom’, o.a. of </a:t>
            </a:r>
            <a:r>
              <a:rPr lang="nl-NL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GvO’s</a:t>
            </a:r>
            <a:r>
              <a:rPr lang="nl-NL" sz="2400" i="1" dirty="0">
                <a:latin typeface="Arial" panose="020B0604020202020204" pitchFamily="34" charset="0"/>
                <a:cs typeface="Arial" panose="020B0604020202020204" pitchFamily="34" charset="0"/>
              </a:rPr>
              <a:t> op kwartierbasis moeten fungeren</a:t>
            </a:r>
          </a:p>
        </p:txBody>
      </p:sp>
    </p:spTree>
    <p:extLst>
      <p:ext uri="{BB962C8B-B14F-4D97-AF65-F5344CB8AC3E}">
        <p14:creationId xmlns:p14="http://schemas.microsoft.com/office/powerpoint/2010/main" val="115598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000" dirty="0"/>
              <a:t>Vrijwillige schema’s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3CAD921-0270-4915-B535-07F200EC687A}"/>
              </a:ext>
            </a:extLst>
          </p:cNvPr>
          <p:cNvSpPr txBox="1"/>
          <p:nvPr/>
        </p:nvSpPr>
        <p:spPr>
          <a:xfrm>
            <a:off x="348872" y="1868244"/>
            <a:ext cx="870804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De RED-II bevat voor </a:t>
            </a:r>
            <a:r>
              <a:rPr lang="nl-NL" sz="2000" dirty="0" err="1"/>
              <a:t>RFNBO’s</a:t>
            </a:r>
            <a:r>
              <a:rPr lang="nl-NL" sz="2000" dirty="0"/>
              <a:t> een aantal vereisten: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nl-NL" sz="2000" dirty="0"/>
              <a:t>25.2: 70% emissiereductie (volgens nog vast te stellen</a:t>
            </a:r>
            <a:br>
              <a:rPr lang="nl-NL" sz="2000" dirty="0"/>
            </a:br>
            <a:r>
              <a:rPr lang="nl-NL" sz="2000" dirty="0"/>
              <a:t>         methodologie = DA 28.5) </a:t>
            </a:r>
            <a:r>
              <a:rPr lang="nl-NL" sz="1400" dirty="0"/>
              <a:t>(NB: in geamendeerde RED-II beiden naar 29a)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nl-NL" sz="2000" dirty="0"/>
              <a:t>27.3 </a:t>
            </a:r>
            <a:r>
              <a:rPr lang="nl-NL" sz="2000" dirty="0" err="1"/>
              <a:t>additionaliteit</a:t>
            </a:r>
            <a:r>
              <a:rPr lang="nl-NL" sz="2000" dirty="0"/>
              <a:t> + DA 27.3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nl-NL" sz="2000" dirty="0"/>
              <a:t>30.1 massabalans (zodra </a:t>
            </a:r>
            <a:r>
              <a:rPr lang="nl-NL" sz="2000" dirty="0" err="1"/>
              <a:t>RFNBO’s</a:t>
            </a:r>
            <a:r>
              <a:rPr lang="nl-NL" sz="2000" dirty="0"/>
              <a:t> meetellen voor halen doelen)</a:t>
            </a:r>
            <a:br>
              <a:rPr lang="nl-NL" sz="2000" dirty="0"/>
            </a:b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Het voldoen aan een aantal van deze vereisten kan niet worden aangetoond met </a:t>
            </a:r>
            <a:r>
              <a:rPr lang="nl-NL" sz="2000" dirty="0" err="1"/>
              <a:t>GvO’s</a:t>
            </a:r>
            <a:r>
              <a:rPr lang="nl-NL" sz="2000" dirty="0"/>
              <a:t> waterstof</a:t>
            </a:r>
            <a:br>
              <a:rPr lang="nl-NL" sz="2000" dirty="0"/>
            </a:br>
            <a:endParaRPr lang="nl-NL" sz="1400" dirty="0"/>
          </a:p>
          <a:p>
            <a:endParaRPr lang="nl-NL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Gevolg: </a:t>
            </a:r>
            <a:r>
              <a:rPr lang="nl-NL" sz="2000" b="1" dirty="0"/>
              <a:t>voor waterstof zijn voor het aantonen van de RED-II vereisten vrijwillige schema’s nodig.</a:t>
            </a:r>
          </a:p>
        </p:txBody>
      </p:sp>
      <p:sp>
        <p:nvSpPr>
          <p:cNvPr id="6" name="Tijdelijke aanduiding voor dianummer 1">
            <a:extLst>
              <a:ext uri="{FF2B5EF4-FFF2-40B4-BE49-F238E27FC236}">
                <a16:creationId xmlns:a16="http://schemas.microsoft.com/office/drawing/2014/main" id="{5A0E700A-0226-4609-A029-CE701E3CCDF2}"/>
              </a:ext>
            </a:extLst>
          </p:cNvPr>
          <p:cNvSpPr txBox="1">
            <a:spLocks/>
          </p:cNvSpPr>
          <p:nvPr/>
        </p:nvSpPr>
        <p:spPr>
          <a:xfrm>
            <a:off x="8409795" y="6531834"/>
            <a:ext cx="725277" cy="252000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D484D21D-6F67-453B-9876-1E1B2169E10B}" type="slidenum">
              <a:rPr lang="nl-NL" smtClean="0"/>
              <a:pPr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6952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000" dirty="0"/>
              <a:t>Vrijwillige schema’s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3CAD921-0270-4915-B535-07F200EC687A}"/>
              </a:ext>
            </a:extLst>
          </p:cNvPr>
          <p:cNvSpPr txBox="1"/>
          <p:nvPr/>
        </p:nvSpPr>
        <p:spPr>
          <a:xfrm>
            <a:off x="348872" y="1868244"/>
            <a:ext cx="864096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Vanuit biobrandstoffen veel ervaring met vrijwillige schema’s:</a:t>
            </a:r>
          </a:p>
          <a:p>
            <a:pPr marL="357188" lvl="1"/>
            <a:r>
              <a:rPr lang="nl-NL" sz="2000" dirty="0"/>
              <a:t>op dit moment her-beoordeelt de commissie biobrandstof vrijwillige schema’s tegen de RED-II vereisten:</a:t>
            </a:r>
            <a:br>
              <a:rPr lang="nl-NL" sz="2000" dirty="0"/>
            </a:br>
            <a:br>
              <a:rPr lang="nl-NL" sz="2000" dirty="0"/>
            </a:br>
            <a:endParaRPr lang="nl-NL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400" dirty="0"/>
          </a:p>
          <a:p>
            <a:br>
              <a:rPr lang="nl-NL" sz="2000" dirty="0"/>
            </a:b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Onder de RED-II kunnen ook RFNBO vrijwillige schema’s door de EC worden erkend (zie artikel 30.4 in RED-II, en de verwijzingen in dat artikel naar RED-II artikelen 25.2 en 27.3 die gaan over </a:t>
            </a:r>
            <a:r>
              <a:rPr lang="nl-NL" sz="2000" dirty="0" err="1"/>
              <a:t>RFNBO’s</a:t>
            </a:r>
            <a:r>
              <a:rPr lang="nl-NL" sz="2000" dirty="0"/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/>
          </a:p>
        </p:txBody>
      </p:sp>
      <p:sp>
        <p:nvSpPr>
          <p:cNvPr id="6" name="Tijdelijke aanduiding voor dianummer 1">
            <a:extLst>
              <a:ext uri="{FF2B5EF4-FFF2-40B4-BE49-F238E27FC236}">
                <a16:creationId xmlns:a16="http://schemas.microsoft.com/office/drawing/2014/main" id="{50689CCF-BA46-4756-A200-9CDAEB31FBF4}"/>
              </a:ext>
            </a:extLst>
          </p:cNvPr>
          <p:cNvSpPr txBox="1">
            <a:spLocks/>
          </p:cNvSpPr>
          <p:nvPr/>
        </p:nvSpPr>
        <p:spPr>
          <a:xfrm>
            <a:off x="8409795" y="6531834"/>
            <a:ext cx="725277" cy="252000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D484D21D-6F67-453B-9876-1E1B2169E10B}" type="slidenum">
              <a:rPr lang="nl-NL" smtClean="0"/>
              <a:pPr/>
              <a:t>18</a:t>
            </a:fld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0A4E1A4-C155-4BA7-A559-BDA8EB835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37" y="2936534"/>
            <a:ext cx="6943725" cy="200977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2554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932246" y="2129333"/>
            <a:ext cx="3639753" cy="2599333"/>
          </a:xfrm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nl-NL" sz="3000" dirty="0"/>
              <a:t>Inhoud</a:t>
            </a:r>
            <a:br>
              <a:rPr lang="nl-NL" sz="3000" dirty="0"/>
            </a:br>
            <a:br>
              <a:rPr lang="nl-NL" sz="3000" dirty="0"/>
            </a:br>
            <a:br>
              <a:rPr lang="nl-NL" sz="3000" dirty="0"/>
            </a:br>
            <a:br>
              <a:rPr lang="nl-NL" sz="3000" dirty="0"/>
            </a:br>
            <a:r>
              <a:rPr lang="nl-NL" sz="3000" dirty="0"/>
              <a:t>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63091DE-A13E-4F43-A9EA-7565A2C67258}"/>
              </a:ext>
            </a:extLst>
          </p:cNvPr>
          <p:cNvSpPr txBox="1"/>
          <p:nvPr/>
        </p:nvSpPr>
        <p:spPr>
          <a:xfrm>
            <a:off x="1024610" y="2627941"/>
            <a:ext cx="3288772" cy="1905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nl-NL" sz="2000" dirty="0" err="1">
                <a:solidFill>
                  <a:schemeClr val="bg1">
                    <a:lumMod val="75000"/>
                  </a:schemeClr>
                </a:solidFill>
              </a:rPr>
              <a:t>GVO’s</a:t>
            </a:r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 versus vrijwillige certificering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Waarvoor nodig, wanneer?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nl-NL" sz="2000" b="1" dirty="0"/>
              <a:t>Wat doet overheid?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063E7598-1432-4AFA-970F-DBBFEEB5F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9795" y="6531834"/>
            <a:ext cx="725277" cy="252000"/>
          </a:xfrm>
        </p:spPr>
        <p:txBody>
          <a:bodyPr/>
          <a:lstStyle/>
          <a:p>
            <a:fld id="{D484D21D-6F67-453B-9876-1E1B2169E10B}" type="slidenum">
              <a:rPr lang="nl-NL" smtClean="0"/>
              <a:pPr/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4197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939" y="806720"/>
            <a:ext cx="5505169" cy="970019"/>
          </a:xfrm>
        </p:spPr>
        <p:txBody>
          <a:bodyPr anchor="b">
            <a:noAutofit/>
          </a:bodyPr>
          <a:lstStyle/>
          <a:p>
            <a:r>
              <a:rPr lang="nl-NL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Spelregels</a:t>
            </a:r>
            <a:endParaRPr lang="nl-NL" sz="3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92137" y="1827272"/>
            <a:ext cx="7354294" cy="3050571"/>
          </a:xfrm>
        </p:spPr>
        <p:txBody>
          <a:bodyPr anchor="t">
            <a:noAutofit/>
          </a:bodyPr>
          <a:lstStyle/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nl-NL" sz="25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Microfoon dempen;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l-NL" sz="25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Vragen via de chat </a:t>
            </a:r>
          </a:p>
          <a:p>
            <a:pPr marL="685800" lvl="1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l-NL" sz="2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ieder onderwerp een vragenronde</a:t>
            </a:r>
          </a:p>
          <a:p>
            <a:pPr marL="685800" lvl="1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l-NL" sz="2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Stel de vraag na de presentatie</a:t>
            </a:r>
          </a:p>
          <a:p>
            <a:pPr marL="685800" lvl="1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l-N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Vragen die tijdens de sessie niet beantwoord worden, komen terug in het verslag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1145633-6E09-4B8B-98AA-A9A1F1040E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7" t="43184" r="17886" b="36491"/>
          <a:stretch/>
        </p:blipFill>
        <p:spPr>
          <a:xfrm>
            <a:off x="-3" y="6087832"/>
            <a:ext cx="5644235" cy="77016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0270067E-7837-4A46-BB43-BD750457B5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914" t="43184" r="17886" b="36491"/>
          <a:stretch/>
        </p:blipFill>
        <p:spPr>
          <a:xfrm>
            <a:off x="5600701" y="6087832"/>
            <a:ext cx="3543299" cy="77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33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000" dirty="0"/>
              <a:t>Pilot certificering door RVO/EKK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3CAD921-0270-4915-B535-07F200EC687A}"/>
              </a:ext>
            </a:extLst>
          </p:cNvPr>
          <p:cNvSpPr txBox="1"/>
          <p:nvPr/>
        </p:nvSpPr>
        <p:spPr>
          <a:xfrm>
            <a:off x="348872" y="1868244"/>
            <a:ext cx="87341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RVO/EZK gaan in 2022 een pilot met vrijwillige schema’s uitvoeren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Doel: laten zien dat vrijwillig schema </a:t>
            </a:r>
            <a:r>
              <a:rPr lang="nl-NL" sz="2000" b="1" dirty="0"/>
              <a:t>voldoen aan DA </a:t>
            </a:r>
            <a:r>
              <a:rPr lang="nl-NL" sz="2000" dirty="0"/>
              <a:t>kan </a:t>
            </a:r>
            <a:r>
              <a:rPr lang="nl-NL" sz="2000" b="1" dirty="0"/>
              <a:t>aantonen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Voorziene activiteiten: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000" dirty="0"/>
              <a:t>Eigenaren vrijwillige schema’s maken concept vrijwillig schema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000" dirty="0"/>
              <a:t>Bedrijven melden zich aan voor meedoen aan pilot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000" dirty="0"/>
              <a:t>RVO contracteert auditor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000" dirty="0"/>
              <a:t>RVO maakt selectie uit aanmeldingen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000" dirty="0"/>
              <a:t>Auditor voert proef-audits uit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000" dirty="0"/>
              <a:t>Publicatie Engelstalig eindrapport</a:t>
            </a:r>
          </a:p>
          <a:p>
            <a:endParaRPr lang="nl-NL" sz="2000" dirty="0"/>
          </a:p>
          <a:p>
            <a:r>
              <a:rPr lang="nl-NL" sz="2000" dirty="0"/>
              <a:t>Timing: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Afhankelijk van (a) tijdstip publicatie DA 27.3 en (b) doorlooptijd stap 1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Stappen 2 en 3 grotendeels gelijktijdig aan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Doorlooptijd stappen 4 t/m 6 is circa 6 maanden.</a:t>
            </a:r>
          </a:p>
        </p:txBody>
      </p:sp>
      <p:sp>
        <p:nvSpPr>
          <p:cNvPr id="5" name="Tijdelijke aanduiding voor dianummer 1">
            <a:extLst>
              <a:ext uri="{FF2B5EF4-FFF2-40B4-BE49-F238E27FC236}">
                <a16:creationId xmlns:a16="http://schemas.microsoft.com/office/drawing/2014/main" id="{F402FE1A-9C28-41E7-96A3-37C65427C921}"/>
              </a:ext>
            </a:extLst>
          </p:cNvPr>
          <p:cNvSpPr txBox="1">
            <a:spLocks/>
          </p:cNvSpPr>
          <p:nvPr/>
        </p:nvSpPr>
        <p:spPr>
          <a:xfrm>
            <a:off x="8409795" y="6531834"/>
            <a:ext cx="725277" cy="252000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D484D21D-6F67-453B-9876-1E1B2169E10B}" type="slidenum">
              <a:rPr lang="nl-NL" smtClean="0"/>
              <a:pPr/>
              <a:t>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2384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000" dirty="0"/>
              <a:t>Pilot certificering door RVO/EKK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3CAD921-0270-4915-B535-07F200EC687A}"/>
              </a:ext>
            </a:extLst>
          </p:cNvPr>
          <p:cNvSpPr txBox="1"/>
          <p:nvPr/>
        </p:nvSpPr>
        <p:spPr>
          <a:xfrm>
            <a:off x="348872" y="1868244"/>
            <a:ext cx="8734168" cy="4516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+mj-lt"/>
              <a:buAutoNum type="arabicPeriod"/>
            </a:pPr>
            <a:r>
              <a:rPr lang="nl-NL" sz="2000" u="sng" dirty="0"/>
              <a:t>Eigenaren vrijwillige schema’s maken concept vrijwillig schema</a:t>
            </a:r>
          </a:p>
          <a:p>
            <a:r>
              <a:rPr lang="nl-NL" sz="2000" dirty="0"/>
              <a:t> 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nl-NL" sz="2000" dirty="0"/>
              <a:t>3 schema’s lijken op dit moment in aanmerking te komen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nl-NL" sz="2000" dirty="0"/>
              <a:t>Enkele schema-eigenaren: “snel eerste conceptversie van schema”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nl-NL" sz="2000" dirty="0"/>
              <a:t>Voor schema-eigenaar interessant :</a:t>
            </a:r>
            <a:br>
              <a:rPr lang="nl-NL" sz="2000" dirty="0"/>
            </a:br>
            <a:r>
              <a:rPr lang="nl-NL" sz="2000" dirty="0"/>
              <a:t> - Proefaudits op kosten overheid</a:t>
            </a:r>
            <a:br>
              <a:rPr lang="nl-NL" sz="2000" dirty="0"/>
            </a:br>
            <a:r>
              <a:rPr lang="nl-NL" sz="2000" dirty="0"/>
              <a:t> - Er ontstaat al snel een markt (want DA voorwaarde steun)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nl-NL" sz="2000" dirty="0"/>
              <a:t>Doorlooptijd: schatting 1 tot 3 maanden</a:t>
            </a:r>
          </a:p>
          <a:p>
            <a:pPr>
              <a:spcBef>
                <a:spcPts val="1200"/>
              </a:spcBef>
            </a:pPr>
            <a:r>
              <a:rPr lang="nl-NL" sz="2000" dirty="0"/>
              <a:t>Van belang voor deze pilot: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nl-NL" sz="2000" dirty="0"/>
              <a:t>Minimaal één schema is nodig.</a:t>
            </a:r>
            <a:br>
              <a:rPr lang="nl-NL" sz="2000" dirty="0"/>
            </a:br>
            <a:r>
              <a:rPr lang="nl-NL" sz="2000" dirty="0"/>
              <a:t>Twee of drie schema’s worden gekozen als tijdverschil tussen 1</a:t>
            </a:r>
            <a:r>
              <a:rPr lang="nl-NL" sz="2000" baseline="30000" dirty="0"/>
              <a:t>e</a:t>
            </a:r>
            <a:r>
              <a:rPr lang="nl-NL" sz="2000" dirty="0"/>
              <a:t> en 2</a:t>
            </a:r>
            <a:r>
              <a:rPr lang="nl-NL" sz="2000" baseline="30000" dirty="0"/>
              <a:t>e</a:t>
            </a:r>
            <a:r>
              <a:rPr lang="nl-NL" sz="2000" dirty="0"/>
              <a:t> (en evt. tussen 1</a:t>
            </a:r>
            <a:r>
              <a:rPr lang="nl-NL" sz="2000" baseline="30000" dirty="0"/>
              <a:t>e</a:t>
            </a:r>
            <a:r>
              <a:rPr lang="nl-NL" sz="2000" dirty="0"/>
              <a:t> en 3</a:t>
            </a:r>
            <a:r>
              <a:rPr lang="nl-NL" sz="2000" baseline="30000" dirty="0"/>
              <a:t>e</a:t>
            </a:r>
            <a:r>
              <a:rPr lang="nl-NL" sz="2000" dirty="0"/>
              <a:t>) niet groter is dan 1 tot 2 maanden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nl-NL" sz="2000" dirty="0"/>
          </a:p>
        </p:txBody>
      </p:sp>
      <p:sp>
        <p:nvSpPr>
          <p:cNvPr id="5" name="Tijdelijke aanduiding voor dianummer 1">
            <a:extLst>
              <a:ext uri="{FF2B5EF4-FFF2-40B4-BE49-F238E27FC236}">
                <a16:creationId xmlns:a16="http://schemas.microsoft.com/office/drawing/2014/main" id="{F402FE1A-9C28-41E7-96A3-37C65427C921}"/>
              </a:ext>
            </a:extLst>
          </p:cNvPr>
          <p:cNvSpPr txBox="1">
            <a:spLocks/>
          </p:cNvSpPr>
          <p:nvPr/>
        </p:nvSpPr>
        <p:spPr>
          <a:xfrm>
            <a:off x="8409795" y="6531834"/>
            <a:ext cx="725277" cy="252000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D484D21D-6F67-453B-9876-1E1B2169E10B}" type="slidenum">
              <a:rPr lang="nl-NL" smtClean="0"/>
              <a:pPr/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8757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000" dirty="0"/>
              <a:t>Pilot certificering door RVO/EKK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3CAD921-0270-4915-B535-07F200EC687A}"/>
              </a:ext>
            </a:extLst>
          </p:cNvPr>
          <p:cNvSpPr txBox="1"/>
          <p:nvPr/>
        </p:nvSpPr>
        <p:spPr>
          <a:xfrm>
            <a:off x="348872" y="1868244"/>
            <a:ext cx="8734168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nl-NL" sz="2000" u="sng" dirty="0"/>
              <a:t>Bedrijven melden zich aan voor meedoen aan pilot</a:t>
            </a:r>
            <a:endParaRPr lang="nl-NL" sz="2000" dirty="0"/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2000" dirty="0"/>
              <a:t>Bedrijven doen aan pilot mee op eigen kosten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Melden kan nu al, verzoek om detailinformatie volgt na publicatie 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452438" indent="-452438"/>
            <a:r>
              <a:rPr lang="nl-NL" sz="2000" u="sng" dirty="0"/>
              <a:t>4.	RVO selecteert uit aanmeldingen</a:t>
            </a:r>
            <a:endParaRPr lang="nl-NL" sz="2000" dirty="0"/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l-NL" sz="2000" u="sng" dirty="0"/>
              <a:t>Criteria selectie bedrijven</a:t>
            </a:r>
            <a:r>
              <a:rPr lang="nl-NL" sz="2000" dirty="0"/>
              <a:t> (bij veel interesse):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nl-NL" dirty="0"/>
              <a:t>Voorkeur voor bestaande elektrolysers boven simulaties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nl-NL" dirty="0"/>
              <a:t>Bij simulaties: voorkeur voor elektrolyseprojecten nabij FID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nl-NL" dirty="0"/>
              <a:t>Bij voorkeur (a) zowel direct gekoppelde als </a:t>
            </a:r>
            <a:r>
              <a:rPr lang="nl-NL" dirty="0" err="1"/>
              <a:t>netgekoppelde</a:t>
            </a:r>
            <a:r>
              <a:rPr lang="nl-NL" dirty="0"/>
              <a:t> elektrolyser en (b) kleine, middelgrote en grote elektrolyser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nl-NL" dirty="0"/>
              <a:t>Dichtbij gaat voor veraf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nl-NL" dirty="0"/>
              <a:t>Bij voorkeur pilot naar alle delen van DA (incl. </a:t>
            </a:r>
            <a:r>
              <a:rPr lang="nl-NL" dirty="0" err="1"/>
              <a:t>curtailment</a:t>
            </a:r>
            <a:r>
              <a:rPr lang="nl-NL" dirty="0"/>
              <a:t>, batterij-opslag, ..)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nl-NL" dirty="0"/>
              <a:t>Bij voorkeur ook pilot naar RED-II 30.1 en GHG berekeningen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nl-NL" sz="2000" dirty="0"/>
          </a:p>
        </p:txBody>
      </p:sp>
      <p:sp>
        <p:nvSpPr>
          <p:cNvPr id="5" name="Tijdelijke aanduiding voor dianummer 1">
            <a:extLst>
              <a:ext uri="{FF2B5EF4-FFF2-40B4-BE49-F238E27FC236}">
                <a16:creationId xmlns:a16="http://schemas.microsoft.com/office/drawing/2014/main" id="{F402FE1A-9C28-41E7-96A3-37C65427C921}"/>
              </a:ext>
            </a:extLst>
          </p:cNvPr>
          <p:cNvSpPr txBox="1">
            <a:spLocks/>
          </p:cNvSpPr>
          <p:nvPr/>
        </p:nvSpPr>
        <p:spPr>
          <a:xfrm>
            <a:off x="8409795" y="6531834"/>
            <a:ext cx="725277" cy="252000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D484D21D-6F67-453B-9876-1E1B2169E10B}" type="slidenum">
              <a:rPr lang="nl-NL" smtClean="0"/>
              <a:pPr/>
              <a:t>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3129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000" dirty="0"/>
              <a:t>Pilot certificering door RVO/EKK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3CAD921-0270-4915-B535-07F200EC687A}"/>
              </a:ext>
            </a:extLst>
          </p:cNvPr>
          <p:cNvSpPr txBox="1"/>
          <p:nvPr/>
        </p:nvSpPr>
        <p:spPr>
          <a:xfrm>
            <a:off x="348872" y="1868244"/>
            <a:ext cx="8734168" cy="1669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000" u="sng" dirty="0"/>
          </a:p>
          <a:p>
            <a:pPr marL="457200" indent="-457200">
              <a:buFont typeface="+mj-lt"/>
              <a:buAutoNum type="arabicPeriod" startAt="3"/>
            </a:pPr>
            <a:r>
              <a:rPr lang="nl-NL" sz="2000" u="sng" dirty="0"/>
              <a:t>RVO contracteert auditor</a:t>
            </a:r>
          </a:p>
          <a:p>
            <a:r>
              <a:rPr lang="nl-NL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Op basis van eigen netwerk plus suggesties 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nl-NL" sz="2000" dirty="0"/>
              <a:t>3 tot 6 audits, afhankelijk van kosten/audit</a:t>
            </a:r>
          </a:p>
        </p:txBody>
      </p:sp>
      <p:sp>
        <p:nvSpPr>
          <p:cNvPr id="5" name="Tijdelijke aanduiding voor dianummer 1">
            <a:extLst>
              <a:ext uri="{FF2B5EF4-FFF2-40B4-BE49-F238E27FC236}">
                <a16:creationId xmlns:a16="http://schemas.microsoft.com/office/drawing/2014/main" id="{F402FE1A-9C28-41E7-96A3-37C65427C921}"/>
              </a:ext>
            </a:extLst>
          </p:cNvPr>
          <p:cNvSpPr txBox="1">
            <a:spLocks/>
          </p:cNvSpPr>
          <p:nvPr/>
        </p:nvSpPr>
        <p:spPr>
          <a:xfrm>
            <a:off x="8409795" y="6531834"/>
            <a:ext cx="725277" cy="252000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D484D21D-6F67-453B-9876-1E1B2169E10B}" type="slidenum">
              <a:rPr lang="nl-NL" smtClean="0"/>
              <a:pPr/>
              <a:t>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0533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4807131" y="1988839"/>
            <a:ext cx="4085349" cy="2635411"/>
          </a:xfrm>
        </p:spPr>
        <p:txBody>
          <a:bodyPr/>
          <a:lstStyle/>
          <a:p>
            <a:r>
              <a:rPr lang="nl-NL" sz="2400" dirty="0"/>
              <a:t>Dank voor uw aandacht !</a:t>
            </a:r>
            <a:br>
              <a:rPr lang="nl-NL" sz="2800" dirty="0"/>
            </a:br>
            <a:br>
              <a:rPr lang="nl-NL" sz="2800" dirty="0"/>
            </a:br>
            <a:br>
              <a:rPr lang="nl-NL" sz="2800" dirty="0"/>
            </a:br>
            <a:r>
              <a:rPr lang="nl-NL" sz="2800" i="1" dirty="0"/>
              <a:t>Tijd voor vragen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B019B58-1A47-4B47-B102-6D89C8CB7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9091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1145633-6E09-4B8B-98AA-A9A1F1040E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7" t="43184" r="17886" b="36491"/>
          <a:stretch/>
        </p:blipFill>
        <p:spPr>
          <a:xfrm>
            <a:off x="-3" y="6087832"/>
            <a:ext cx="5644235" cy="77016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0270067E-7837-4A46-BB43-BD750457B5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914" t="43184" r="17886" b="36491"/>
          <a:stretch/>
        </p:blipFill>
        <p:spPr>
          <a:xfrm>
            <a:off x="5600701" y="6087832"/>
            <a:ext cx="3543299" cy="770168"/>
          </a:xfrm>
          <a:prstGeom prst="rect">
            <a:avLst/>
          </a:prstGeom>
        </p:spPr>
      </p:pic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C250765-E363-40A4-B5FF-02AFF48C244A}"/>
              </a:ext>
            </a:extLst>
          </p:cNvPr>
          <p:cNvSpPr txBox="1">
            <a:spLocks/>
          </p:cNvSpPr>
          <p:nvPr/>
        </p:nvSpPr>
        <p:spPr>
          <a:xfrm>
            <a:off x="586582" y="1348151"/>
            <a:ext cx="8026840" cy="3110492"/>
          </a:xfrm>
          <a:prstGeom prst="rect">
            <a:avLst/>
          </a:prstGeom>
        </p:spPr>
        <p:txBody>
          <a:bodyPr vert="horz" lIns="68580" tIns="34291" rIns="68580" bIns="34291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68" indent="-257168" defTabSz="685783" fontAlgn="auto">
              <a:lnSpc>
                <a:spcPct val="150000"/>
              </a:lnSpc>
              <a:spcBef>
                <a:spcPts val="751"/>
              </a:spcBef>
              <a:spcAft>
                <a:spcPts val="0"/>
              </a:spcAft>
              <a:buFont typeface="Verdana" panose="020B0604030504040204" pitchFamily="34" charset="0"/>
              <a:buChar char="›"/>
              <a:tabLst>
                <a:tab pos="342891" algn="l"/>
              </a:tabLst>
            </a:pPr>
            <a:r>
              <a:rPr lang="nl-NL" sz="18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NWP publiceert binnen enkele weken een verslag van deze sessie met daarin o.a. de belangrijkste vragen en antwoorden. Deze wordt gedeeld op de RVO site, </a:t>
            </a:r>
            <a:r>
              <a:rPr lang="nl-NL" sz="1800" u="sng" dirty="0">
                <a:solidFill>
                  <a:srgbClr val="0563C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www.nationaalwaterstofprogramma.nl</a:t>
            </a:r>
            <a:r>
              <a:rPr lang="nl-NL" sz="18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en per email aan degene die zich voor deze sessies hebben ingeschreven. In het kader van AVG kunt u aangeven als u daar niet voor benadert wilt worden. </a:t>
            </a:r>
          </a:p>
          <a:p>
            <a:pPr marL="257168" indent="-257168" defTabSz="685783" fontAlgn="auto">
              <a:lnSpc>
                <a:spcPct val="150000"/>
              </a:lnSpc>
              <a:spcBef>
                <a:spcPts val="751"/>
              </a:spcBef>
              <a:spcAft>
                <a:spcPts val="0"/>
              </a:spcAft>
              <a:buFont typeface="Verdana" panose="020B0604030504040204" pitchFamily="34" charset="0"/>
              <a:buChar char="›"/>
              <a:tabLst>
                <a:tab pos="342891" algn="l"/>
              </a:tabLst>
            </a:pPr>
            <a:r>
              <a:rPr lang="nl-NL" sz="18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consultatie vindt u hier: https://www.internetconsultatie.nl/marktordeningwaterstof </a:t>
            </a:r>
          </a:p>
          <a:p>
            <a:pPr marL="257168" indent="-257168" defTabSz="685783" fontAlgn="auto">
              <a:lnSpc>
                <a:spcPct val="150000"/>
              </a:lnSpc>
              <a:spcBef>
                <a:spcPts val="751"/>
              </a:spcBef>
              <a:spcAft>
                <a:spcPts val="0"/>
              </a:spcAft>
              <a:buFont typeface="Verdana" panose="020B0604030504040204" pitchFamily="34" charset="0"/>
              <a:buChar char="›"/>
              <a:tabLst>
                <a:tab pos="342891" algn="l"/>
              </a:tabLst>
            </a:pPr>
            <a:r>
              <a:rPr lang="nl-NL" sz="18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 aanvullende vragen zijn welkom op: </a:t>
            </a:r>
            <a:r>
              <a:rPr lang="nl-NL" sz="1800" u="sng" dirty="0">
                <a:solidFill>
                  <a:srgbClr val="0563C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nwp@rvo.nl</a:t>
            </a:r>
            <a:endParaRPr lang="nl-NL" sz="1800" u="sng" dirty="0">
              <a:solidFill>
                <a:srgbClr val="0563C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57168" indent="-257168" defTabSz="685783" fontAlgn="auto">
              <a:lnSpc>
                <a:spcPct val="150000"/>
              </a:lnSpc>
              <a:spcBef>
                <a:spcPts val="751"/>
              </a:spcBef>
              <a:spcAft>
                <a:spcPts val="0"/>
              </a:spcAft>
              <a:buFont typeface="Verdana" panose="020B0604030504040204" pitchFamily="34" charset="0"/>
              <a:buChar char="›"/>
              <a:tabLst>
                <a:tab pos="342891" algn="l"/>
              </a:tabLst>
            </a:pPr>
            <a:r>
              <a:rPr lang="nl-NL" sz="18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Mede namens EZK, RVO en het H2 Platform dank voor uw deelname vandaag!</a:t>
            </a: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586582" y="378132"/>
            <a:ext cx="7314881" cy="970019"/>
          </a:xfrm>
          <a:prstGeom prst="rect">
            <a:avLst/>
          </a:prstGeom>
        </p:spPr>
        <p:txBody>
          <a:bodyPr vert="horz" lIns="68580" tIns="34291" rIns="68580" bIns="34291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83" fontAlgn="auto">
              <a:spcAft>
                <a:spcPts val="0"/>
              </a:spcAft>
            </a:pPr>
            <a:r>
              <a:rPr lang="nl-NL" sz="285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Afsluiting</a:t>
            </a:r>
          </a:p>
        </p:txBody>
      </p:sp>
    </p:spTree>
    <p:extLst>
      <p:ext uri="{BB962C8B-B14F-4D97-AF65-F5344CB8AC3E}">
        <p14:creationId xmlns:p14="http://schemas.microsoft.com/office/powerpoint/2010/main" val="255193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B762A1B4-DEAE-4FF0-AFE5-09D3449433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844" r="1510" b="17954"/>
          <a:stretch/>
        </p:blipFill>
        <p:spPr>
          <a:xfrm>
            <a:off x="-76199" y="1434412"/>
            <a:ext cx="9144000" cy="257175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AD4B93F-6532-49FE-81B9-1CA9491927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7" t="43184" r="17886" b="36491"/>
          <a:stretch/>
        </p:blipFill>
        <p:spPr>
          <a:xfrm>
            <a:off x="-3" y="6087832"/>
            <a:ext cx="5644235" cy="77016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F51F59A-845B-487A-B012-C028018F28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914" t="43184" r="17886" b="36491"/>
          <a:stretch/>
        </p:blipFill>
        <p:spPr>
          <a:xfrm>
            <a:off x="5600701" y="6087832"/>
            <a:ext cx="3543299" cy="770168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828801" y="4006163"/>
            <a:ext cx="533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</a:pPr>
            <a:r>
              <a:rPr lang="nl-NL" sz="27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www.nationaalwaterstofprogramma.nl</a:t>
            </a:r>
            <a:endParaRPr lang="nl-NL" sz="2700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838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939" y="806720"/>
            <a:ext cx="5505169" cy="970019"/>
          </a:xfrm>
        </p:spPr>
        <p:txBody>
          <a:bodyPr anchor="b">
            <a:noAutofit/>
          </a:bodyPr>
          <a:lstStyle/>
          <a:p>
            <a:r>
              <a:rPr lang="nl-NL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Agenda</a:t>
            </a:r>
            <a:endParaRPr lang="nl-NL" sz="4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92137" y="1827272"/>
            <a:ext cx="5383909" cy="3050571"/>
          </a:xfrm>
        </p:spPr>
        <p:txBody>
          <a:bodyPr anchor="t">
            <a:noAutofit/>
          </a:bodyPr>
          <a:lstStyle/>
          <a:p>
            <a:pPr marL="257168" indent="-257168">
              <a:buFont typeface="+mj-lt"/>
              <a:buAutoNum type="arabicPeriod"/>
            </a:pPr>
            <a:r>
              <a:rPr lang="nl-NL" sz="2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Welkom</a:t>
            </a:r>
          </a:p>
          <a:p>
            <a:pPr marL="257168" indent="-257168">
              <a:buFont typeface="+mj-lt"/>
              <a:buAutoNum type="arabicPeriod"/>
            </a:pPr>
            <a:r>
              <a:rPr lang="nl-NL" sz="2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Marktconsultatie 'marktordening en marktontwikkeling waterstof’ &amp; </a:t>
            </a:r>
            <a:r>
              <a:rPr lang="nl-NL" sz="25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decarbonisatiepakket</a:t>
            </a:r>
            <a:endParaRPr lang="nl-NL" sz="2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57168" indent="-257168">
              <a:buFont typeface="+mj-lt"/>
              <a:buAutoNum type="arabicPeriod"/>
            </a:pPr>
            <a:r>
              <a:rPr lang="nl-NL" sz="2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Certificering </a:t>
            </a:r>
          </a:p>
          <a:p>
            <a:pPr marL="257168" indent="-257168">
              <a:buFont typeface="+mj-lt"/>
              <a:buAutoNum type="arabicPeriod"/>
            </a:pPr>
            <a:r>
              <a:rPr lang="nl-NL" sz="2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Afsluiting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1145633-6E09-4B8B-98AA-A9A1F1040E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7" t="43184" r="17886" b="36491"/>
          <a:stretch/>
        </p:blipFill>
        <p:spPr>
          <a:xfrm>
            <a:off x="-3" y="6087832"/>
            <a:ext cx="5644235" cy="77016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0270067E-7837-4A46-BB43-BD750457B5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914" t="43184" r="17886" b="36491"/>
          <a:stretch/>
        </p:blipFill>
        <p:spPr>
          <a:xfrm>
            <a:off x="5600701" y="6087832"/>
            <a:ext cx="3543299" cy="77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250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2800" dirty="0"/>
              <a:t>Garanties van oorsprong en vrijwillige certificatieschema’s</a:t>
            </a:r>
          </a:p>
        </p:txBody>
      </p:sp>
      <p:sp>
        <p:nvSpPr>
          <p:cNvPr id="7" name="Ondertitel 6"/>
          <p:cNvSpPr>
            <a:spLocks noGrp="1"/>
          </p:cNvSpPr>
          <p:nvPr>
            <p:ph type="subTitle" idx="1"/>
          </p:nvPr>
        </p:nvSpPr>
        <p:spPr>
          <a:xfrm>
            <a:off x="4946064" y="4014650"/>
            <a:ext cx="3946416" cy="1430151"/>
          </a:xfrm>
        </p:spPr>
        <p:txBody>
          <a:bodyPr/>
          <a:lstStyle/>
          <a:p>
            <a:r>
              <a:rPr lang="nl-NL" dirty="0"/>
              <a:t>John Neeft, RVO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B019B58-1A47-4B47-B102-6D89C8CB7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404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47558D80-D466-4EA5-886C-32FA165B7C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" t="986"/>
          <a:stretch/>
        </p:blipFill>
        <p:spPr>
          <a:xfrm>
            <a:off x="-9544" y="1068605"/>
            <a:ext cx="7777590" cy="5244027"/>
          </a:xfrm>
          <a:prstGeom prst="rect">
            <a:avLst/>
          </a:prstGeom>
        </p:spPr>
      </p:pic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6307810" y="2267135"/>
            <a:ext cx="2827262" cy="2599333"/>
          </a:xfrm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nl-NL" sz="3000" dirty="0"/>
              <a:t>Inhoud</a:t>
            </a:r>
            <a:br>
              <a:rPr lang="nl-NL" sz="3000" dirty="0"/>
            </a:br>
            <a:br>
              <a:rPr lang="nl-NL" sz="3000" dirty="0"/>
            </a:br>
            <a:br>
              <a:rPr lang="nl-NL" sz="3000" dirty="0"/>
            </a:br>
            <a:br>
              <a:rPr lang="nl-NL" sz="3000" dirty="0"/>
            </a:br>
            <a:r>
              <a:rPr lang="nl-NL" sz="3000" dirty="0"/>
              <a:t>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63091DE-A13E-4F43-A9EA-7565A2C67258}"/>
              </a:ext>
            </a:extLst>
          </p:cNvPr>
          <p:cNvSpPr txBox="1"/>
          <p:nvPr/>
        </p:nvSpPr>
        <p:spPr>
          <a:xfrm>
            <a:off x="6307810" y="2831141"/>
            <a:ext cx="3050794" cy="1905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nl-NL" sz="2000" dirty="0" err="1"/>
              <a:t>GVO’s</a:t>
            </a:r>
            <a:r>
              <a:rPr lang="nl-NL" sz="2000" dirty="0"/>
              <a:t> versus vrijwillige certificering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nl-NL" sz="2000" dirty="0"/>
              <a:t>Waarvoor nodig, wanneer?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nl-NL" sz="2000" dirty="0"/>
              <a:t>Wat doet overheid?</a:t>
            </a:r>
            <a:endParaRPr lang="nl-NL" sz="2400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063E7598-1432-4AFA-970F-DBBFEEB5F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9795" y="6531834"/>
            <a:ext cx="725277" cy="252000"/>
          </a:xfrm>
        </p:spPr>
        <p:txBody>
          <a:bodyPr/>
          <a:lstStyle/>
          <a:p>
            <a:fld id="{D484D21D-6F67-453B-9876-1E1B2169E10B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0725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000" dirty="0"/>
              <a:t>Introductie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63091DE-A13E-4F43-A9EA-7565A2C67258}"/>
              </a:ext>
            </a:extLst>
          </p:cNvPr>
          <p:cNvSpPr txBox="1"/>
          <p:nvPr/>
        </p:nvSpPr>
        <p:spPr>
          <a:xfrm>
            <a:off x="251520" y="1833887"/>
            <a:ext cx="7590539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“Handelsketen” of “Chain-of-</a:t>
            </a:r>
            <a:r>
              <a:rPr lang="nl-NL" sz="2000" dirty="0" err="1"/>
              <a:t>Custody</a:t>
            </a:r>
            <a:r>
              <a:rPr lang="nl-NL" sz="2000" dirty="0"/>
              <a:t>” is centraal begrip</a:t>
            </a:r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r>
              <a:rPr lang="nl-NL" sz="2000" dirty="0"/>
              <a:t>Drie manieren om informatie door de handelsketen door te geven:</a:t>
            </a:r>
          </a:p>
          <a:p>
            <a:pPr marL="457200" indent="-457200">
              <a:buAutoNum type="arabicPeriod"/>
            </a:pPr>
            <a:r>
              <a:rPr lang="nl-NL" sz="2000" dirty="0" err="1"/>
              <a:t>Book</a:t>
            </a:r>
            <a:r>
              <a:rPr lang="nl-NL" sz="2000" dirty="0"/>
              <a:t>-</a:t>
            </a:r>
            <a:r>
              <a:rPr lang="nl-NL" sz="2000" dirty="0" err="1"/>
              <a:t>and</a:t>
            </a:r>
            <a:r>
              <a:rPr lang="nl-NL" sz="2000" dirty="0"/>
              <a:t>-Claim</a:t>
            </a:r>
          </a:p>
          <a:p>
            <a:pPr marL="457200" indent="-457200">
              <a:buAutoNum type="arabicPeriod"/>
            </a:pPr>
            <a:r>
              <a:rPr lang="nl-NL" sz="2000" dirty="0"/>
              <a:t>Massabalans</a:t>
            </a:r>
          </a:p>
          <a:p>
            <a:pPr marL="457200" indent="-457200">
              <a:buFontTx/>
              <a:buAutoNum type="arabicPeriod"/>
            </a:pPr>
            <a:r>
              <a:rPr lang="nl-NL" sz="2000" dirty="0"/>
              <a:t>(Fysische) Segregatie</a:t>
            </a:r>
          </a:p>
          <a:p>
            <a:endParaRPr lang="nl-NL" sz="2400" dirty="0"/>
          </a:p>
        </p:txBody>
      </p: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18750AD6-D6F3-4C81-B96D-EF3AE2B36F15}"/>
              </a:ext>
            </a:extLst>
          </p:cNvPr>
          <p:cNvCxnSpPr>
            <a:cxnSpLocks/>
          </p:cNvCxnSpPr>
          <p:nvPr/>
        </p:nvCxnSpPr>
        <p:spPr>
          <a:xfrm>
            <a:off x="2485553" y="2725033"/>
            <a:ext cx="605025" cy="7265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kstvak 27">
            <a:extLst>
              <a:ext uri="{FF2B5EF4-FFF2-40B4-BE49-F238E27FC236}">
                <a16:creationId xmlns:a16="http://schemas.microsoft.com/office/drawing/2014/main" id="{3D48E9B9-6064-4F3C-8104-0F0811007A20}"/>
              </a:ext>
            </a:extLst>
          </p:cNvPr>
          <p:cNvSpPr txBox="1"/>
          <p:nvPr/>
        </p:nvSpPr>
        <p:spPr>
          <a:xfrm>
            <a:off x="1047637" y="2352800"/>
            <a:ext cx="13244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dirty="0"/>
              <a:t>H</a:t>
            </a:r>
            <a:r>
              <a:rPr lang="nl-NL" sz="2000" baseline="-25000" dirty="0"/>
              <a:t>2</a:t>
            </a:r>
            <a:r>
              <a:rPr lang="nl-NL" sz="2000" dirty="0"/>
              <a:t> </a:t>
            </a:r>
            <a:br>
              <a:rPr lang="nl-NL" sz="2000" dirty="0"/>
            </a:br>
            <a:r>
              <a:rPr lang="nl-NL" sz="2000" dirty="0"/>
              <a:t>producent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522FE96D-10D0-4F71-B78B-E5311443D347}"/>
              </a:ext>
            </a:extLst>
          </p:cNvPr>
          <p:cNvSpPr txBox="1"/>
          <p:nvPr/>
        </p:nvSpPr>
        <p:spPr>
          <a:xfrm>
            <a:off x="3123776" y="2385032"/>
            <a:ext cx="237276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dirty="0"/>
              <a:t>Transporteur</a:t>
            </a:r>
            <a:r>
              <a:rPr lang="nl-NL" sz="2400" dirty="0"/>
              <a:t> </a:t>
            </a:r>
            <a:br>
              <a:rPr lang="nl-NL" sz="2400" dirty="0"/>
            </a:br>
            <a:r>
              <a:rPr lang="nl-NL" sz="1200" dirty="0"/>
              <a:t>(pijpleiding, schip, vrachtwagen</a:t>
            </a:r>
            <a:r>
              <a:rPr lang="nl-NL" sz="1400" dirty="0"/>
              <a:t>)</a:t>
            </a:r>
          </a:p>
        </p:txBody>
      </p:sp>
      <p:cxnSp>
        <p:nvCxnSpPr>
          <p:cNvPr id="33" name="Rechte verbindingslijn met pijl 32">
            <a:extLst>
              <a:ext uri="{FF2B5EF4-FFF2-40B4-BE49-F238E27FC236}">
                <a16:creationId xmlns:a16="http://schemas.microsoft.com/office/drawing/2014/main" id="{1967EFE4-504E-45A7-A124-00B11CB119E2}"/>
              </a:ext>
            </a:extLst>
          </p:cNvPr>
          <p:cNvCxnSpPr>
            <a:cxnSpLocks/>
          </p:cNvCxnSpPr>
          <p:nvPr/>
        </p:nvCxnSpPr>
        <p:spPr>
          <a:xfrm>
            <a:off x="5593563" y="2717768"/>
            <a:ext cx="605025" cy="7265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kstvak 33">
            <a:extLst>
              <a:ext uri="{FF2B5EF4-FFF2-40B4-BE49-F238E27FC236}">
                <a16:creationId xmlns:a16="http://schemas.microsoft.com/office/drawing/2014/main" id="{D4138F3D-8C04-47A5-8374-99ECEE43ECE8}"/>
              </a:ext>
            </a:extLst>
          </p:cNvPr>
          <p:cNvSpPr txBox="1"/>
          <p:nvPr/>
        </p:nvSpPr>
        <p:spPr>
          <a:xfrm>
            <a:off x="6453537" y="2352800"/>
            <a:ext cx="12538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dirty="0"/>
              <a:t>H</a:t>
            </a:r>
            <a:r>
              <a:rPr lang="nl-NL" sz="2000" baseline="-25000" dirty="0"/>
              <a:t>2</a:t>
            </a:r>
            <a:r>
              <a:rPr lang="nl-NL" sz="2000" dirty="0"/>
              <a:t> eind- </a:t>
            </a:r>
            <a:br>
              <a:rPr lang="nl-NL" sz="2000" dirty="0"/>
            </a:br>
            <a:r>
              <a:rPr lang="nl-NL" sz="2000" dirty="0"/>
              <a:t>gebruiker</a:t>
            </a:r>
          </a:p>
        </p:txBody>
      </p:sp>
      <p:sp>
        <p:nvSpPr>
          <p:cNvPr id="10" name="Tijdelijke aanduiding voor dianummer 1">
            <a:extLst>
              <a:ext uri="{FF2B5EF4-FFF2-40B4-BE49-F238E27FC236}">
                <a16:creationId xmlns:a16="http://schemas.microsoft.com/office/drawing/2014/main" id="{D7E04737-2DA9-4515-BCBC-679397E77024}"/>
              </a:ext>
            </a:extLst>
          </p:cNvPr>
          <p:cNvSpPr txBox="1">
            <a:spLocks/>
          </p:cNvSpPr>
          <p:nvPr/>
        </p:nvSpPr>
        <p:spPr>
          <a:xfrm>
            <a:off x="8409795" y="6531834"/>
            <a:ext cx="725277" cy="252000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D484D21D-6F67-453B-9876-1E1B2169E10B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5DC0A6EF-7334-4E96-9074-2A5D919DEB9A}"/>
              </a:ext>
            </a:extLst>
          </p:cNvPr>
          <p:cNvSpPr/>
          <p:nvPr/>
        </p:nvSpPr>
        <p:spPr>
          <a:xfrm>
            <a:off x="251520" y="4758074"/>
            <a:ext cx="8708042" cy="1562748"/>
          </a:xfrm>
          <a:prstGeom prst="rect">
            <a:avLst/>
          </a:prstGeom>
          <a:solidFill>
            <a:srgbClr val="F0F9E7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1EF0B3C-ADE8-419E-9BC4-0DE2272CBBD5}"/>
              </a:ext>
            </a:extLst>
          </p:cNvPr>
          <p:cNvSpPr txBox="1"/>
          <p:nvPr/>
        </p:nvSpPr>
        <p:spPr>
          <a:xfrm>
            <a:off x="348872" y="4750809"/>
            <a:ext cx="870804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166813" algn="l"/>
              </a:tabLst>
            </a:pPr>
            <a:r>
              <a:rPr lang="nl-NL" b="1" i="1" dirty="0"/>
              <a:t>Afkortingen</a:t>
            </a:r>
          </a:p>
          <a:p>
            <a:pPr>
              <a:tabLst>
                <a:tab pos="1166813" algn="l"/>
              </a:tabLst>
            </a:pPr>
            <a:r>
              <a:rPr lang="nl-NL" sz="1600" i="1" dirty="0"/>
              <a:t>RED-II	: (herziene) Richtlijn Hernieuwbare Energie (</a:t>
            </a:r>
            <a:r>
              <a:rPr lang="en-US" sz="1600" i="1" dirty="0"/>
              <a:t>2018/2001/EU) </a:t>
            </a:r>
          </a:p>
          <a:p>
            <a:pPr>
              <a:tabLst>
                <a:tab pos="1166813" algn="l"/>
              </a:tabLst>
            </a:pPr>
            <a:r>
              <a:rPr lang="nl-NL" sz="1600" i="1" dirty="0" err="1"/>
              <a:t>RFNBO’s</a:t>
            </a:r>
            <a:r>
              <a:rPr lang="nl-NL" sz="1600" i="1" dirty="0"/>
              <a:t>	: hernieuwbare waterstof + daaruit geproduceerde energiedragers</a:t>
            </a:r>
          </a:p>
          <a:p>
            <a:pPr>
              <a:tabLst>
                <a:tab pos="1166813" algn="l"/>
              </a:tabLst>
            </a:pPr>
            <a:r>
              <a:rPr lang="nl-NL" sz="1600" i="1" dirty="0"/>
              <a:t>DA	: </a:t>
            </a:r>
            <a:r>
              <a:rPr lang="nl-NL" sz="1600" i="1" dirty="0" err="1"/>
              <a:t>Delegated</a:t>
            </a:r>
            <a:r>
              <a:rPr lang="nl-NL" sz="1600" i="1" dirty="0"/>
              <a:t> Act / Gedelegeerde Handeling</a:t>
            </a:r>
          </a:p>
          <a:p>
            <a:pPr>
              <a:tabLst>
                <a:tab pos="1166813" algn="l"/>
              </a:tabLst>
            </a:pPr>
            <a:r>
              <a:rPr lang="nl-NL" sz="1600" i="1" dirty="0" err="1"/>
              <a:t>GvO</a:t>
            </a:r>
            <a:r>
              <a:rPr lang="nl-NL" sz="1600" i="1" dirty="0"/>
              <a:t>	: Garantie van Oorsprong</a:t>
            </a:r>
          </a:p>
          <a:p>
            <a:pPr>
              <a:tabLst>
                <a:tab pos="1166813" algn="l"/>
              </a:tabLst>
            </a:pPr>
            <a:r>
              <a:rPr lang="nl-NL" sz="1600" i="1" dirty="0"/>
              <a:t>HBE	: Hernieuwbare Brandstof Eenheid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203397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932246" y="2129333"/>
            <a:ext cx="3639753" cy="2599333"/>
          </a:xfrm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nl-NL" sz="3000" dirty="0"/>
              <a:t>Inhoud</a:t>
            </a:r>
            <a:br>
              <a:rPr lang="nl-NL" sz="3000" dirty="0"/>
            </a:br>
            <a:br>
              <a:rPr lang="nl-NL" sz="3000" dirty="0"/>
            </a:br>
            <a:br>
              <a:rPr lang="nl-NL" sz="3000" dirty="0"/>
            </a:br>
            <a:br>
              <a:rPr lang="nl-NL" sz="3000" dirty="0"/>
            </a:br>
            <a:r>
              <a:rPr lang="nl-NL" sz="3000" dirty="0"/>
              <a:t>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63091DE-A13E-4F43-A9EA-7565A2C67258}"/>
              </a:ext>
            </a:extLst>
          </p:cNvPr>
          <p:cNvSpPr txBox="1"/>
          <p:nvPr/>
        </p:nvSpPr>
        <p:spPr>
          <a:xfrm>
            <a:off x="1024610" y="2627941"/>
            <a:ext cx="3288772" cy="1905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nl-NL" sz="2000" b="1" dirty="0" err="1"/>
              <a:t>GVO’s</a:t>
            </a:r>
            <a:r>
              <a:rPr lang="nl-NL" sz="2000" b="1" dirty="0"/>
              <a:t> versus vrijwillige certificering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Waarvoor nodig, wanneer?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Wat doet overheid?</a:t>
            </a:r>
            <a:endParaRPr lang="nl-NL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063E7598-1432-4AFA-970F-DBBFEEB5F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9795" y="6531834"/>
            <a:ext cx="725277" cy="252000"/>
          </a:xfrm>
        </p:spPr>
        <p:txBody>
          <a:bodyPr/>
          <a:lstStyle/>
          <a:p>
            <a:fld id="{D484D21D-6F67-453B-9876-1E1B2169E10B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2858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000" dirty="0"/>
              <a:t>Verschil </a:t>
            </a:r>
            <a:r>
              <a:rPr lang="nl-NL" sz="3000" dirty="0" err="1"/>
              <a:t>GvO</a:t>
            </a:r>
            <a:r>
              <a:rPr lang="nl-NL" sz="3000" dirty="0"/>
              <a:t> en vrijwillige certificering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63091DE-A13E-4F43-A9EA-7565A2C67258}"/>
              </a:ext>
            </a:extLst>
          </p:cNvPr>
          <p:cNvSpPr txBox="1"/>
          <p:nvPr/>
        </p:nvSpPr>
        <p:spPr>
          <a:xfrm>
            <a:off x="5827734" y="2478378"/>
            <a:ext cx="336201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Alle </a:t>
            </a:r>
            <a:r>
              <a:rPr lang="nl-NL" sz="2000" dirty="0">
                <a:solidFill>
                  <a:schemeClr val="accent2">
                    <a:lumMod val="50000"/>
                  </a:schemeClr>
                </a:solidFill>
              </a:rPr>
              <a:t>garanties van</a:t>
            </a:r>
            <a:br>
              <a:rPr lang="nl-NL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nl-NL" sz="2000" dirty="0">
                <a:solidFill>
                  <a:schemeClr val="accent2">
                    <a:lumMod val="50000"/>
                  </a:schemeClr>
                </a:solidFill>
              </a:rPr>
              <a:t>Oorsprong (</a:t>
            </a:r>
            <a:r>
              <a:rPr lang="nl-NL" sz="2000" dirty="0" err="1">
                <a:solidFill>
                  <a:schemeClr val="accent2">
                    <a:lumMod val="50000"/>
                  </a:schemeClr>
                </a:solidFill>
              </a:rPr>
              <a:t>GvO’s</a:t>
            </a:r>
            <a:r>
              <a:rPr lang="nl-NL" sz="2000" dirty="0">
                <a:solidFill>
                  <a:schemeClr val="accent2">
                    <a:lumMod val="50000"/>
                  </a:schemeClr>
                </a:solidFill>
              </a:rPr>
              <a:t>):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Per definitie </a:t>
            </a:r>
            <a:br>
              <a:rPr lang="nl-NL" sz="2000" dirty="0"/>
            </a:br>
            <a:r>
              <a:rPr lang="nl-NL" sz="2000" dirty="0" err="1"/>
              <a:t>book</a:t>
            </a:r>
            <a:r>
              <a:rPr lang="nl-NL" sz="2000" dirty="0"/>
              <a:t>-</a:t>
            </a:r>
            <a:r>
              <a:rPr lang="nl-NL" sz="2000" dirty="0" err="1"/>
              <a:t>and</a:t>
            </a:r>
            <a:r>
              <a:rPr lang="nl-NL" sz="2000" dirty="0"/>
              <a:t>-claim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Van oorsprong Europees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Per definitie uitgifte</a:t>
            </a:r>
            <a:br>
              <a:rPr lang="nl-NL" sz="2000" dirty="0"/>
            </a:br>
            <a:r>
              <a:rPr lang="nl-NL" sz="2000" dirty="0"/>
              <a:t>door instantie die door</a:t>
            </a:r>
            <a:br>
              <a:rPr lang="nl-NL" sz="2000" dirty="0"/>
            </a:br>
            <a:r>
              <a:rPr lang="nl-NL" sz="2000" dirty="0"/>
              <a:t>overheid is aangewezen</a:t>
            </a:r>
            <a:br>
              <a:rPr lang="nl-NL" sz="2000" dirty="0"/>
            </a:br>
            <a:br>
              <a:rPr lang="nl-NL" sz="2000" dirty="0"/>
            </a:br>
            <a:endParaRPr lang="nl-NL" sz="20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C4B4E36-814B-4737-B9EE-62A8D121F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74" y="2333151"/>
            <a:ext cx="5246382" cy="3938898"/>
          </a:xfrm>
          <a:prstGeom prst="rect">
            <a:avLst/>
          </a:prstGeom>
        </p:spPr>
      </p:pic>
      <p:sp>
        <p:nvSpPr>
          <p:cNvPr id="6" name="Tijdelijke aanduiding voor dianummer 1">
            <a:extLst>
              <a:ext uri="{FF2B5EF4-FFF2-40B4-BE49-F238E27FC236}">
                <a16:creationId xmlns:a16="http://schemas.microsoft.com/office/drawing/2014/main" id="{16182457-F0D3-4F84-90FE-3396E4B481E1}"/>
              </a:ext>
            </a:extLst>
          </p:cNvPr>
          <p:cNvSpPr txBox="1">
            <a:spLocks/>
          </p:cNvSpPr>
          <p:nvPr/>
        </p:nvSpPr>
        <p:spPr>
          <a:xfrm>
            <a:off x="8409795" y="6531834"/>
            <a:ext cx="725277" cy="252000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D484D21D-6F67-453B-9876-1E1B2169E10B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579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000" dirty="0"/>
              <a:t>Verschil </a:t>
            </a:r>
            <a:r>
              <a:rPr lang="nl-NL" sz="3000" dirty="0" err="1"/>
              <a:t>GvO</a:t>
            </a:r>
            <a:r>
              <a:rPr lang="nl-NL" sz="3000" dirty="0"/>
              <a:t> en vrijwillige certificering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28F9940-2300-4A9E-B422-7F551F1DA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1" y="1840588"/>
            <a:ext cx="6038850" cy="4448175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63CAD921-0270-4915-B535-07F200EC687A}"/>
              </a:ext>
            </a:extLst>
          </p:cNvPr>
          <p:cNvSpPr txBox="1"/>
          <p:nvPr/>
        </p:nvSpPr>
        <p:spPr>
          <a:xfrm>
            <a:off x="4906120" y="1946284"/>
            <a:ext cx="424879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u="sng" dirty="0">
                <a:solidFill>
                  <a:srgbClr val="7030A0"/>
                </a:solidFill>
              </a:rPr>
              <a:t>Vrijwillige certificering</a:t>
            </a:r>
            <a:r>
              <a:rPr lang="nl-NL" sz="20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Kan </a:t>
            </a:r>
            <a:r>
              <a:rPr lang="nl-NL" sz="2000" dirty="0" err="1"/>
              <a:t>book</a:t>
            </a:r>
            <a:r>
              <a:rPr lang="nl-NL" sz="2000" dirty="0"/>
              <a:t>-</a:t>
            </a:r>
            <a:r>
              <a:rPr lang="nl-NL" sz="2000" dirty="0" err="1"/>
              <a:t>and</a:t>
            </a:r>
            <a:r>
              <a:rPr lang="nl-NL" sz="2000" dirty="0"/>
              <a:t>-claim zijn en ook</a:t>
            </a:r>
            <a:br>
              <a:rPr lang="nl-NL" sz="2000" dirty="0"/>
            </a:br>
            <a:r>
              <a:rPr lang="nl-NL" sz="2000" dirty="0"/>
              <a:t>massabalans of segregatie</a:t>
            </a:r>
          </a:p>
          <a:p>
            <a:pPr marL="630238" lvl="1" indent="-274638">
              <a:buFont typeface="Courier New" panose="02070309020205020404" pitchFamily="49" charset="0"/>
              <a:buChar char="o"/>
            </a:pPr>
            <a:r>
              <a:rPr lang="nl-NL" sz="2000" dirty="0" err="1"/>
              <a:t>Vb</a:t>
            </a:r>
            <a:r>
              <a:rPr lang="nl-NL" sz="2000" dirty="0"/>
              <a:t> </a:t>
            </a:r>
            <a:r>
              <a:rPr lang="nl-NL" sz="2000" dirty="0" err="1"/>
              <a:t>book</a:t>
            </a:r>
            <a:r>
              <a:rPr lang="nl-NL" sz="2000" dirty="0"/>
              <a:t>-</a:t>
            </a:r>
            <a:r>
              <a:rPr lang="nl-NL" sz="2000" dirty="0" err="1"/>
              <a:t>and</a:t>
            </a:r>
            <a:r>
              <a:rPr lang="nl-NL" sz="2000" dirty="0"/>
              <a:t>-claim: RSPO</a:t>
            </a:r>
          </a:p>
          <a:p>
            <a:pPr marL="630238" lvl="1" indent="-274638">
              <a:buFont typeface="Courier New" panose="02070309020205020404" pitchFamily="49" charset="0"/>
              <a:buChar char="o"/>
            </a:pPr>
            <a:r>
              <a:rPr lang="nl-NL" sz="2000" dirty="0" err="1"/>
              <a:t>Vb</a:t>
            </a:r>
            <a:r>
              <a:rPr lang="nl-NL" sz="2000" dirty="0"/>
              <a:t> massabalans: FSC</a:t>
            </a:r>
          </a:p>
          <a:p>
            <a:pPr marL="630238" lvl="1" indent="-274638">
              <a:buFont typeface="Courier New" panose="02070309020205020404" pitchFamily="49" charset="0"/>
              <a:buChar char="o"/>
            </a:pPr>
            <a:r>
              <a:rPr lang="nl-NL" sz="2000" dirty="0" err="1"/>
              <a:t>Vb</a:t>
            </a:r>
            <a:r>
              <a:rPr lang="nl-NL" sz="2000" dirty="0"/>
              <a:t> segregatie: </a:t>
            </a:r>
            <a:r>
              <a:rPr lang="nl-NL" sz="2000" dirty="0" err="1"/>
              <a:t>Fairtrade</a:t>
            </a:r>
            <a:r>
              <a:rPr lang="nl-NL" sz="2000" dirty="0"/>
              <a:t> koffie</a:t>
            </a:r>
          </a:p>
        </p:txBody>
      </p:sp>
      <p:sp>
        <p:nvSpPr>
          <p:cNvPr id="6" name="Tijdelijke aanduiding voor dianummer 1">
            <a:extLst>
              <a:ext uri="{FF2B5EF4-FFF2-40B4-BE49-F238E27FC236}">
                <a16:creationId xmlns:a16="http://schemas.microsoft.com/office/drawing/2014/main" id="{8A7BE68B-A954-4F05-875C-FCC59721135F}"/>
              </a:ext>
            </a:extLst>
          </p:cNvPr>
          <p:cNvSpPr txBox="1">
            <a:spLocks/>
          </p:cNvSpPr>
          <p:nvPr/>
        </p:nvSpPr>
        <p:spPr>
          <a:xfrm>
            <a:off x="8409795" y="6531834"/>
            <a:ext cx="725277" cy="252000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D484D21D-6F67-453B-9876-1E1B2169E10B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1362617"/>
      </p:ext>
    </p:extLst>
  </p:cSld>
  <p:clrMapOvr>
    <a:masterClrMapping/>
  </p:clrMapOvr>
</p:sld>
</file>

<file path=ppt/theme/theme1.xml><?xml version="1.0" encoding="utf-8"?>
<a:theme xmlns:a="http://schemas.openxmlformats.org/drawingml/2006/main" name="RVO">
  <a:themeElements>
    <a:clrScheme name="RVO">
      <a:dk1>
        <a:sysClr val="windowText" lastClr="000000"/>
      </a:dk1>
      <a:lt1>
        <a:sysClr val="window" lastClr="FFFFFF"/>
      </a:lt1>
      <a:dk2>
        <a:srgbClr val="007BC7"/>
      </a:dk2>
      <a:lt2>
        <a:srgbClr val="EEECE1"/>
      </a:lt2>
      <a:accent1>
        <a:srgbClr val="007BC7"/>
      </a:accent1>
      <a:accent2>
        <a:srgbClr val="8FCAE7"/>
      </a:accent2>
      <a:accent3>
        <a:srgbClr val="39870C"/>
      </a:accent3>
      <a:accent4>
        <a:srgbClr val="F9E11E"/>
      </a:accent4>
      <a:accent5>
        <a:srgbClr val="E17000"/>
      </a:accent5>
      <a:accent6>
        <a:srgbClr val="D52B1E"/>
      </a:accent6>
      <a:hlink>
        <a:srgbClr val="002060"/>
      </a:hlink>
      <a:folHlink>
        <a:srgbClr val="800080"/>
      </a:folHlink>
    </a:clrScheme>
    <a:fontScheme name="RVO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VO.potx" id="{3D792080-9BF0-4E84-9E30-8E439A1BF80E}" vid="{8BDE3F31-DB42-4E7C-8EC8-23B2D20DC7AA}"/>
    </a:ext>
  </a:extLst>
</a:theme>
</file>

<file path=ppt/theme/theme2.xml><?xml version="1.0" encoding="utf-8"?>
<a:theme xmlns:a="http://schemas.openxmlformats.org/drawingml/2006/main" name="Rijkshuisstijl Violet">
  <a:themeElements>
    <a:clrScheme name="Rijks Donkerblauw">
      <a:dk1>
        <a:srgbClr val="000000"/>
      </a:dk1>
      <a:lt1>
        <a:srgbClr val="FFFFFF"/>
      </a:lt1>
      <a:dk2>
        <a:srgbClr val="00689A"/>
      </a:dk2>
      <a:lt2>
        <a:srgbClr val="E4EFF9"/>
      </a:lt2>
      <a:accent1>
        <a:srgbClr val="F092CD"/>
      </a:accent1>
      <a:accent2>
        <a:srgbClr val="F9E11E"/>
      </a:accent2>
      <a:accent3>
        <a:srgbClr val="FFB612"/>
      </a:accent3>
      <a:accent4>
        <a:srgbClr val="017BC6"/>
      </a:accent4>
      <a:accent5>
        <a:srgbClr val="75D1B5"/>
      </a:accent5>
      <a:accent6>
        <a:srgbClr val="E17000"/>
      </a:accent6>
      <a:hlink>
        <a:srgbClr val="00689A"/>
      </a:hlink>
      <a:folHlink>
        <a:srgbClr val="CCDFF0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2" id="{EA1A91CE-7E57-F145-BE42-7B070EEBBDDB}" vid="{6C36E585-6285-7A49-8DF5-BEF47E7226A4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RVOnl_Corporate_Hemelblauw</Template>
  <TotalTime>2586</TotalTime>
  <Words>1509</Words>
  <Application>Microsoft Office PowerPoint</Application>
  <PresentationFormat>Diavoorstelling (4:3)</PresentationFormat>
  <Paragraphs>220</Paragraphs>
  <Slides>26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10</vt:i4>
      </vt:variant>
      <vt:variant>
        <vt:lpstr>Thema</vt:lpstr>
      </vt:variant>
      <vt:variant>
        <vt:i4>3</vt:i4>
      </vt:variant>
      <vt:variant>
        <vt:lpstr>Diatitels</vt:lpstr>
      </vt:variant>
      <vt:variant>
        <vt:i4>26</vt:i4>
      </vt:variant>
    </vt:vector>
  </HeadingPairs>
  <TitlesOfParts>
    <vt:vector size="39" baseType="lpstr">
      <vt:lpstr>.Lucida Grande UI Regular</vt:lpstr>
      <vt:lpstr>Arial</vt:lpstr>
      <vt:lpstr>Calibri</vt:lpstr>
      <vt:lpstr>Calibri Light</vt:lpstr>
      <vt:lpstr>Courier New</vt:lpstr>
      <vt:lpstr>Open Sans</vt:lpstr>
      <vt:lpstr>Symbol</vt:lpstr>
      <vt:lpstr>System Font Regular</vt:lpstr>
      <vt:lpstr>Verdana</vt:lpstr>
      <vt:lpstr>Wingdings</vt:lpstr>
      <vt:lpstr>RVO</vt:lpstr>
      <vt:lpstr>Rijkshuisstijl Violet</vt:lpstr>
      <vt:lpstr>Kantoorthema</vt:lpstr>
      <vt:lpstr>PowerPoint-presentatie</vt:lpstr>
      <vt:lpstr>Spelregels</vt:lpstr>
      <vt:lpstr>Agenda</vt:lpstr>
      <vt:lpstr>Garanties van oorsprong en vrijwillige certificatieschema’s</vt:lpstr>
      <vt:lpstr>Inhoud     </vt:lpstr>
      <vt:lpstr>Introductie</vt:lpstr>
      <vt:lpstr>Inhoud     </vt:lpstr>
      <vt:lpstr>Verschil GvO en vrijwillige certificering</vt:lpstr>
      <vt:lpstr>Verschil GvO en vrijwillige certificering</vt:lpstr>
      <vt:lpstr>Verschil GvO en vrijwillige certificering</vt:lpstr>
      <vt:lpstr>Verschil GvO-claim en  massabalans-claim</vt:lpstr>
      <vt:lpstr>Inhoud     </vt:lpstr>
      <vt:lpstr>Waarvoor nodig?</vt:lpstr>
      <vt:lpstr>GvO’s voor verkrijgen HBE’s</vt:lpstr>
      <vt:lpstr>GvO’s en waterstof</vt:lpstr>
      <vt:lpstr>Openstaande punten</vt:lpstr>
      <vt:lpstr>Vrijwillige schema’s</vt:lpstr>
      <vt:lpstr>Vrijwillige schema’s</vt:lpstr>
      <vt:lpstr>Inhoud     </vt:lpstr>
      <vt:lpstr>Pilot certificering door RVO/EKK</vt:lpstr>
      <vt:lpstr>Pilot certificering door RVO/EKK</vt:lpstr>
      <vt:lpstr>Pilot certificering door RVO/EKK</vt:lpstr>
      <vt:lpstr>Pilot certificering door RVO/EKK</vt:lpstr>
      <vt:lpstr>Dank voor uw aandacht !   Tijd voor vragen</vt:lpstr>
      <vt:lpstr>PowerPoint-presentatie</vt:lpstr>
      <vt:lpstr>PowerPoint-presentatie</vt:lpstr>
    </vt:vector>
  </TitlesOfParts>
  <Company>Ministerie van EZ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GoO’s and certification</dc:title>
  <dc:creator>Neeft, dr. J.P.A. (John)</dc:creator>
  <cp:lastModifiedBy>Melchers, A.B. (Anne)</cp:lastModifiedBy>
  <cp:revision>111</cp:revision>
  <dcterms:created xsi:type="dcterms:W3CDTF">2021-11-16T11:43:19Z</dcterms:created>
  <dcterms:modified xsi:type="dcterms:W3CDTF">2022-02-15T08:21:27Z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OCS AutoSave">
    <vt:lpwstr/>
  </property>
</Properties>
</file>