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3548" r:id="rId5"/>
    <p:sldId id="257" r:id="rId6"/>
    <p:sldId id="3549" r:id="rId7"/>
    <p:sldId id="3451" r:id="rId8"/>
    <p:sldId id="267" r:id="rId9"/>
    <p:sldId id="3566" r:id="rId10"/>
    <p:sldId id="3510" r:id="rId11"/>
    <p:sldId id="3533" r:id="rId12"/>
    <p:sldId id="3565" r:id="rId13"/>
    <p:sldId id="3575" r:id="rId14"/>
    <p:sldId id="3530" r:id="rId15"/>
    <p:sldId id="3489" r:id="rId16"/>
    <p:sldId id="3557" r:id="rId17"/>
    <p:sldId id="3564" r:id="rId18"/>
    <p:sldId id="3456" r:id="rId19"/>
    <p:sldId id="3563" r:id="rId20"/>
    <p:sldId id="266" r:id="rId21"/>
    <p:sldId id="3455" r:id="rId22"/>
    <p:sldId id="3567" r:id="rId23"/>
    <p:sldId id="3568" r:id="rId24"/>
    <p:sldId id="3500" r:id="rId25"/>
    <p:sldId id="3460" r:id="rId26"/>
    <p:sldId id="3569" r:id="rId27"/>
    <p:sldId id="3588" r:id="rId28"/>
    <p:sldId id="3587" r:id="rId29"/>
    <p:sldId id="3599" r:id="rId30"/>
    <p:sldId id="3571"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FCCA3B-3F9E-5DF0-92F5-352565A9A15E}" name="Hoorn, A.D. van (Dirk)" initials="HAv(" userId="S::A.D.vanHoorn@minezk.nl::a410cc59-52b5-4319-a756-e378f79d3fbb" providerId="AD"/>
  <p188:author id="{524DC85F-C6F4-95BE-BCF8-052DAA7420E8}" name="Buijnsters, C. (Christiaan)" initials="BC(" userId="S::c.buijnsters@minezk.nl::c2f93bca-84e6-4403-9c6c-3d68b21fda5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386" autoAdjust="0"/>
  </p:normalViewPr>
  <p:slideViewPr>
    <p:cSldViewPr snapToGrid="0">
      <p:cViewPr varScale="1">
        <p:scale>
          <a:sx n="140" d="100"/>
          <a:sy n="140" d="100"/>
        </p:scale>
        <p:origin x="1332"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Blad1!$B$1</c:f>
              <c:strCache>
                <c:ptCount val="1"/>
                <c:pt idx="0">
                  <c:v>Verkoop</c:v>
                </c:pt>
              </c:strCache>
            </c:strRef>
          </c:tx>
          <c:spPr>
            <a:solidFill>
              <a:schemeClr val="accent2"/>
            </a:solidFill>
          </c:spPr>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5743-47FE-9460-C6983EF9F2E5}"/>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5743-47FE-9460-C6983EF9F2E5}"/>
              </c:ext>
            </c:extLst>
          </c:dPt>
          <c:cat>
            <c:strRef>
              <c:f>Blad1!$A$2:$A$3</c:f>
              <c:strCache>
                <c:ptCount val="2"/>
                <c:pt idx="0">
                  <c:v>Importen</c:v>
                </c:pt>
                <c:pt idx="1">
                  <c:v>Binnenlandse productie</c:v>
                </c:pt>
              </c:strCache>
            </c:strRef>
          </c:cat>
          <c:val>
            <c:numRef>
              <c:f>Blad1!$B$2:$B$3</c:f>
              <c:numCache>
                <c:formatCode>General</c:formatCode>
                <c:ptCount val="2"/>
                <c:pt idx="0">
                  <c:v>50</c:v>
                </c:pt>
                <c:pt idx="1">
                  <c:v>50</c:v>
                </c:pt>
              </c:numCache>
            </c:numRef>
          </c:val>
          <c:extLst>
            <c:ext xmlns:c16="http://schemas.microsoft.com/office/drawing/2014/chart" uri="{C3380CC4-5D6E-409C-BE32-E72D297353CC}">
              <c16:uniqueId val="{00000000-5743-47FE-9460-C6983EF9F2E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5383B-F1A8-4D50-BCE6-629E22FD049D}"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B97EFEAA-06F4-4634-BCD3-28730DBE9612}">
      <dgm:prSet phldrT="[Text]"/>
      <dgm:spPr/>
      <dgm:t>
        <a:bodyPr/>
        <a:lstStyle/>
        <a:p>
          <a:r>
            <a:rPr lang="en-US" dirty="0"/>
            <a:t>1</a:t>
          </a:r>
        </a:p>
      </dgm:t>
    </dgm:pt>
    <dgm:pt modelId="{E3FEFB86-195F-460B-B3C2-BF5B8FEF1E05}" type="parTrans" cxnId="{74004A53-FFB9-479C-B9F4-28D8B5A1C9CA}">
      <dgm:prSet/>
      <dgm:spPr/>
      <dgm:t>
        <a:bodyPr/>
        <a:lstStyle/>
        <a:p>
          <a:endParaRPr lang="en-US"/>
        </a:p>
      </dgm:t>
    </dgm:pt>
    <dgm:pt modelId="{1F04325F-2D7D-483B-AC8D-698A00AD5EFA}" type="sibTrans" cxnId="{74004A53-FFB9-479C-B9F4-28D8B5A1C9CA}">
      <dgm:prSet/>
      <dgm:spPr/>
      <dgm:t>
        <a:bodyPr/>
        <a:lstStyle/>
        <a:p>
          <a:endParaRPr lang="en-US"/>
        </a:p>
      </dgm:t>
    </dgm:pt>
    <dgm:pt modelId="{ED33ED1B-F09A-4BA9-AA9A-0D1A8EEFAE30}">
      <dgm:prSet phldrT="[Text]"/>
      <dgm:spPr/>
      <dgm:t>
        <a:bodyPr/>
        <a:lstStyle/>
        <a:p>
          <a:pPr>
            <a:buNone/>
          </a:pPr>
          <a:r>
            <a:rPr lang="nl-NL" dirty="0"/>
            <a:t>Jaarlijks terugkerende verplichting voor waterstofgebruikers</a:t>
          </a:r>
          <a:endParaRPr lang="en-US" dirty="0"/>
        </a:p>
      </dgm:t>
    </dgm:pt>
    <dgm:pt modelId="{929FBD32-C231-49C9-BF43-9A9F2862BC75}" type="parTrans" cxnId="{37D32A5D-CF16-4D37-9CDF-C06CFFC1FEE1}">
      <dgm:prSet/>
      <dgm:spPr/>
      <dgm:t>
        <a:bodyPr/>
        <a:lstStyle/>
        <a:p>
          <a:endParaRPr lang="en-US"/>
        </a:p>
      </dgm:t>
    </dgm:pt>
    <dgm:pt modelId="{B5E587FA-41FE-4FD4-B62B-0B0BF2A1BC23}" type="sibTrans" cxnId="{37D32A5D-CF16-4D37-9CDF-C06CFFC1FEE1}">
      <dgm:prSet/>
      <dgm:spPr/>
      <dgm:t>
        <a:bodyPr/>
        <a:lstStyle/>
        <a:p>
          <a:endParaRPr lang="en-US"/>
        </a:p>
      </dgm:t>
    </dgm:pt>
    <dgm:pt modelId="{36980EFE-AA86-4FE8-B508-CBFD21A7B036}">
      <dgm:prSet phldrT="[Text]"/>
      <dgm:spPr/>
      <dgm:t>
        <a:bodyPr/>
        <a:lstStyle/>
        <a:p>
          <a:r>
            <a:rPr lang="en-US" dirty="0"/>
            <a:t>2</a:t>
          </a:r>
        </a:p>
      </dgm:t>
    </dgm:pt>
    <dgm:pt modelId="{03E05E50-A64D-476E-B1D6-DAD6A9AF46E8}" type="parTrans" cxnId="{AAA8136B-F25A-4C27-85D4-796C8D3359FA}">
      <dgm:prSet/>
      <dgm:spPr/>
      <dgm:t>
        <a:bodyPr/>
        <a:lstStyle/>
        <a:p>
          <a:endParaRPr lang="en-US"/>
        </a:p>
      </dgm:t>
    </dgm:pt>
    <dgm:pt modelId="{A53B0C33-36C7-4D1D-B4E0-FF14552DE7A6}" type="sibTrans" cxnId="{AAA8136B-F25A-4C27-85D4-796C8D3359FA}">
      <dgm:prSet/>
      <dgm:spPr/>
      <dgm:t>
        <a:bodyPr/>
        <a:lstStyle/>
        <a:p>
          <a:endParaRPr lang="en-US"/>
        </a:p>
      </dgm:t>
    </dgm:pt>
    <dgm:pt modelId="{9FE53C62-160B-431F-BECF-4CEF66008EC1}">
      <dgm:prSet/>
      <dgm:spPr/>
      <dgm:t>
        <a:bodyPr/>
        <a:lstStyle/>
        <a:p>
          <a:pPr>
            <a:buNone/>
          </a:pPr>
          <a:r>
            <a:rPr lang="nl-NL" dirty="0"/>
            <a:t>Jaarlijkse rapportage in een online register van totale waterstofgebruik.</a:t>
          </a:r>
          <a:endParaRPr lang="en-US" dirty="0"/>
        </a:p>
      </dgm:t>
    </dgm:pt>
    <dgm:pt modelId="{D73F3A37-FDD3-4E4F-A279-3CD79D19CD17}" type="parTrans" cxnId="{F82B993B-D947-44E7-843F-E47960E2BD45}">
      <dgm:prSet/>
      <dgm:spPr/>
      <dgm:t>
        <a:bodyPr/>
        <a:lstStyle/>
        <a:p>
          <a:endParaRPr lang="en-US"/>
        </a:p>
      </dgm:t>
    </dgm:pt>
    <dgm:pt modelId="{C906348F-74F0-496F-B7BC-DFB240467716}" type="sibTrans" cxnId="{F82B993B-D947-44E7-843F-E47960E2BD45}">
      <dgm:prSet/>
      <dgm:spPr/>
      <dgm:t>
        <a:bodyPr/>
        <a:lstStyle/>
        <a:p>
          <a:endParaRPr lang="en-US"/>
        </a:p>
      </dgm:t>
    </dgm:pt>
    <dgm:pt modelId="{6EAB1CD2-80DE-4544-B51B-72A2E05520B0}">
      <dgm:prSet phldrT="[Text]"/>
      <dgm:spPr/>
      <dgm:t>
        <a:bodyPr/>
        <a:lstStyle/>
        <a:p>
          <a:r>
            <a:rPr lang="en-US" dirty="0"/>
            <a:t>3</a:t>
          </a:r>
        </a:p>
      </dgm:t>
    </dgm:pt>
    <dgm:pt modelId="{B650ABD7-ECEA-4081-A375-8018CA1155DF}" type="parTrans" cxnId="{6F19FA8F-2FEB-479F-A166-074319F8D8B4}">
      <dgm:prSet/>
      <dgm:spPr/>
      <dgm:t>
        <a:bodyPr/>
        <a:lstStyle/>
        <a:p>
          <a:endParaRPr lang="en-US"/>
        </a:p>
      </dgm:t>
    </dgm:pt>
    <dgm:pt modelId="{FAAC80FE-6084-48CD-9AF7-880A6E46FA81}" type="sibTrans" cxnId="{6F19FA8F-2FEB-479F-A166-074319F8D8B4}">
      <dgm:prSet/>
      <dgm:spPr/>
      <dgm:t>
        <a:bodyPr/>
        <a:lstStyle/>
        <a:p>
          <a:endParaRPr lang="en-US"/>
        </a:p>
      </dgm:t>
    </dgm:pt>
    <dgm:pt modelId="{1C46A62D-62CF-4351-A3CA-04048E4791A0}">
      <dgm:prSet/>
      <dgm:spPr/>
      <dgm:t>
        <a:bodyPr/>
        <a:lstStyle/>
        <a:p>
          <a:pPr>
            <a:buNone/>
          </a:pPr>
          <a:r>
            <a:rPr lang="nl-NL" dirty="0"/>
            <a:t>Jaarlijkse rapportage in een online register van </a:t>
          </a:r>
          <a:r>
            <a:rPr lang="nl-NL" dirty="0" err="1"/>
            <a:t>RFNBO’s</a:t>
          </a:r>
          <a:endParaRPr lang="en-US" dirty="0"/>
        </a:p>
      </dgm:t>
    </dgm:pt>
    <dgm:pt modelId="{F6ADC662-8223-414A-BDCB-CCBE886F1ADE}" type="parTrans" cxnId="{92EC9564-7620-4BD4-8788-959F4B5C5FF3}">
      <dgm:prSet/>
      <dgm:spPr/>
      <dgm:t>
        <a:bodyPr/>
        <a:lstStyle/>
        <a:p>
          <a:endParaRPr lang="en-US"/>
        </a:p>
      </dgm:t>
    </dgm:pt>
    <dgm:pt modelId="{3C25C25E-D899-4F25-B408-BF94038A2DA6}" type="sibTrans" cxnId="{92EC9564-7620-4BD4-8788-959F4B5C5FF3}">
      <dgm:prSet/>
      <dgm:spPr/>
      <dgm:t>
        <a:bodyPr/>
        <a:lstStyle/>
        <a:p>
          <a:endParaRPr lang="en-US"/>
        </a:p>
      </dgm:t>
    </dgm:pt>
    <dgm:pt modelId="{BB413A94-523A-427D-9B2A-D8765332D1F9}">
      <dgm:prSet/>
      <dgm:spPr/>
      <dgm:t>
        <a:bodyPr/>
        <a:lstStyle/>
        <a:p>
          <a:r>
            <a:rPr lang="en-US" dirty="0"/>
            <a:t>4</a:t>
          </a:r>
        </a:p>
      </dgm:t>
    </dgm:pt>
    <dgm:pt modelId="{E685B05E-EA45-4D29-890A-DF3DB590BA8C}" type="parTrans" cxnId="{23B999DF-61C0-4F5B-BA54-0AF63FB6EF6B}">
      <dgm:prSet/>
      <dgm:spPr/>
      <dgm:t>
        <a:bodyPr/>
        <a:lstStyle/>
        <a:p>
          <a:endParaRPr lang="en-US"/>
        </a:p>
      </dgm:t>
    </dgm:pt>
    <dgm:pt modelId="{48B99083-AEA4-4549-9DF4-2EE62F455288}" type="sibTrans" cxnId="{23B999DF-61C0-4F5B-BA54-0AF63FB6EF6B}">
      <dgm:prSet/>
      <dgm:spPr/>
      <dgm:t>
        <a:bodyPr/>
        <a:lstStyle/>
        <a:p>
          <a:endParaRPr lang="en-US"/>
        </a:p>
      </dgm:t>
    </dgm:pt>
    <dgm:pt modelId="{F4916AA0-3D8A-4BFD-820C-E1BD6B15C6AF}">
      <dgm:prSet/>
      <dgm:spPr/>
      <dgm:t>
        <a:bodyPr/>
        <a:lstStyle/>
        <a:p>
          <a:pPr>
            <a:buNone/>
          </a:pPr>
          <a:r>
            <a:rPr lang="nl-NL" dirty="0"/>
            <a:t>Verhandelbare Waterstof eenheden voor de Industrie oftewel “</a:t>
          </a:r>
          <a:r>
            <a:rPr lang="nl-NL" dirty="0" err="1"/>
            <a:t>HWI’s</a:t>
          </a:r>
          <a:r>
            <a:rPr lang="nl-NL" dirty="0"/>
            <a:t>”</a:t>
          </a:r>
          <a:endParaRPr lang="en-US" dirty="0"/>
        </a:p>
      </dgm:t>
    </dgm:pt>
    <dgm:pt modelId="{814C62B2-5F08-4361-82D3-7723C349A011}" type="parTrans" cxnId="{A3CAF5B0-EC92-43EB-82EF-C8A8B990C06F}">
      <dgm:prSet/>
      <dgm:spPr/>
      <dgm:t>
        <a:bodyPr/>
        <a:lstStyle/>
        <a:p>
          <a:endParaRPr lang="en-US"/>
        </a:p>
      </dgm:t>
    </dgm:pt>
    <dgm:pt modelId="{3310758E-FD4C-4643-89DF-D58E61623432}" type="sibTrans" cxnId="{A3CAF5B0-EC92-43EB-82EF-C8A8B990C06F}">
      <dgm:prSet/>
      <dgm:spPr/>
      <dgm:t>
        <a:bodyPr/>
        <a:lstStyle/>
        <a:p>
          <a:endParaRPr lang="en-US"/>
        </a:p>
      </dgm:t>
    </dgm:pt>
    <dgm:pt modelId="{376D2D52-0AFE-4F8F-B2F8-22C52B42E91C}" type="pres">
      <dgm:prSet presAssocID="{6C45383B-F1A8-4D50-BCE6-629E22FD049D}" presName="linearFlow" presStyleCnt="0">
        <dgm:presLayoutVars>
          <dgm:dir/>
          <dgm:animLvl val="lvl"/>
          <dgm:resizeHandles val="exact"/>
        </dgm:presLayoutVars>
      </dgm:prSet>
      <dgm:spPr/>
    </dgm:pt>
    <dgm:pt modelId="{471FB04F-E2CE-4946-BA47-1466DEB9DF37}" type="pres">
      <dgm:prSet presAssocID="{B97EFEAA-06F4-4634-BCD3-28730DBE9612}" presName="composite" presStyleCnt="0"/>
      <dgm:spPr/>
    </dgm:pt>
    <dgm:pt modelId="{9D049A61-AE71-4FD3-968B-10256F875A31}" type="pres">
      <dgm:prSet presAssocID="{B97EFEAA-06F4-4634-BCD3-28730DBE9612}" presName="parentText" presStyleLbl="alignNode1" presStyleIdx="0" presStyleCnt="4">
        <dgm:presLayoutVars>
          <dgm:chMax val="1"/>
          <dgm:bulletEnabled val="1"/>
        </dgm:presLayoutVars>
      </dgm:prSet>
      <dgm:spPr/>
    </dgm:pt>
    <dgm:pt modelId="{F963D66A-BD1F-4D64-8791-D00227B8BF5C}" type="pres">
      <dgm:prSet presAssocID="{B97EFEAA-06F4-4634-BCD3-28730DBE9612}" presName="descendantText" presStyleLbl="alignAcc1" presStyleIdx="0" presStyleCnt="4">
        <dgm:presLayoutVars>
          <dgm:bulletEnabled val="1"/>
        </dgm:presLayoutVars>
      </dgm:prSet>
      <dgm:spPr/>
    </dgm:pt>
    <dgm:pt modelId="{35317A7F-F585-47C4-BDB8-7233FB4C4B60}" type="pres">
      <dgm:prSet presAssocID="{1F04325F-2D7D-483B-AC8D-698A00AD5EFA}" presName="sp" presStyleCnt="0"/>
      <dgm:spPr/>
    </dgm:pt>
    <dgm:pt modelId="{501D7C7B-DBE7-4566-967A-366C3265296C}" type="pres">
      <dgm:prSet presAssocID="{36980EFE-AA86-4FE8-B508-CBFD21A7B036}" presName="composite" presStyleCnt="0"/>
      <dgm:spPr/>
    </dgm:pt>
    <dgm:pt modelId="{1E1C823D-F5D6-4D12-BD92-6B95F45D2AD1}" type="pres">
      <dgm:prSet presAssocID="{36980EFE-AA86-4FE8-B508-CBFD21A7B036}" presName="parentText" presStyleLbl="alignNode1" presStyleIdx="1" presStyleCnt="4">
        <dgm:presLayoutVars>
          <dgm:chMax val="1"/>
          <dgm:bulletEnabled val="1"/>
        </dgm:presLayoutVars>
      </dgm:prSet>
      <dgm:spPr/>
    </dgm:pt>
    <dgm:pt modelId="{8D79218A-CD0C-4EC6-B032-3B8889EE6C7B}" type="pres">
      <dgm:prSet presAssocID="{36980EFE-AA86-4FE8-B508-CBFD21A7B036}" presName="descendantText" presStyleLbl="alignAcc1" presStyleIdx="1" presStyleCnt="4">
        <dgm:presLayoutVars>
          <dgm:bulletEnabled val="1"/>
        </dgm:presLayoutVars>
      </dgm:prSet>
      <dgm:spPr/>
    </dgm:pt>
    <dgm:pt modelId="{8F978D45-3706-435E-946F-C767AF9D867B}" type="pres">
      <dgm:prSet presAssocID="{A53B0C33-36C7-4D1D-B4E0-FF14552DE7A6}" presName="sp" presStyleCnt="0"/>
      <dgm:spPr/>
    </dgm:pt>
    <dgm:pt modelId="{2CB1B08D-D3BD-456E-8B02-CA6FA18B4885}" type="pres">
      <dgm:prSet presAssocID="{6EAB1CD2-80DE-4544-B51B-72A2E05520B0}" presName="composite" presStyleCnt="0"/>
      <dgm:spPr/>
    </dgm:pt>
    <dgm:pt modelId="{15C741E0-805D-485F-81C0-A7F0F67E6BF7}" type="pres">
      <dgm:prSet presAssocID="{6EAB1CD2-80DE-4544-B51B-72A2E05520B0}" presName="parentText" presStyleLbl="alignNode1" presStyleIdx="2" presStyleCnt="4">
        <dgm:presLayoutVars>
          <dgm:chMax val="1"/>
          <dgm:bulletEnabled val="1"/>
        </dgm:presLayoutVars>
      </dgm:prSet>
      <dgm:spPr/>
    </dgm:pt>
    <dgm:pt modelId="{1877A57B-B476-46F8-9A33-391161780824}" type="pres">
      <dgm:prSet presAssocID="{6EAB1CD2-80DE-4544-B51B-72A2E05520B0}" presName="descendantText" presStyleLbl="alignAcc1" presStyleIdx="2" presStyleCnt="4">
        <dgm:presLayoutVars>
          <dgm:bulletEnabled val="1"/>
        </dgm:presLayoutVars>
      </dgm:prSet>
      <dgm:spPr/>
    </dgm:pt>
    <dgm:pt modelId="{F10F0578-B281-4E92-80DC-761771CAA821}" type="pres">
      <dgm:prSet presAssocID="{FAAC80FE-6084-48CD-9AF7-880A6E46FA81}" presName="sp" presStyleCnt="0"/>
      <dgm:spPr/>
    </dgm:pt>
    <dgm:pt modelId="{B36EBEEE-CCDA-4BD5-A23D-100FE74DFCFE}" type="pres">
      <dgm:prSet presAssocID="{BB413A94-523A-427D-9B2A-D8765332D1F9}" presName="composite" presStyleCnt="0"/>
      <dgm:spPr/>
    </dgm:pt>
    <dgm:pt modelId="{2798E33A-CF2E-4E60-8F86-ACCD94F942C2}" type="pres">
      <dgm:prSet presAssocID="{BB413A94-523A-427D-9B2A-D8765332D1F9}" presName="parentText" presStyleLbl="alignNode1" presStyleIdx="3" presStyleCnt="4">
        <dgm:presLayoutVars>
          <dgm:chMax val="1"/>
          <dgm:bulletEnabled val="1"/>
        </dgm:presLayoutVars>
      </dgm:prSet>
      <dgm:spPr/>
    </dgm:pt>
    <dgm:pt modelId="{F99ADED4-D536-4325-B1C1-BE95410111EF}" type="pres">
      <dgm:prSet presAssocID="{BB413A94-523A-427D-9B2A-D8765332D1F9}" presName="descendantText" presStyleLbl="alignAcc1" presStyleIdx="3" presStyleCnt="4">
        <dgm:presLayoutVars>
          <dgm:bulletEnabled val="1"/>
        </dgm:presLayoutVars>
      </dgm:prSet>
      <dgm:spPr/>
    </dgm:pt>
  </dgm:ptLst>
  <dgm:cxnLst>
    <dgm:cxn modelId="{9BFEAF1B-3514-43AF-806C-F35D7915EC00}" type="presOf" srcId="{ED33ED1B-F09A-4BA9-AA9A-0D1A8EEFAE30}" destId="{F963D66A-BD1F-4D64-8791-D00227B8BF5C}" srcOrd="0" destOrd="0" presId="urn:microsoft.com/office/officeart/2005/8/layout/chevron2"/>
    <dgm:cxn modelId="{F82B993B-D947-44E7-843F-E47960E2BD45}" srcId="{36980EFE-AA86-4FE8-B508-CBFD21A7B036}" destId="{9FE53C62-160B-431F-BECF-4CEF66008EC1}" srcOrd="0" destOrd="0" parTransId="{D73F3A37-FDD3-4E4F-A279-3CD79D19CD17}" sibTransId="{C906348F-74F0-496F-B7BC-DFB240467716}"/>
    <dgm:cxn modelId="{37D32A5D-CF16-4D37-9CDF-C06CFFC1FEE1}" srcId="{B97EFEAA-06F4-4634-BCD3-28730DBE9612}" destId="{ED33ED1B-F09A-4BA9-AA9A-0D1A8EEFAE30}" srcOrd="0" destOrd="0" parTransId="{929FBD32-C231-49C9-BF43-9A9F2862BC75}" sibTransId="{B5E587FA-41FE-4FD4-B62B-0B0BF2A1BC23}"/>
    <dgm:cxn modelId="{92EC9564-7620-4BD4-8788-959F4B5C5FF3}" srcId="{6EAB1CD2-80DE-4544-B51B-72A2E05520B0}" destId="{1C46A62D-62CF-4351-A3CA-04048E4791A0}" srcOrd="0" destOrd="0" parTransId="{F6ADC662-8223-414A-BDCB-CCBE886F1ADE}" sibTransId="{3C25C25E-D899-4F25-B408-BF94038A2DA6}"/>
    <dgm:cxn modelId="{AAA8136B-F25A-4C27-85D4-796C8D3359FA}" srcId="{6C45383B-F1A8-4D50-BCE6-629E22FD049D}" destId="{36980EFE-AA86-4FE8-B508-CBFD21A7B036}" srcOrd="1" destOrd="0" parTransId="{03E05E50-A64D-476E-B1D6-DAD6A9AF46E8}" sibTransId="{A53B0C33-36C7-4D1D-B4E0-FF14552DE7A6}"/>
    <dgm:cxn modelId="{74004A53-FFB9-479C-B9F4-28D8B5A1C9CA}" srcId="{6C45383B-F1A8-4D50-BCE6-629E22FD049D}" destId="{B97EFEAA-06F4-4634-BCD3-28730DBE9612}" srcOrd="0" destOrd="0" parTransId="{E3FEFB86-195F-460B-B3C2-BF5B8FEF1E05}" sibTransId="{1F04325F-2D7D-483B-AC8D-698A00AD5EFA}"/>
    <dgm:cxn modelId="{66367274-11FE-4BB7-B5AB-36406C411EA9}" type="presOf" srcId="{9FE53C62-160B-431F-BECF-4CEF66008EC1}" destId="{8D79218A-CD0C-4EC6-B032-3B8889EE6C7B}" srcOrd="0" destOrd="0" presId="urn:microsoft.com/office/officeart/2005/8/layout/chevron2"/>
    <dgm:cxn modelId="{661BBC8B-0093-4A66-9E2D-A6B3C5B74319}" type="presOf" srcId="{6EAB1CD2-80DE-4544-B51B-72A2E05520B0}" destId="{15C741E0-805D-485F-81C0-A7F0F67E6BF7}" srcOrd="0" destOrd="0" presId="urn:microsoft.com/office/officeart/2005/8/layout/chevron2"/>
    <dgm:cxn modelId="{6F19FA8F-2FEB-479F-A166-074319F8D8B4}" srcId="{6C45383B-F1A8-4D50-BCE6-629E22FD049D}" destId="{6EAB1CD2-80DE-4544-B51B-72A2E05520B0}" srcOrd="2" destOrd="0" parTransId="{B650ABD7-ECEA-4081-A375-8018CA1155DF}" sibTransId="{FAAC80FE-6084-48CD-9AF7-880A6E46FA81}"/>
    <dgm:cxn modelId="{35EDACA6-4161-423D-97CE-92C4C6A9858A}" type="presOf" srcId="{36980EFE-AA86-4FE8-B508-CBFD21A7B036}" destId="{1E1C823D-F5D6-4D12-BD92-6B95F45D2AD1}" srcOrd="0" destOrd="0" presId="urn:microsoft.com/office/officeart/2005/8/layout/chevron2"/>
    <dgm:cxn modelId="{A19F95A7-4B48-4468-A518-F9B6C2CF1EBF}" type="presOf" srcId="{BB413A94-523A-427D-9B2A-D8765332D1F9}" destId="{2798E33A-CF2E-4E60-8F86-ACCD94F942C2}" srcOrd="0" destOrd="0" presId="urn:microsoft.com/office/officeart/2005/8/layout/chevron2"/>
    <dgm:cxn modelId="{43FBAEAD-8E19-465E-AD04-59E23BF326A7}" type="presOf" srcId="{F4916AA0-3D8A-4BFD-820C-E1BD6B15C6AF}" destId="{F99ADED4-D536-4325-B1C1-BE95410111EF}" srcOrd="0" destOrd="0" presId="urn:microsoft.com/office/officeart/2005/8/layout/chevron2"/>
    <dgm:cxn modelId="{A3CAF5B0-EC92-43EB-82EF-C8A8B990C06F}" srcId="{BB413A94-523A-427D-9B2A-D8765332D1F9}" destId="{F4916AA0-3D8A-4BFD-820C-E1BD6B15C6AF}" srcOrd="0" destOrd="0" parTransId="{814C62B2-5F08-4361-82D3-7723C349A011}" sibTransId="{3310758E-FD4C-4643-89DF-D58E61623432}"/>
    <dgm:cxn modelId="{227917B2-A94B-4084-84CE-986D7DE6BF40}" type="presOf" srcId="{B97EFEAA-06F4-4634-BCD3-28730DBE9612}" destId="{9D049A61-AE71-4FD3-968B-10256F875A31}" srcOrd="0" destOrd="0" presId="urn:microsoft.com/office/officeart/2005/8/layout/chevron2"/>
    <dgm:cxn modelId="{A094A7D1-DB8A-406F-BD67-509302F18F11}" type="presOf" srcId="{6C45383B-F1A8-4D50-BCE6-629E22FD049D}" destId="{376D2D52-0AFE-4F8F-B2F8-22C52B42E91C}" srcOrd="0" destOrd="0" presId="urn:microsoft.com/office/officeart/2005/8/layout/chevron2"/>
    <dgm:cxn modelId="{1D3AE2D1-32BC-4474-9FDD-7F0D3956B869}" type="presOf" srcId="{1C46A62D-62CF-4351-A3CA-04048E4791A0}" destId="{1877A57B-B476-46F8-9A33-391161780824}" srcOrd="0" destOrd="0" presId="urn:microsoft.com/office/officeart/2005/8/layout/chevron2"/>
    <dgm:cxn modelId="{23B999DF-61C0-4F5B-BA54-0AF63FB6EF6B}" srcId="{6C45383B-F1A8-4D50-BCE6-629E22FD049D}" destId="{BB413A94-523A-427D-9B2A-D8765332D1F9}" srcOrd="3" destOrd="0" parTransId="{E685B05E-EA45-4D29-890A-DF3DB590BA8C}" sibTransId="{48B99083-AEA4-4549-9DF4-2EE62F455288}"/>
    <dgm:cxn modelId="{EEB77AF0-B93F-4EFD-B81D-6CC8321D35A2}" type="presParOf" srcId="{376D2D52-0AFE-4F8F-B2F8-22C52B42E91C}" destId="{471FB04F-E2CE-4946-BA47-1466DEB9DF37}" srcOrd="0" destOrd="0" presId="urn:microsoft.com/office/officeart/2005/8/layout/chevron2"/>
    <dgm:cxn modelId="{304F04B9-F61C-4E3E-82E6-0A30EAA56B0B}" type="presParOf" srcId="{471FB04F-E2CE-4946-BA47-1466DEB9DF37}" destId="{9D049A61-AE71-4FD3-968B-10256F875A31}" srcOrd="0" destOrd="0" presId="urn:microsoft.com/office/officeart/2005/8/layout/chevron2"/>
    <dgm:cxn modelId="{E0721274-A281-48B4-821D-DD5897628AC1}" type="presParOf" srcId="{471FB04F-E2CE-4946-BA47-1466DEB9DF37}" destId="{F963D66A-BD1F-4D64-8791-D00227B8BF5C}" srcOrd="1" destOrd="0" presId="urn:microsoft.com/office/officeart/2005/8/layout/chevron2"/>
    <dgm:cxn modelId="{79C75A21-4983-4728-84C3-83DBA5A65106}" type="presParOf" srcId="{376D2D52-0AFE-4F8F-B2F8-22C52B42E91C}" destId="{35317A7F-F585-47C4-BDB8-7233FB4C4B60}" srcOrd="1" destOrd="0" presId="urn:microsoft.com/office/officeart/2005/8/layout/chevron2"/>
    <dgm:cxn modelId="{B411DE3D-C6BC-4F2C-82A1-6BBB8D1A2F17}" type="presParOf" srcId="{376D2D52-0AFE-4F8F-B2F8-22C52B42E91C}" destId="{501D7C7B-DBE7-4566-967A-366C3265296C}" srcOrd="2" destOrd="0" presId="urn:microsoft.com/office/officeart/2005/8/layout/chevron2"/>
    <dgm:cxn modelId="{40FEB6B0-EDDF-465B-BC2F-2F18D1F251F2}" type="presParOf" srcId="{501D7C7B-DBE7-4566-967A-366C3265296C}" destId="{1E1C823D-F5D6-4D12-BD92-6B95F45D2AD1}" srcOrd="0" destOrd="0" presId="urn:microsoft.com/office/officeart/2005/8/layout/chevron2"/>
    <dgm:cxn modelId="{09D55BCD-37D2-4A20-ABDB-D9F6C35B72F9}" type="presParOf" srcId="{501D7C7B-DBE7-4566-967A-366C3265296C}" destId="{8D79218A-CD0C-4EC6-B032-3B8889EE6C7B}" srcOrd="1" destOrd="0" presId="urn:microsoft.com/office/officeart/2005/8/layout/chevron2"/>
    <dgm:cxn modelId="{DEF0E892-CB04-40FB-8EB8-A6A916D9F5AA}" type="presParOf" srcId="{376D2D52-0AFE-4F8F-B2F8-22C52B42E91C}" destId="{8F978D45-3706-435E-946F-C767AF9D867B}" srcOrd="3" destOrd="0" presId="urn:microsoft.com/office/officeart/2005/8/layout/chevron2"/>
    <dgm:cxn modelId="{1C78B8DD-E4E7-441F-BE84-9A1B19B322F2}" type="presParOf" srcId="{376D2D52-0AFE-4F8F-B2F8-22C52B42E91C}" destId="{2CB1B08D-D3BD-456E-8B02-CA6FA18B4885}" srcOrd="4" destOrd="0" presId="urn:microsoft.com/office/officeart/2005/8/layout/chevron2"/>
    <dgm:cxn modelId="{D46832EE-B80B-4094-B7D0-08181B8BEC1A}" type="presParOf" srcId="{2CB1B08D-D3BD-456E-8B02-CA6FA18B4885}" destId="{15C741E0-805D-485F-81C0-A7F0F67E6BF7}" srcOrd="0" destOrd="0" presId="urn:microsoft.com/office/officeart/2005/8/layout/chevron2"/>
    <dgm:cxn modelId="{E8266E4C-8799-47C0-9544-DF1488BDD7FF}" type="presParOf" srcId="{2CB1B08D-D3BD-456E-8B02-CA6FA18B4885}" destId="{1877A57B-B476-46F8-9A33-391161780824}" srcOrd="1" destOrd="0" presId="urn:microsoft.com/office/officeart/2005/8/layout/chevron2"/>
    <dgm:cxn modelId="{B9B00E68-8167-47FB-BAFE-C9596E9E8B6F}" type="presParOf" srcId="{376D2D52-0AFE-4F8F-B2F8-22C52B42E91C}" destId="{F10F0578-B281-4E92-80DC-761771CAA821}" srcOrd="5" destOrd="0" presId="urn:microsoft.com/office/officeart/2005/8/layout/chevron2"/>
    <dgm:cxn modelId="{089F7DB0-D6C0-40D8-A811-0EE2D622009B}" type="presParOf" srcId="{376D2D52-0AFE-4F8F-B2F8-22C52B42E91C}" destId="{B36EBEEE-CCDA-4BD5-A23D-100FE74DFCFE}" srcOrd="6" destOrd="0" presId="urn:microsoft.com/office/officeart/2005/8/layout/chevron2"/>
    <dgm:cxn modelId="{FB5EB22A-9A21-4A9E-A9E1-0031718EAA87}" type="presParOf" srcId="{B36EBEEE-CCDA-4BD5-A23D-100FE74DFCFE}" destId="{2798E33A-CF2E-4E60-8F86-ACCD94F942C2}" srcOrd="0" destOrd="0" presId="urn:microsoft.com/office/officeart/2005/8/layout/chevron2"/>
    <dgm:cxn modelId="{9DA8D51B-7481-4EFE-866C-83244DBC06C4}" type="presParOf" srcId="{B36EBEEE-CCDA-4BD5-A23D-100FE74DFCFE}" destId="{F99ADED4-D536-4325-B1C1-BE95410111E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49A61-AE71-4FD3-968B-10256F875A31}">
      <dsp:nvSpPr>
        <dsp:cNvPr id="0" name=""/>
        <dsp:cNvSpPr/>
      </dsp:nvSpPr>
      <dsp:spPr>
        <a:xfrm rot="5400000">
          <a:off x="-159856" y="160701"/>
          <a:ext cx="1065712" cy="745998"/>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a:t>
          </a:r>
        </a:p>
      </dsp:txBody>
      <dsp:txXfrm rot="-5400000">
        <a:off x="1" y="373843"/>
        <a:ext cx="745998" cy="319714"/>
      </dsp:txXfrm>
    </dsp:sp>
    <dsp:sp modelId="{F963D66A-BD1F-4D64-8791-D00227B8BF5C}">
      <dsp:nvSpPr>
        <dsp:cNvPr id="0" name=""/>
        <dsp:cNvSpPr/>
      </dsp:nvSpPr>
      <dsp:spPr>
        <a:xfrm rot="5400000">
          <a:off x="5488436" y="-4741592"/>
          <a:ext cx="692713" cy="101775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None/>
          </a:pPr>
          <a:r>
            <a:rPr lang="nl-NL" sz="2100" kern="1200" dirty="0"/>
            <a:t>Jaarlijks terugkerende verplichting voor waterstofgebruikers</a:t>
          </a:r>
          <a:endParaRPr lang="en-US" sz="2100" kern="1200" dirty="0"/>
        </a:p>
      </dsp:txBody>
      <dsp:txXfrm rot="-5400000">
        <a:off x="745999" y="34660"/>
        <a:ext cx="10143773" cy="625083"/>
      </dsp:txXfrm>
    </dsp:sp>
    <dsp:sp modelId="{1E1C823D-F5D6-4D12-BD92-6B95F45D2AD1}">
      <dsp:nvSpPr>
        <dsp:cNvPr id="0" name=""/>
        <dsp:cNvSpPr/>
      </dsp:nvSpPr>
      <dsp:spPr>
        <a:xfrm rot="5400000">
          <a:off x="-159856" y="1076800"/>
          <a:ext cx="1065712" cy="745998"/>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a:t>
          </a:r>
        </a:p>
      </dsp:txBody>
      <dsp:txXfrm rot="-5400000">
        <a:off x="1" y="1289942"/>
        <a:ext cx="745998" cy="319714"/>
      </dsp:txXfrm>
    </dsp:sp>
    <dsp:sp modelId="{8D79218A-CD0C-4EC6-B032-3B8889EE6C7B}">
      <dsp:nvSpPr>
        <dsp:cNvPr id="0" name=""/>
        <dsp:cNvSpPr/>
      </dsp:nvSpPr>
      <dsp:spPr>
        <a:xfrm rot="5400000">
          <a:off x="5488436" y="-3825494"/>
          <a:ext cx="692713" cy="101775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None/>
          </a:pPr>
          <a:r>
            <a:rPr lang="nl-NL" sz="2100" kern="1200" dirty="0"/>
            <a:t>Jaarlijkse rapportage in een online register van totale waterstofgebruik.</a:t>
          </a:r>
          <a:endParaRPr lang="en-US" sz="2100" kern="1200" dirty="0"/>
        </a:p>
      </dsp:txBody>
      <dsp:txXfrm rot="-5400000">
        <a:off x="745999" y="950758"/>
        <a:ext cx="10143773" cy="625083"/>
      </dsp:txXfrm>
    </dsp:sp>
    <dsp:sp modelId="{15C741E0-805D-485F-81C0-A7F0F67E6BF7}">
      <dsp:nvSpPr>
        <dsp:cNvPr id="0" name=""/>
        <dsp:cNvSpPr/>
      </dsp:nvSpPr>
      <dsp:spPr>
        <a:xfrm rot="5400000">
          <a:off x="-159856" y="1992899"/>
          <a:ext cx="1065712" cy="745998"/>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a:t>
          </a:r>
        </a:p>
      </dsp:txBody>
      <dsp:txXfrm rot="-5400000">
        <a:off x="1" y="2206041"/>
        <a:ext cx="745998" cy="319714"/>
      </dsp:txXfrm>
    </dsp:sp>
    <dsp:sp modelId="{1877A57B-B476-46F8-9A33-391161780824}">
      <dsp:nvSpPr>
        <dsp:cNvPr id="0" name=""/>
        <dsp:cNvSpPr/>
      </dsp:nvSpPr>
      <dsp:spPr>
        <a:xfrm rot="5400000">
          <a:off x="5488436" y="-2909395"/>
          <a:ext cx="692713" cy="101775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None/>
          </a:pPr>
          <a:r>
            <a:rPr lang="nl-NL" sz="2100" kern="1200" dirty="0"/>
            <a:t>Jaarlijkse rapportage in een online register van </a:t>
          </a:r>
          <a:r>
            <a:rPr lang="nl-NL" sz="2100" kern="1200" dirty="0" err="1"/>
            <a:t>RFNBO’s</a:t>
          </a:r>
          <a:endParaRPr lang="en-US" sz="2100" kern="1200" dirty="0"/>
        </a:p>
      </dsp:txBody>
      <dsp:txXfrm rot="-5400000">
        <a:off x="745999" y="1866857"/>
        <a:ext cx="10143773" cy="625083"/>
      </dsp:txXfrm>
    </dsp:sp>
    <dsp:sp modelId="{2798E33A-CF2E-4E60-8F86-ACCD94F942C2}">
      <dsp:nvSpPr>
        <dsp:cNvPr id="0" name=""/>
        <dsp:cNvSpPr/>
      </dsp:nvSpPr>
      <dsp:spPr>
        <a:xfrm rot="5400000">
          <a:off x="-159856" y="2908997"/>
          <a:ext cx="1065712" cy="745998"/>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4</a:t>
          </a:r>
        </a:p>
      </dsp:txBody>
      <dsp:txXfrm rot="-5400000">
        <a:off x="1" y="3122139"/>
        <a:ext cx="745998" cy="319714"/>
      </dsp:txXfrm>
    </dsp:sp>
    <dsp:sp modelId="{F99ADED4-D536-4325-B1C1-BE95410111EF}">
      <dsp:nvSpPr>
        <dsp:cNvPr id="0" name=""/>
        <dsp:cNvSpPr/>
      </dsp:nvSpPr>
      <dsp:spPr>
        <a:xfrm rot="5400000">
          <a:off x="5488436" y="-1993296"/>
          <a:ext cx="692713" cy="10177588"/>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None/>
          </a:pPr>
          <a:r>
            <a:rPr lang="nl-NL" sz="2100" kern="1200" dirty="0"/>
            <a:t>Verhandelbare Waterstof eenheden voor de Industrie oftewel “</a:t>
          </a:r>
          <a:r>
            <a:rPr lang="nl-NL" sz="2100" kern="1200" dirty="0" err="1"/>
            <a:t>HWI’s</a:t>
          </a:r>
          <a:r>
            <a:rPr lang="nl-NL" sz="2100" kern="1200" dirty="0"/>
            <a:t>”</a:t>
          </a:r>
          <a:endParaRPr lang="en-US" sz="2100" kern="1200" dirty="0"/>
        </a:p>
      </dsp:txBody>
      <dsp:txXfrm rot="-5400000">
        <a:off x="745999" y="2782956"/>
        <a:ext cx="10143773" cy="6250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8364A-28F0-47FE-A8A4-4105BA621D65}" type="datetimeFigureOut">
              <a:rPr lang="nl-NL" smtClean="0"/>
              <a:t>13-7-2023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42C4B-1101-40B0-AC17-0084A00714AF}" type="slidenum">
              <a:rPr lang="nl-NL" smtClean="0"/>
              <a:t>‹nr.›</a:t>
            </a:fld>
            <a:endParaRPr lang="nl-NL"/>
          </a:p>
        </p:txBody>
      </p:sp>
    </p:spTree>
    <p:extLst>
      <p:ext uri="{BB962C8B-B14F-4D97-AF65-F5344CB8AC3E}">
        <p14:creationId xmlns:p14="http://schemas.microsoft.com/office/powerpoint/2010/main" val="176072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jksoverheid.nl/documenten/kamerstukken/2023/04/26/bijlage-2-ontwerp-meerjarenprogramma-klimaatfonds-202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50542C4B-1101-40B0-AC17-0084A00714AF}" type="slidenum">
              <a:rPr lang="nl-NL" smtClean="0"/>
              <a:t>6</a:t>
            </a:fld>
            <a:endParaRPr lang="nl-NL"/>
          </a:p>
        </p:txBody>
      </p:sp>
    </p:spTree>
    <p:extLst>
      <p:ext uri="{BB962C8B-B14F-4D97-AF65-F5344CB8AC3E}">
        <p14:creationId xmlns:p14="http://schemas.microsoft.com/office/powerpoint/2010/main" val="37595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Komen zo </a:t>
            </a:r>
            <a:r>
              <a:rPr lang="en-US" dirty="0" err="1"/>
              <a:t>terug</a:t>
            </a:r>
            <a:r>
              <a:rPr lang="en-US" dirty="0"/>
              <a:t> op </a:t>
            </a:r>
            <a:r>
              <a:rPr lang="en-US" dirty="0" err="1"/>
              <a:t>inboekpunt</a:t>
            </a:r>
            <a:r>
              <a:rPr lang="en-US" dirty="0"/>
              <a:t> Import. </a:t>
            </a:r>
          </a:p>
        </p:txBody>
      </p:sp>
      <p:sp>
        <p:nvSpPr>
          <p:cNvPr id="4" name="Slide Number Placeholder 3"/>
          <p:cNvSpPr>
            <a:spLocks noGrp="1"/>
          </p:cNvSpPr>
          <p:nvPr>
            <p:ph type="sldNum" sz="quarter" idx="5"/>
          </p:nvPr>
        </p:nvSpPr>
        <p:spPr/>
        <p:txBody>
          <a:bodyPr/>
          <a:lstStyle/>
          <a:p>
            <a:fld id="{DE501649-886C-4324-AD4C-E61C88D47728}" type="slidenum">
              <a:rPr lang="nl-NL" smtClean="0"/>
              <a:t>21</a:t>
            </a:fld>
            <a:endParaRPr lang="nl-NL"/>
          </a:p>
        </p:txBody>
      </p:sp>
    </p:spTree>
    <p:extLst>
      <p:ext uri="{BB962C8B-B14F-4D97-AF65-F5344CB8AC3E}">
        <p14:creationId xmlns:p14="http://schemas.microsoft.com/office/powerpoint/2010/main" val="63444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22</a:t>
            </a:fld>
            <a:endParaRPr lang="nl-NL"/>
          </a:p>
        </p:txBody>
      </p:sp>
    </p:spTree>
    <p:extLst>
      <p:ext uri="{BB962C8B-B14F-4D97-AF65-F5344CB8AC3E}">
        <p14:creationId xmlns:p14="http://schemas.microsoft.com/office/powerpoint/2010/main" val="158815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50542C4B-1101-40B0-AC17-0084A00714AF}" type="slidenum">
              <a:rPr lang="nl-NL" smtClean="0"/>
              <a:t>23</a:t>
            </a:fld>
            <a:endParaRPr lang="nl-NL"/>
          </a:p>
        </p:txBody>
      </p:sp>
    </p:spTree>
    <p:extLst>
      <p:ext uri="{BB962C8B-B14F-4D97-AF65-F5344CB8AC3E}">
        <p14:creationId xmlns:p14="http://schemas.microsoft.com/office/powerpoint/2010/main" val="192901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50542C4B-1101-40B0-AC17-0084A00714AF}" type="slidenum">
              <a:rPr lang="nl-NL" smtClean="0"/>
              <a:t>27</a:t>
            </a:fld>
            <a:endParaRPr lang="nl-NL"/>
          </a:p>
        </p:txBody>
      </p:sp>
    </p:spTree>
    <p:extLst>
      <p:ext uri="{BB962C8B-B14F-4D97-AF65-F5344CB8AC3E}">
        <p14:creationId xmlns:p14="http://schemas.microsoft.com/office/powerpoint/2010/main" val="387841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50542C4B-1101-40B0-AC17-0084A00714AF}" type="slidenum">
              <a:rPr lang="nl-NL" smtClean="0"/>
              <a:t>9</a:t>
            </a:fld>
            <a:endParaRPr lang="nl-NL"/>
          </a:p>
        </p:txBody>
      </p:sp>
    </p:spTree>
    <p:extLst>
      <p:ext uri="{BB962C8B-B14F-4D97-AF65-F5344CB8AC3E}">
        <p14:creationId xmlns:p14="http://schemas.microsoft.com/office/powerpoint/2010/main" val="81886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98309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Bijlage 2 bij Voorjaarsnota: ontwerpbegroting Klimaatfonds </a:t>
            </a:r>
            <a:r>
              <a:rPr lang="nl-NL" dirty="0">
                <a:hlinkClick r:id="rId3"/>
              </a:rPr>
              <a:t>Ontwerp Meerjarenprogramma Klimaatfonds 2024 | Kamerstuk | Rijksoverheid.nl</a:t>
            </a:r>
            <a:endParaRPr lang="nl-NL" dirty="0"/>
          </a:p>
        </p:txBody>
      </p:sp>
      <p:sp>
        <p:nvSpPr>
          <p:cNvPr id="4" name="Tijdelijke aanduiding voor dianummer 3"/>
          <p:cNvSpPr>
            <a:spLocks noGrp="1"/>
          </p:cNvSpPr>
          <p:nvPr>
            <p:ph type="sldNum" sz="quarter" idx="5"/>
          </p:nvPr>
        </p:nvSpPr>
        <p:spPr/>
        <p:txBody>
          <a:bodyPr/>
          <a:lstStyle/>
          <a:p>
            <a:fld id="{50542C4B-1101-40B0-AC17-0084A00714AF}" type="slidenum">
              <a:rPr lang="nl-NL" smtClean="0"/>
              <a:t>13</a:t>
            </a:fld>
            <a:endParaRPr lang="nl-NL"/>
          </a:p>
        </p:txBody>
      </p:sp>
    </p:spTree>
    <p:extLst>
      <p:ext uri="{BB962C8B-B14F-4D97-AF65-F5344CB8AC3E}">
        <p14:creationId xmlns:p14="http://schemas.microsoft.com/office/powerpoint/2010/main" val="322414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50542C4B-1101-40B0-AC17-0084A00714AF}" type="slidenum">
              <a:rPr lang="nl-NL" smtClean="0"/>
              <a:t>14</a:t>
            </a:fld>
            <a:endParaRPr lang="nl-NL"/>
          </a:p>
        </p:txBody>
      </p:sp>
    </p:spTree>
    <p:extLst>
      <p:ext uri="{BB962C8B-B14F-4D97-AF65-F5344CB8AC3E}">
        <p14:creationId xmlns:p14="http://schemas.microsoft.com/office/powerpoint/2010/main" val="270893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50542C4B-1101-40B0-AC17-0084A00714AF}" type="slidenum">
              <a:rPr lang="nl-NL" smtClean="0"/>
              <a:t>16</a:t>
            </a:fld>
            <a:endParaRPr lang="nl-NL"/>
          </a:p>
        </p:txBody>
      </p:sp>
    </p:spTree>
    <p:extLst>
      <p:ext uri="{BB962C8B-B14F-4D97-AF65-F5344CB8AC3E}">
        <p14:creationId xmlns:p14="http://schemas.microsoft.com/office/powerpoint/2010/main" val="46975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17</a:t>
            </a:fld>
            <a:endParaRPr lang="nl-NL"/>
          </a:p>
        </p:txBody>
      </p:sp>
    </p:spTree>
    <p:extLst>
      <p:ext uri="{BB962C8B-B14F-4D97-AF65-F5344CB8AC3E}">
        <p14:creationId xmlns:p14="http://schemas.microsoft.com/office/powerpoint/2010/main" val="380665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19</a:t>
            </a:fld>
            <a:endParaRPr lang="nl-NL"/>
          </a:p>
        </p:txBody>
      </p:sp>
    </p:spTree>
    <p:extLst>
      <p:ext uri="{BB962C8B-B14F-4D97-AF65-F5344CB8AC3E}">
        <p14:creationId xmlns:p14="http://schemas.microsoft.com/office/powerpoint/2010/main" val="345383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r>
              <a:rPr lang="nl-NL" sz="12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Ons huidige beeld is dat het vooral groene waterstof, geïmporteerde groene ammoniak en evt. geïmporteerde groene methanol zullen zijn die in de Nederlandse industrie zullen worden ingeboekt om aan de verplichting te kunnen voldoen. </a:t>
            </a:r>
          </a:p>
          <a:p>
            <a:pPr>
              <a:lnSpc>
                <a:spcPct val="106000"/>
              </a:lnSpc>
              <a:spcAft>
                <a:spcPts val="800"/>
              </a:spcAft>
            </a:pPr>
            <a:endParaRPr lang="nl-NL" sz="1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nl-NL" sz="12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Natuurlijk zullen we rekening houden met andere groene energiedragers als blijkt dat de industrie die zal gaan inzetten, maar we horen dan graag vooraf van de industrie welke energiedragers worden voorzien.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r>
              <a:rPr lang="nl-N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U noemt het een inboekverplichting. </a:t>
            </a:r>
          </a:p>
          <a:p>
            <a:endParaRPr lang="nl-N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r>
              <a:rPr lang="nl-N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Voor de duidelijkheid: op het gebruik van waterstof zal een verplichting komen om het gebruik te rapporteren en vervolgens </a:t>
            </a:r>
            <a:r>
              <a:rPr lang="nl-NL" sz="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HWIs</a:t>
            </a:r>
            <a:r>
              <a:rPr lang="nl-N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in te leveren om aan de verplichting te voldoen. Het inboeken is geen verplichting maar een vrijwillige handeling om </a:t>
            </a:r>
            <a:r>
              <a:rPr lang="nl-NL" sz="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HWI’s</a:t>
            </a:r>
            <a:r>
              <a:rPr lang="nl-NL"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te kunnen generen (die door u of andere partijen kunnen worden gebruikt voor de verplichting).</a:t>
            </a:r>
            <a:endParaRPr lang="en-US" dirty="0"/>
          </a:p>
          <a:p>
            <a:pPr>
              <a:lnSpc>
                <a:spcPct val="106000"/>
              </a:lnSpc>
              <a:spcAft>
                <a:spcPts val="800"/>
              </a:spcAft>
            </a:pPr>
            <a:endParaRPr lang="en-US" dirty="0"/>
          </a:p>
        </p:txBody>
      </p:sp>
      <p:sp>
        <p:nvSpPr>
          <p:cNvPr id="4" name="Slide Number Placeholder 3"/>
          <p:cNvSpPr>
            <a:spLocks noGrp="1"/>
          </p:cNvSpPr>
          <p:nvPr>
            <p:ph type="sldNum" sz="quarter" idx="5"/>
          </p:nvPr>
        </p:nvSpPr>
        <p:spPr/>
        <p:txBody>
          <a:bodyPr/>
          <a:lstStyle/>
          <a:p>
            <a:fld id="{DE501649-886C-4324-AD4C-E61C88D47728}" type="slidenum">
              <a:rPr lang="nl-NL" smtClean="0"/>
              <a:t>20</a:t>
            </a:fld>
            <a:endParaRPr lang="nl-NL"/>
          </a:p>
        </p:txBody>
      </p:sp>
    </p:spTree>
    <p:extLst>
      <p:ext uri="{BB962C8B-B14F-4D97-AF65-F5344CB8AC3E}">
        <p14:creationId xmlns:p14="http://schemas.microsoft.com/office/powerpoint/2010/main" val="12939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967784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995831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stijl te bewerken</a:t>
            </a:r>
          </a:p>
        </p:txBody>
      </p:sp>
      <p:sp>
        <p:nvSpPr>
          <p:cNvPr id="16" name="Tijdelijke aanduiding voor datum 15"/>
          <p:cNvSpPr>
            <a:spLocks noGrp="1"/>
          </p:cNvSpPr>
          <p:nvPr>
            <p:ph type="dt" sz="half" idx="10"/>
          </p:nvPr>
        </p:nvSpPr>
        <p:spPr/>
        <p:txBody>
          <a:bodyPr/>
          <a:lstStyle/>
          <a:p>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2398055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0057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411492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23583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732874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6" name="Tijdelijke aanduiding voor datum 5"/>
          <p:cNvSpPr>
            <a:spLocks noGrp="1"/>
          </p:cNvSpPr>
          <p:nvPr>
            <p:ph type="dt" sz="half" idx="10"/>
          </p:nvPr>
        </p:nvSpPr>
        <p:spPr/>
        <p:txBody>
          <a:bodyPr/>
          <a:lstStyle/>
          <a:p>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5583504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6965048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6061013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1" name="Tijdelijke aanduiding voor datum 10"/>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98039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906106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20" name="Tijdelijke aanduiding voor datum 19"/>
          <p:cNvSpPr>
            <a:spLocks noGrp="1"/>
          </p:cNvSpPr>
          <p:nvPr>
            <p:ph type="dt" sz="half" idx="25"/>
          </p:nvPr>
        </p:nvSpPr>
        <p:spPr/>
        <p:txBody>
          <a:bodyPr/>
          <a:lstStyle/>
          <a:p>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80433493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stijl te bewerken</a:t>
            </a:r>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6" name="Tijdelijke aanduiding voor datum 5"/>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77050925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582050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7529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406922531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p>
        </p:txBody>
      </p:sp>
      <p:sp>
        <p:nvSpPr>
          <p:cNvPr id="9" name="Tijdelijke aanduiding voor datum 8"/>
          <p:cNvSpPr>
            <a:spLocks noGrp="1"/>
          </p:cNvSpPr>
          <p:nvPr>
            <p:ph type="dt" sz="half" idx="15"/>
          </p:nvPr>
        </p:nvSpPr>
        <p:spPr/>
        <p:txBody>
          <a:bodyPr/>
          <a:lstStyle/>
          <a:p>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755728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75902289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52770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p>
        </p:txBody>
      </p:sp>
      <p:sp>
        <p:nvSpPr>
          <p:cNvPr id="13" name="Tijdelijke aanduiding voor datum 12"/>
          <p:cNvSpPr>
            <a:spLocks noGrp="1"/>
          </p:cNvSpPr>
          <p:nvPr>
            <p:ph type="dt" sz="half" idx="15"/>
          </p:nvPr>
        </p:nvSpPr>
        <p:spPr/>
        <p:txBody>
          <a:bodyPr/>
          <a:lstStyle/>
          <a:p>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7125456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p>
        </p:txBody>
      </p:sp>
      <p:sp>
        <p:nvSpPr>
          <p:cNvPr id="5" name="Tijdelijke aanduiding voor datum 4"/>
          <p:cNvSpPr>
            <a:spLocks noGrp="1"/>
          </p:cNvSpPr>
          <p:nvPr>
            <p:ph type="dt" sz="half" idx="15"/>
          </p:nvPr>
        </p:nvSpPr>
        <p:spPr/>
        <p:txBody>
          <a:bodyPr/>
          <a:lstStyle/>
          <a:p>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2544417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523522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0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287392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538570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186407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6726744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125869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5104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222462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9153475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1121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p>
        </p:txBody>
      </p:sp>
      <p:sp>
        <p:nvSpPr>
          <p:cNvPr id="15" name="Tijdelijke aanduiding voor datum 14"/>
          <p:cNvSpPr>
            <a:spLocks noGrp="1"/>
          </p:cNvSpPr>
          <p:nvPr>
            <p:ph type="dt" sz="half" idx="14"/>
          </p:nvPr>
        </p:nvSpPr>
        <p:spPr/>
        <p:txBody>
          <a:bodyPr/>
          <a:lstStyle/>
          <a:p>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0587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7884676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91789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0519151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829146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2">
            <a:extLst>
              <a:ext uri="{28A0092B-C50C-407E-A947-70E740481C1C}">
                <a14:useLocalDpi xmlns:a14="http://schemas.microsoft.com/office/drawing/2010/main" val="0"/>
              </a:ext>
            </a:extLst>
          </a:blip>
          <a:srcRect l="18929" r="18929"/>
          <a:stretch/>
        </p:blipFill>
        <p:spPr/>
      </p:pic>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21"/>
          </p:nvPr>
        </p:nvSpPr>
        <p:spPr/>
        <p:txBody>
          <a:bodyPr/>
          <a:lstStyle/>
          <a:p>
            <a:r>
              <a:rPr lang="nl-NL" dirty="0"/>
              <a:t>Dirk van Hoorn, 27 juni 2023</a:t>
            </a:r>
          </a:p>
        </p:txBody>
      </p:sp>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25"/>
          </p:nvPr>
        </p:nvSpPr>
        <p:spPr/>
        <p:txBody>
          <a:bodyPr/>
          <a:lstStyle/>
          <a:p>
            <a:fld id="{10A0A6AF-03C5-477E-939A-E28F7E7F05EA}" type="slidenum">
              <a:rPr lang="nl-NL" smtClean="0"/>
              <a:pPr/>
              <a:t>1</a:t>
            </a:fld>
            <a:endParaRPr lang="nl-NL"/>
          </a:p>
        </p:txBody>
      </p:sp>
      <p:sp>
        <p:nvSpPr>
          <p:cNvPr id="3" name="Titel 2">
            <a:extLst>
              <a:ext uri="{FF2B5EF4-FFF2-40B4-BE49-F238E27FC236}">
                <a16:creationId xmlns:a16="http://schemas.microsoft.com/office/drawing/2014/main" id="{012CD167-750C-484C-A591-762491C4221E}"/>
              </a:ext>
            </a:extLst>
          </p:cNvPr>
          <p:cNvSpPr>
            <a:spLocks noGrp="1"/>
          </p:cNvSpPr>
          <p:nvPr>
            <p:ph type="ctrTitle"/>
          </p:nvPr>
        </p:nvSpPr>
        <p:spPr>
          <a:xfrm>
            <a:off x="6304547" y="1885467"/>
            <a:ext cx="5710989" cy="2336400"/>
          </a:xfrm>
        </p:spPr>
        <p:txBody>
          <a:bodyPr>
            <a:normAutofit/>
          </a:bodyPr>
          <a:lstStyle/>
          <a:p>
            <a:r>
              <a:rPr lang="nl-NL" dirty="0"/>
              <a:t>Instrumentarium voor hernieuwbare waterstof</a:t>
            </a:r>
          </a:p>
        </p:txBody>
      </p:sp>
      <p:sp>
        <p:nvSpPr>
          <p:cNvPr id="2" name="Ondertitel 1">
            <a:extLst>
              <a:ext uri="{FF2B5EF4-FFF2-40B4-BE49-F238E27FC236}">
                <a16:creationId xmlns:a16="http://schemas.microsoft.com/office/drawing/2014/main" id="{05D53C18-F8CD-B54B-F1F1-5784C2B8F98A}"/>
              </a:ext>
            </a:extLst>
          </p:cNvPr>
          <p:cNvSpPr>
            <a:spLocks noGrp="1"/>
          </p:cNvSpPr>
          <p:nvPr>
            <p:ph type="subTitle" idx="1"/>
          </p:nvPr>
        </p:nvSpPr>
        <p:spPr>
          <a:xfrm>
            <a:off x="6360695" y="4218267"/>
            <a:ext cx="5196505" cy="1613786"/>
          </a:xfrm>
        </p:spPr>
        <p:txBody>
          <a:bodyPr/>
          <a:lstStyle/>
          <a:p>
            <a:r>
              <a:rPr lang="nl-NL" dirty="0"/>
              <a:t>Kennissessie via Nationaal Waterstof Programma</a:t>
            </a:r>
          </a:p>
        </p:txBody>
      </p:sp>
    </p:spTree>
    <p:extLst>
      <p:ext uri="{BB962C8B-B14F-4D97-AF65-F5344CB8AC3E}">
        <p14:creationId xmlns:p14="http://schemas.microsoft.com/office/powerpoint/2010/main" val="333391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4087289-05A2-6CF7-F49F-A497D44FB345}"/>
              </a:ext>
            </a:extLst>
          </p:cNvPr>
          <p:cNvSpPr>
            <a:spLocks noGrp="1"/>
          </p:cNvSpPr>
          <p:nvPr>
            <p:ph type="title"/>
          </p:nvPr>
        </p:nvSpPr>
        <p:spPr/>
        <p:txBody>
          <a:bodyPr/>
          <a:lstStyle/>
          <a:p>
            <a:r>
              <a:rPr lang="nl-NL" dirty="0"/>
              <a:t>Meerdere doelen, meerdere instrumenten</a:t>
            </a:r>
          </a:p>
        </p:txBody>
      </p:sp>
      <p:sp>
        <p:nvSpPr>
          <p:cNvPr id="6" name="Tijdelijke aanduiding voor dianummer 5">
            <a:extLst>
              <a:ext uri="{FF2B5EF4-FFF2-40B4-BE49-F238E27FC236}">
                <a16:creationId xmlns:a16="http://schemas.microsoft.com/office/drawing/2014/main" id="{93932444-12A7-946F-F1B3-A0985236D1B4}"/>
              </a:ext>
            </a:extLst>
          </p:cNvPr>
          <p:cNvSpPr>
            <a:spLocks noGrp="1"/>
          </p:cNvSpPr>
          <p:nvPr>
            <p:ph type="sldNum" sz="quarter" idx="12"/>
          </p:nvPr>
        </p:nvSpPr>
        <p:spPr/>
        <p:txBody>
          <a:bodyPr/>
          <a:lstStyle/>
          <a:p>
            <a:fld id="{10A0A6AF-03C5-477E-939A-E28F7E7F05EA}" type="slidenum">
              <a:rPr lang="nl-NL" smtClean="0"/>
              <a:pPr/>
              <a:t>10</a:t>
            </a:fld>
            <a:endParaRPr lang="nl-NL"/>
          </a:p>
        </p:txBody>
      </p:sp>
      <p:pic>
        <p:nvPicPr>
          <p:cNvPr id="7" name="Tijdelijke aanduiding voor inhoud 6" descr="overzicht van alle subsidieinstrumenten per TRL-fase">
            <a:extLst>
              <a:ext uri="{FF2B5EF4-FFF2-40B4-BE49-F238E27FC236}">
                <a16:creationId xmlns:a16="http://schemas.microsoft.com/office/drawing/2014/main" id="{C5F65A7E-ABD5-533A-D8A4-BCE07F8E5AA9}"/>
              </a:ext>
            </a:extLst>
          </p:cNvPr>
          <p:cNvPicPr>
            <a:picLocks noGrp="1" noChangeAspect="1"/>
          </p:cNvPicPr>
          <p:nvPr>
            <p:ph idx="1"/>
          </p:nvPr>
        </p:nvPicPr>
        <p:blipFill>
          <a:blip r:embed="rId2"/>
          <a:stretch>
            <a:fillRect/>
          </a:stretch>
        </p:blipFill>
        <p:spPr>
          <a:xfrm>
            <a:off x="2456110" y="2289175"/>
            <a:ext cx="7281368" cy="3932238"/>
          </a:xfrm>
          <a:prstGeom prst="rect">
            <a:avLst/>
          </a:prstGeom>
        </p:spPr>
      </p:pic>
    </p:spTree>
    <p:extLst>
      <p:ext uri="{BB962C8B-B14F-4D97-AF65-F5344CB8AC3E}">
        <p14:creationId xmlns:p14="http://schemas.microsoft.com/office/powerpoint/2010/main" val="276887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5F609CA-B1C5-4CE0-87BB-B79C98378319}"/>
              </a:ext>
            </a:extLst>
          </p:cNvPr>
          <p:cNvSpPr>
            <a:spLocks noGrp="1"/>
          </p:cNvSpPr>
          <p:nvPr>
            <p:ph type="title"/>
          </p:nvPr>
        </p:nvSpPr>
        <p:spPr>
          <a:xfrm>
            <a:off x="635001" y="869862"/>
            <a:ext cx="10614024" cy="442035"/>
          </a:xfrm>
        </p:spPr>
        <p:txBody>
          <a:bodyPr wrap="square" lIns="36000" tIns="36000" rIns="36000" bIns="36000" anchor="t" anchorCtr="0">
            <a:spAutoFit/>
          </a:bodyPr>
          <a:lstStyle/>
          <a:p>
            <a:pPr>
              <a:lnSpc>
                <a:spcPct val="100000"/>
              </a:lnSpc>
            </a:pPr>
            <a:r>
              <a:rPr lang="nl-NL" sz="2400" dirty="0"/>
              <a:t>Generieke instrumenten voor EU-doelen en elektrolyseambities </a:t>
            </a:r>
          </a:p>
        </p:txBody>
      </p:sp>
      <p:sp>
        <p:nvSpPr>
          <p:cNvPr id="14" name="Tijdelijke aanduiding voor inhoud 14">
            <a:extLst>
              <a:ext uri="{FF2B5EF4-FFF2-40B4-BE49-F238E27FC236}">
                <a16:creationId xmlns:a16="http://schemas.microsoft.com/office/drawing/2014/main" id="{6E74EC67-AFC1-4929-97AB-AF3CD0E9769B}"/>
              </a:ext>
            </a:extLst>
          </p:cNvPr>
          <p:cNvSpPr txBox="1">
            <a:spLocks/>
          </p:cNvSpPr>
          <p:nvPr/>
        </p:nvSpPr>
        <p:spPr>
          <a:xfrm>
            <a:off x="6270595" y="1794633"/>
            <a:ext cx="5394664" cy="4689352"/>
          </a:xfrm>
          <a:prstGeom prst="rect">
            <a:avLst/>
          </a:prstGeom>
        </p:spPr>
        <p:txBody>
          <a:bodyPr vert="horz" wrap="square" lIns="36000" tIns="36000" rIns="36000" bIns="36000" numCol="1" spcCol="468000" rtlCol="0">
            <a:sp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216000" indent="-216000">
              <a:lnSpc>
                <a:spcPct val="100000"/>
              </a:lnSpc>
              <a:spcBef>
                <a:spcPts val="600"/>
              </a:spcBef>
            </a:pPr>
            <a:r>
              <a:rPr lang="nl-NL" sz="1600" u="sng" dirty="0"/>
              <a:t>Subsidies voor elektrolyse</a:t>
            </a:r>
            <a:r>
              <a:rPr lang="nl-NL" sz="1600" dirty="0"/>
              <a:t>:</a:t>
            </a:r>
          </a:p>
          <a:p>
            <a:pPr marL="529200" lvl="1" indent="-216000">
              <a:lnSpc>
                <a:spcPct val="100000"/>
              </a:lnSpc>
              <a:spcBef>
                <a:spcPts val="600"/>
              </a:spcBef>
            </a:pPr>
            <a:r>
              <a:rPr lang="nl-NL" sz="1600" dirty="0"/>
              <a:t>SDE++ (opschaling)</a:t>
            </a:r>
          </a:p>
          <a:p>
            <a:pPr marL="529200" lvl="1" indent="-216000">
              <a:lnSpc>
                <a:spcPct val="100000"/>
              </a:lnSpc>
              <a:spcBef>
                <a:spcPts val="600"/>
              </a:spcBef>
            </a:pPr>
            <a:r>
              <a:rPr lang="nl-NL" sz="1600" dirty="0" err="1"/>
              <a:t>GroenvermogenNL</a:t>
            </a:r>
            <a:r>
              <a:rPr lang="nl-NL" sz="1600" dirty="0"/>
              <a:t> (pilots en opschaling)</a:t>
            </a:r>
          </a:p>
          <a:p>
            <a:pPr marL="529200" lvl="1" indent="-216000">
              <a:lnSpc>
                <a:spcPct val="100000"/>
              </a:lnSpc>
              <a:spcBef>
                <a:spcPts val="600"/>
              </a:spcBef>
            </a:pPr>
            <a:r>
              <a:rPr lang="nl-NL" sz="1600" dirty="0"/>
              <a:t>2022: IPCEI waterstof (opschaling)</a:t>
            </a:r>
          </a:p>
          <a:p>
            <a:pPr marL="529200" lvl="1" indent="-216000">
              <a:lnSpc>
                <a:spcPct val="100000"/>
              </a:lnSpc>
              <a:spcBef>
                <a:spcPts val="600"/>
              </a:spcBef>
            </a:pPr>
            <a:r>
              <a:rPr lang="nl-NL" sz="1600" dirty="0"/>
              <a:t>2023: 1</a:t>
            </a:r>
            <a:r>
              <a:rPr lang="nl-NL" sz="1600" baseline="30000" dirty="0"/>
              <a:t>e</a:t>
            </a:r>
            <a:r>
              <a:rPr lang="nl-NL" sz="1600" dirty="0"/>
              <a:t> elektrolysetender (opschaling)</a:t>
            </a:r>
          </a:p>
          <a:p>
            <a:pPr marL="529200" lvl="1" indent="-216000">
              <a:lnSpc>
                <a:spcPct val="100000"/>
              </a:lnSpc>
              <a:spcBef>
                <a:spcPts val="600"/>
              </a:spcBef>
            </a:pPr>
            <a:r>
              <a:rPr lang="nl-NL" sz="1600" dirty="0"/>
              <a:t>2024: 2</a:t>
            </a:r>
            <a:r>
              <a:rPr lang="nl-NL" sz="1600" baseline="30000" dirty="0"/>
              <a:t>e</a:t>
            </a:r>
            <a:r>
              <a:rPr lang="nl-NL" sz="1600" dirty="0"/>
              <a:t> elektrolysetender (opschaling)</a:t>
            </a:r>
          </a:p>
          <a:p>
            <a:pPr marL="216000" lvl="1" indent="-216000">
              <a:lnSpc>
                <a:spcPct val="100000"/>
              </a:lnSpc>
              <a:spcBef>
                <a:spcPts val="600"/>
              </a:spcBef>
              <a:buSzPct val="80000"/>
              <a:buFont typeface="Verdana" panose="020B0604030504040204" pitchFamily="34" charset="0"/>
              <a:buChar char="›"/>
            </a:pPr>
            <a:r>
              <a:rPr lang="nl-NL" sz="1600" u="sng" dirty="0"/>
              <a:t>Subsidies voor gebruikers</a:t>
            </a:r>
            <a:r>
              <a:rPr lang="nl-NL" sz="1600" dirty="0"/>
              <a:t>:</a:t>
            </a:r>
          </a:p>
          <a:p>
            <a:pPr marL="529200" lvl="1" indent="-216000">
              <a:lnSpc>
                <a:spcPct val="100000"/>
              </a:lnSpc>
              <a:spcBef>
                <a:spcPts val="600"/>
              </a:spcBef>
            </a:pPr>
            <a:r>
              <a:rPr lang="nl-NL" sz="1600" dirty="0"/>
              <a:t>2024: H2Global (import)</a:t>
            </a:r>
          </a:p>
          <a:p>
            <a:pPr marL="529200" lvl="1" indent="-216000">
              <a:lnSpc>
                <a:spcPct val="100000"/>
              </a:lnSpc>
              <a:spcBef>
                <a:spcPts val="600"/>
              </a:spcBef>
            </a:pPr>
            <a:r>
              <a:rPr lang="nl-NL" sz="1600" dirty="0"/>
              <a:t>2025: Aparte tenders (na besluit in 2024)</a:t>
            </a:r>
          </a:p>
          <a:p>
            <a:pPr marL="216000" lvl="1" indent="-216000">
              <a:lnSpc>
                <a:spcPct val="100000"/>
              </a:lnSpc>
              <a:spcBef>
                <a:spcPts val="600"/>
              </a:spcBef>
              <a:buSzPct val="80000"/>
              <a:buFont typeface="Verdana" panose="020B0604030504040204" pitchFamily="34" charset="0"/>
              <a:buChar char="›"/>
            </a:pPr>
            <a:r>
              <a:rPr lang="nl-NL" sz="1600" u="sng" dirty="0"/>
              <a:t>Normering</a:t>
            </a:r>
            <a:r>
              <a:rPr lang="nl-NL" sz="1600" dirty="0"/>
              <a:t>:</a:t>
            </a:r>
          </a:p>
          <a:p>
            <a:pPr marL="529200" lvl="1" indent="-216000">
              <a:lnSpc>
                <a:spcPct val="100000"/>
              </a:lnSpc>
              <a:spcBef>
                <a:spcPts val="600"/>
              </a:spcBef>
            </a:pPr>
            <a:r>
              <a:rPr lang="nl-NL" sz="1600" dirty="0"/>
              <a:t>2025: hernieuwbare waterstof in jaarverplichting brandstofleveranciers voor mobiliteit, inclusief gebruik in raffinaderijen</a:t>
            </a:r>
          </a:p>
          <a:p>
            <a:pPr marL="529200" lvl="1" indent="-216000">
              <a:lnSpc>
                <a:spcPct val="100000"/>
              </a:lnSpc>
              <a:spcBef>
                <a:spcPts val="600"/>
              </a:spcBef>
            </a:pPr>
            <a:r>
              <a:rPr lang="nl-NL" sz="1600" dirty="0"/>
              <a:t>2026: afnameverplichting in industrie</a:t>
            </a:r>
          </a:p>
          <a:p>
            <a:pPr marL="529200" lvl="1" indent="-216000">
              <a:lnSpc>
                <a:spcPct val="100000"/>
              </a:lnSpc>
              <a:spcBef>
                <a:spcPts val="600"/>
              </a:spcBef>
            </a:pPr>
            <a:endParaRPr lang="nl-NL" sz="1600" dirty="0"/>
          </a:p>
        </p:txBody>
      </p:sp>
      <p:pic>
        <p:nvPicPr>
          <p:cNvPr id="4" name="Afbeelding 3" descr="illustratie van hoe een ">
            <a:extLst>
              <a:ext uri="{FF2B5EF4-FFF2-40B4-BE49-F238E27FC236}">
                <a16:creationId xmlns:a16="http://schemas.microsoft.com/office/drawing/2014/main" id="{986A6172-23EA-B4FA-167E-EB97AC26EB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209" y="2476072"/>
            <a:ext cx="5414105" cy="2948682"/>
          </a:xfrm>
          <a:prstGeom prst="rect">
            <a:avLst/>
          </a:prstGeom>
          <a:noFill/>
          <a:ln>
            <a:noFill/>
          </a:ln>
        </p:spPr>
      </p:pic>
    </p:spTree>
    <p:extLst>
      <p:ext uri="{BB962C8B-B14F-4D97-AF65-F5344CB8AC3E}">
        <p14:creationId xmlns:p14="http://schemas.microsoft.com/office/powerpoint/2010/main" val="269095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3B0C66-FF42-973D-ABFE-6B15886F89E7}"/>
              </a:ext>
            </a:extLst>
          </p:cNvPr>
          <p:cNvSpPr>
            <a:spLocks noGrp="1"/>
          </p:cNvSpPr>
          <p:nvPr>
            <p:ph sz="half" idx="1"/>
          </p:nvPr>
        </p:nvSpPr>
        <p:spPr>
          <a:xfrm>
            <a:off x="635002" y="2513797"/>
            <a:ext cx="4006936" cy="3765419"/>
          </a:xfrm>
        </p:spPr>
        <p:txBody>
          <a:bodyPr vert="horz" lIns="91440" tIns="45720" rIns="91440" bIns="45720" rtlCol="0" anchor="t">
            <a:noAutofit/>
          </a:bodyPr>
          <a:lstStyle/>
          <a:p>
            <a:pPr marL="316230" indent="-316230">
              <a:spcBef>
                <a:spcPts val="0"/>
              </a:spcBef>
              <a:spcAft>
                <a:spcPts val="600"/>
              </a:spcAft>
            </a:pPr>
            <a:r>
              <a:rPr lang="en-NL" sz="1100" dirty="0"/>
              <a:t>In de beginfase moet het aanbod van hernieuwbare waterstof groeien. Er is nog weinig infrastructuur.</a:t>
            </a:r>
            <a:endParaRPr lang="en-US" dirty="0"/>
          </a:p>
          <a:p>
            <a:pPr marL="629920" lvl="1" indent="-316230">
              <a:spcBef>
                <a:spcPts val="0"/>
              </a:spcBef>
              <a:spcAft>
                <a:spcPts val="600"/>
              </a:spcAft>
            </a:pPr>
            <a:r>
              <a:rPr lang="en-NL" sz="1100" dirty="0"/>
              <a:t>Afnameverplichting zal er zonder voldoende aanbod toe leiden dat bedrijven niet aan verplichting kunnen voldoen</a:t>
            </a:r>
            <a:r>
              <a:rPr lang="nl-NL" sz="1100" dirty="0"/>
              <a:t>.</a:t>
            </a:r>
          </a:p>
          <a:p>
            <a:pPr marL="629920" lvl="1" indent="-316230">
              <a:spcBef>
                <a:spcPts val="0"/>
              </a:spcBef>
              <a:spcAft>
                <a:spcPts val="600"/>
              </a:spcAft>
            </a:pPr>
            <a:r>
              <a:rPr lang="nl-NL" sz="1100" dirty="0"/>
              <a:t>Subsidies of normering voor afnemers </a:t>
            </a:r>
            <a:r>
              <a:rPr lang="en-NL" sz="1100" dirty="0"/>
              <a:t>om hernieuwbare waterstof </a:t>
            </a:r>
            <a:r>
              <a:rPr lang="nl-NL" sz="1100" dirty="0"/>
              <a:t>in</a:t>
            </a:r>
            <a:r>
              <a:rPr lang="en-NL" sz="1100" dirty="0"/>
              <a:t> te kopen heeft geen </a:t>
            </a:r>
            <a:r>
              <a:rPr lang="nl-NL" sz="1100" dirty="0"/>
              <a:t>direct </a:t>
            </a:r>
            <a:r>
              <a:rPr lang="en-NL" sz="1100" dirty="0"/>
              <a:t>effect als er geen aanbod is. </a:t>
            </a:r>
            <a:endParaRPr lang="nl-NL" sz="1100" dirty="0"/>
          </a:p>
          <a:p>
            <a:pPr marL="629920" lvl="1" indent="-316230">
              <a:spcBef>
                <a:spcPts val="0"/>
              </a:spcBef>
              <a:spcAft>
                <a:spcPts val="600"/>
              </a:spcAft>
            </a:pPr>
            <a:r>
              <a:rPr lang="en-NL" sz="1100" dirty="0"/>
              <a:t>Ontwikkelaars elektrolyse</a:t>
            </a:r>
            <a:r>
              <a:rPr lang="nl-NL" sz="1100" dirty="0"/>
              <a:t> geven aan dat langdurig afdekken onrendabele top nodig is voor doen van de nodige investeringen.</a:t>
            </a:r>
            <a:endParaRPr lang="en-NL" sz="1100" dirty="0">
              <a:ea typeface="Verdana"/>
            </a:endParaRPr>
          </a:p>
          <a:p>
            <a:pPr marL="316230" indent="-316230">
              <a:spcBef>
                <a:spcPts val="0"/>
              </a:spcBef>
              <a:spcAft>
                <a:spcPts val="600"/>
              </a:spcAft>
            </a:pPr>
            <a:r>
              <a:rPr lang="en-NL" sz="1100" dirty="0"/>
              <a:t>Mogelijke instrumenten</a:t>
            </a:r>
            <a:r>
              <a:rPr lang="nl-NL" sz="1100" dirty="0"/>
              <a:t>:</a:t>
            </a:r>
            <a:endParaRPr lang="en-NL" sz="1100" dirty="0">
              <a:ea typeface="Verdana"/>
            </a:endParaRPr>
          </a:p>
          <a:p>
            <a:pPr marL="629920" lvl="1" indent="-316230">
              <a:spcBef>
                <a:spcPts val="0"/>
              </a:spcBef>
              <a:spcAft>
                <a:spcPts val="600"/>
              </a:spcAft>
            </a:pPr>
            <a:r>
              <a:rPr lang="nl-NL" sz="1100" dirty="0"/>
              <a:t>Subsidies voor elektrolyse en import</a:t>
            </a:r>
          </a:p>
          <a:p>
            <a:pPr marL="629920" lvl="1" indent="-316230">
              <a:spcBef>
                <a:spcPts val="0"/>
              </a:spcBef>
              <a:spcAft>
                <a:spcPts val="600"/>
              </a:spcAft>
            </a:pPr>
            <a:r>
              <a:rPr lang="nl-NL" sz="1100" dirty="0"/>
              <a:t>Verplichtingen voor (potentiële) waterstofgebruikers met voldoende flexibiliteit</a:t>
            </a:r>
            <a:endParaRPr lang="en-NL" sz="1100" dirty="0">
              <a:ea typeface="Verdana"/>
            </a:endParaRPr>
          </a:p>
        </p:txBody>
      </p:sp>
      <p:sp>
        <p:nvSpPr>
          <p:cNvPr id="4" name="Title 3">
            <a:extLst>
              <a:ext uri="{FF2B5EF4-FFF2-40B4-BE49-F238E27FC236}">
                <a16:creationId xmlns:a16="http://schemas.microsoft.com/office/drawing/2014/main" id="{CA9A031E-A90E-947B-B3A4-E7CE2627C0AF}"/>
              </a:ext>
            </a:extLst>
          </p:cNvPr>
          <p:cNvSpPr>
            <a:spLocks noGrp="1"/>
          </p:cNvSpPr>
          <p:nvPr>
            <p:ph type="title"/>
          </p:nvPr>
        </p:nvSpPr>
        <p:spPr/>
        <p:txBody>
          <a:bodyPr>
            <a:normAutofit/>
          </a:bodyPr>
          <a:lstStyle/>
          <a:p>
            <a:r>
              <a:rPr lang="nl-NL"/>
              <a:t>Juiste instrumenten afhankelijk van marktfase</a:t>
            </a:r>
            <a:endParaRPr lang="en-NL"/>
          </a:p>
        </p:txBody>
      </p:sp>
      <p:sp>
        <p:nvSpPr>
          <p:cNvPr id="7" name="Slide Number Placeholder 6">
            <a:extLst>
              <a:ext uri="{FF2B5EF4-FFF2-40B4-BE49-F238E27FC236}">
                <a16:creationId xmlns:a16="http://schemas.microsoft.com/office/drawing/2014/main" id="{D3922951-5DA3-B2B1-F4A1-32705261F484}"/>
              </a:ext>
            </a:extLst>
          </p:cNvPr>
          <p:cNvSpPr>
            <a:spLocks noGrp="1"/>
          </p:cNvSpPr>
          <p:nvPr>
            <p:ph type="sldNum" sz="quarter" idx="12"/>
          </p:nvPr>
        </p:nvSpPr>
        <p:spPr/>
        <p:txBody>
          <a:bodyPr/>
          <a:lstStyle/>
          <a:p>
            <a:fld id="{10A0A6AF-03C5-477E-939A-E28F7E7F05EA}" type="slidenum">
              <a:rPr lang="nl-NL" smtClean="0"/>
              <a:pPr/>
              <a:t>12</a:t>
            </a:fld>
            <a:endParaRPr lang="nl-NL"/>
          </a:p>
        </p:txBody>
      </p:sp>
      <p:sp>
        <p:nvSpPr>
          <p:cNvPr id="8" name="Pijl: vijfhoek 6">
            <a:extLst>
              <a:ext uri="{FF2B5EF4-FFF2-40B4-BE49-F238E27FC236}">
                <a16:creationId xmlns:a16="http://schemas.microsoft.com/office/drawing/2014/main" id="{B30A42DC-4FC4-D4E0-3698-90E870FAE4A6}"/>
              </a:ext>
            </a:extLst>
          </p:cNvPr>
          <p:cNvSpPr/>
          <p:nvPr/>
        </p:nvSpPr>
        <p:spPr>
          <a:xfrm>
            <a:off x="633228" y="2000560"/>
            <a:ext cx="4112618" cy="4578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rPr>
              <a:t>Beginfase</a:t>
            </a:r>
          </a:p>
        </p:txBody>
      </p:sp>
      <p:sp>
        <p:nvSpPr>
          <p:cNvPr id="9" name="Pijl: punthaak 7">
            <a:extLst>
              <a:ext uri="{FF2B5EF4-FFF2-40B4-BE49-F238E27FC236}">
                <a16:creationId xmlns:a16="http://schemas.microsoft.com/office/drawing/2014/main" id="{46E6E5F3-9A5C-2621-F906-B9D7B3843F29}"/>
              </a:ext>
            </a:extLst>
          </p:cNvPr>
          <p:cNvSpPr/>
          <p:nvPr/>
        </p:nvSpPr>
        <p:spPr>
          <a:xfrm>
            <a:off x="4703731" y="2000560"/>
            <a:ext cx="3267491" cy="457821"/>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rPr>
              <a:t>Groeifase</a:t>
            </a:r>
          </a:p>
        </p:txBody>
      </p:sp>
      <p:sp>
        <p:nvSpPr>
          <p:cNvPr id="10" name="Pijl: punthaak 9">
            <a:extLst>
              <a:ext uri="{FF2B5EF4-FFF2-40B4-BE49-F238E27FC236}">
                <a16:creationId xmlns:a16="http://schemas.microsoft.com/office/drawing/2014/main" id="{5FF43D1C-C622-FA23-17B9-E620D1CC1CAF}"/>
              </a:ext>
            </a:extLst>
          </p:cNvPr>
          <p:cNvSpPr/>
          <p:nvPr/>
        </p:nvSpPr>
        <p:spPr>
          <a:xfrm>
            <a:off x="7956816" y="2000560"/>
            <a:ext cx="3600000" cy="457821"/>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rPr>
              <a:t>Liquide handel</a:t>
            </a:r>
          </a:p>
        </p:txBody>
      </p:sp>
      <p:sp>
        <p:nvSpPr>
          <p:cNvPr id="11" name="Content Placeholder 1">
            <a:extLst>
              <a:ext uri="{FF2B5EF4-FFF2-40B4-BE49-F238E27FC236}">
                <a16:creationId xmlns:a16="http://schemas.microsoft.com/office/drawing/2014/main" id="{2265AF67-B45E-F5E8-5830-7A0237B0FDE3}"/>
              </a:ext>
            </a:extLst>
          </p:cNvPr>
          <p:cNvSpPr txBox="1">
            <a:spLocks/>
          </p:cNvSpPr>
          <p:nvPr/>
        </p:nvSpPr>
        <p:spPr>
          <a:xfrm>
            <a:off x="4701959" y="2513798"/>
            <a:ext cx="3272647" cy="3708872"/>
          </a:xfrm>
          <a:prstGeom prst="rect">
            <a:avLst/>
          </a:prstGeom>
        </p:spPr>
        <p:txBody>
          <a:bodyPr vert="horz" lIns="91440" tIns="45720" rIns="91440" bIns="45720" rtlCol="0"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316230" indent="-316230">
              <a:spcBef>
                <a:spcPts val="0"/>
              </a:spcBef>
              <a:spcAft>
                <a:spcPts val="600"/>
              </a:spcAft>
            </a:pPr>
            <a:r>
              <a:rPr lang="en-NL" sz="1100" dirty="0"/>
              <a:t>In de groeifase komt de infrastructuur </a:t>
            </a:r>
            <a:r>
              <a:rPr lang="nl-NL" sz="1100" dirty="0"/>
              <a:t>voor waterstof </a:t>
            </a:r>
            <a:r>
              <a:rPr lang="en-NL" sz="1100" dirty="0"/>
              <a:t>gereed en komt er meer </a:t>
            </a:r>
            <a:r>
              <a:rPr lang="nl-NL" sz="1100" dirty="0"/>
              <a:t>hernieuwbare elektriciteit </a:t>
            </a:r>
            <a:r>
              <a:rPr lang="en-NL" sz="1100" dirty="0"/>
              <a:t>beschikbaar. Door stimulering in </a:t>
            </a:r>
            <a:r>
              <a:rPr lang="nl-NL" sz="1100" dirty="0"/>
              <a:t>groei</a:t>
            </a:r>
            <a:r>
              <a:rPr lang="en-NL" sz="1100" dirty="0"/>
              <a:t>fase </a:t>
            </a:r>
            <a:r>
              <a:rPr lang="nl-NL" sz="1100" dirty="0"/>
              <a:t>stijgt </a:t>
            </a:r>
            <a:r>
              <a:rPr lang="en-NL" sz="1100" dirty="0"/>
              <a:t>het aanbod </a:t>
            </a:r>
            <a:r>
              <a:rPr lang="nl-NL" sz="1100" dirty="0"/>
              <a:t>uit </a:t>
            </a:r>
            <a:r>
              <a:rPr lang="en-NL" sz="1100" dirty="0"/>
              <a:t>elektrolyse en import.</a:t>
            </a:r>
            <a:endParaRPr lang="en-US" sz="1100" dirty="0">
              <a:ea typeface="Verdana"/>
            </a:endParaRPr>
          </a:p>
          <a:p>
            <a:pPr marL="316230" indent="-316230">
              <a:spcBef>
                <a:spcPts val="0"/>
              </a:spcBef>
              <a:spcAft>
                <a:spcPts val="600"/>
              </a:spcAft>
            </a:pPr>
            <a:r>
              <a:rPr lang="en-NL" sz="1100" dirty="0"/>
              <a:t>Slechts enkele gebruikers</a:t>
            </a:r>
            <a:r>
              <a:rPr lang="nl-NL" sz="1100" dirty="0"/>
              <a:t> (m.n. bestaande)</a:t>
            </a:r>
            <a:r>
              <a:rPr lang="en-NL" sz="1100" dirty="0"/>
              <a:t> zijn in staat om </a:t>
            </a:r>
            <a:r>
              <a:rPr lang="nl-NL" sz="1100" dirty="0"/>
              <a:t>direct </a:t>
            </a:r>
            <a:r>
              <a:rPr lang="en-NL" sz="1100" dirty="0"/>
              <a:t>over te stappen op hernieu</a:t>
            </a:r>
            <a:r>
              <a:rPr lang="nl-NL" sz="1100" dirty="0" err="1"/>
              <a:t>wbare</a:t>
            </a:r>
            <a:r>
              <a:rPr lang="nl-NL" sz="1100" dirty="0"/>
              <a:t> waterstof.</a:t>
            </a:r>
            <a:endParaRPr lang="en-NL" sz="1100" dirty="0">
              <a:ea typeface="Verdana"/>
            </a:endParaRPr>
          </a:p>
          <a:p>
            <a:pPr marL="316230" indent="-316230">
              <a:spcBef>
                <a:spcPts val="0"/>
              </a:spcBef>
              <a:spcAft>
                <a:spcPts val="600"/>
              </a:spcAft>
            </a:pPr>
            <a:r>
              <a:rPr lang="en-NL" sz="1100" dirty="0"/>
              <a:t>Mogelijke instrumenten</a:t>
            </a:r>
            <a:r>
              <a:rPr lang="nl-NL" sz="1100" dirty="0"/>
              <a:t>:</a:t>
            </a:r>
            <a:endParaRPr lang="en-NL" sz="1100" dirty="0">
              <a:ea typeface="Verdana"/>
            </a:endParaRPr>
          </a:p>
          <a:p>
            <a:pPr marL="629920" lvl="1" indent="-316230">
              <a:spcBef>
                <a:spcPts val="0"/>
              </a:spcBef>
              <a:spcAft>
                <a:spcPts val="600"/>
              </a:spcAft>
            </a:pPr>
            <a:r>
              <a:rPr lang="nl-NL" sz="1100" dirty="0"/>
              <a:t>Oplopende verplichtingen in lijn met groei potentieel aanbod</a:t>
            </a:r>
          </a:p>
          <a:p>
            <a:pPr marL="629920" lvl="1" indent="-316230">
              <a:spcBef>
                <a:spcPts val="0"/>
              </a:spcBef>
              <a:spcAft>
                <a:spcPts val="600"/>
              </a:spcAft>
            </a:pPr>
            <a:r>
              <a:rPr lang="nl-NL" sz="1100" dirty="0"/>
              <a:t>Vraagsubsidiering</a:t>
            </a:r>
          </a:p>
          <a:p>
            <a:pPr marL="946720" lvl="2" indent="-316230">
              <a:spcBef>
                <a:spcPts val="0"/>
              </a:spcBef>
              <a:spcAft>
                <a:spcPts val="600"/>
              </a:spcAft>
            </a:pPr>
            <a:r>
              <a:rPr lang="nl-NL" sz="900" dirty="0">
                <a:ea typeface="Verdana"/>
              </a:rPr>
              <a:t>Dekken inkoop waterstof (OPEX)</a:t>
            </a:r>
          </a:p>
          <a:p>
            <a:pPr marL="946720" lvl="2" indent="-316230">
              <a:spcBef>
                <a:spcPts val="0"/>
              </a:spcBef>
              <a:spcAft>
                <a:spcPts val="600"/>
              </a:spcAft>
            </a:pPr>
            <a:r>
              <a:rPr lang="nl-NL" sz="900" dirty="0">
                <a:ea typeface="Verdana"/>
              </a:rPr>
              <a:t>Dekken kosten ombouw (CAPEX)</a:t>
            </a:r>
            <a:endParaRPr lang="en-NL" sz="900" dirty="0">
              <a:ea typeface="Verdana"/>
            </a:endParaRPr>
          </a:p>
          <a:p>
            <a:pPr marL="629920" lvl="1" indent="-316230">
              <a:spcBef>
                <a:spcPts val="0"/>
              </a:spcBef>
              <a:spcAft>
                <a:spcPts val="600"/>
              </a:spcAft>
            </a:pPr>
            <a:r>
              <a:rPr lang="nl-NL" sz="1100" dirty="0"/>
              <a:t>Gerichte aanbodsubsidies</a:t>
            </a:r>
          </a:p>
          <a:p>
            <a:pPr marL="629920" lvl="1" indent="-316230">
              <a:spcBef>
                <a:spcPts val="0"/>
              </a:spcBef>
              <a:spcAft>
                <a:spcPts val="600"/>
              </a:spcAft>
            </a:pPr>
            <a:endParaRPr lang="en-NL" sz="1100" dirty="0">
              <a:ea typeface="Verdana"/>
            </a:endParaRPr>
          </a:p>
        </p:txBody>
      </p:sp>
      <p:sp>
        <p:nvSpPr>
          <p:cNvPr id="12" name="Content Placeholder 1">
            <a:extLst>
              <a:ext uri="{FF2B5EF4-FFF2-40B4-BE49-F238E27FC236}">
                <a16:creationId xmlns:a16="http://schemas.microsoft.com/office/drawing/2014/main" id="{C73EEDB3-01EB-4683-B522-B6162794D14A}"/>
              </a:ext>
            </a:extLst>
          </p:cNvPr>
          <p:cNvSpPr txBox="1">
            <a:spLocks/>
          </p:cNvSpPr>
          <p:nvPr/>
        </p:nvSpPr>
        <p:spPr>
          <a:xfrm>
            <a:off x="7972443" y="2513798"/>
            <a:ext cx="3598228" cy="3708872"/>
          </a:xfrm>
          <a:prstGeom prst="rect">
            <a:avLst/>
          </a:prstGeom>
        </p:spPr>
        <p:txBody>
          <a:bodyPr vert="horz" lIns="91440" tIns="45720" rIns="91440" bIns="4572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spcBef>
                <a:spcPts val="0"/>
              </a:spcBef>
              <a:spcAft>
                <a:spcPts val="600"/>
              </a:spcAft>
            </a:pPr>
            <a:r>
              <a:rPr lang="nl-NL" sz="1100" dirty="0"/>
              <a:t>Zodra er liquide handel van hernieuwbare waterstof is en het prijsverschil tussen fossiel en hernieuwbaar voldoende is gedicht zou generiek klimaatbeleid voldoende stimulans moeten bieden.</a:t>
            </a:r>
          </a:p>
          <a:p>
            <a:pPr>
              <a:spcBef>
                <a:spcPts val="0"/>
              </a:spcBef>
              <a:spcAft>
                <a:spcPts val="600"/>
              </a:spcAft>
            </a:pPr>
            <a:r>
              <a:rPr lang="nl-NL" sz="1100" dirty="0"/>
              <a:t>Afhankelijk van marktontwikkeling kunnen nog subsidies nodig zijn voor sectoren gevoelig voor koolstoflekkage en mondiale concurrentie.</a:t>
            </a:r>
          </a:p>
          <a:p>
            <a:pPr>
              <a:spcBef>
                <a:spcPts val="0"/>
              </a:spcBef>
              <a:spcAft>
                <a:spcPts val="600"/>
              </a:spcAft>
            </a:pPr>
            <a:r>
              <a:rPr lang="nl-NL" sz="1100" dirty="0"/>
              <a:t>Mogelijke instrumenten</a:t>
            </a:r>
          </a:p>
          <a:p>
            <a:pPr lvl="1">
              <a:spcBef>
                <a:spcPts val="0"/>
              </a:spcBef>
              <a:spcAft>
                <a:spcPts val="600"/>
              </a:spcAft>
            </a:pPr>
            <a:r>
              <a:rPr lang="nl-NL" sz="1100" dirty="0"/>
              <a:t>Nadruk op verplichtingen voor behalen EU-waterstofdoelen</a:t>
            </a:r>
          </a:p>
          <a:p>
            <a:pPr lvl="1">
              <a:spcBef>
                <a:spcPts val="0"/>
              </a:spcBef>
              <a:spcAft>
                <a:spcPts val="600"/>
              </a:spcAft>
            </a:pPr>
            <a:r>
              <a:rPr lang="nl-NL" sz="1100" dirty="0"/>
              <a:t>Dwingende prikkel van het EU ETS</a:t>
            </a:r>
          </a:p>
          <a:p>
            <a:pPr lvl="1">
              <a:spcBef>
                <a:spcPts val="0"/>
              </a:spcBef>
              <a:spcAft>
                <a:spcPts val="600"/>
              </a:spcAft>
            </a:pPr>
            <a:r>
              <a:rPr lang="nl-NL" sz="1100" dirty="0"/>
              <a:t>Gerichte vraagsubsidiering</a:t>
            </a:r>
            <a:endParaRPr lang="en-NL" sz="1100" dirty="0"/>
          </a:p>
          <a:p>
            <a:pPr lvl="1">
              <a:spcBef>
                <a:spcPts val="0"/>
              </a:spcBef>
              <a:spcAft>
                <a:spcPts val="600"/>
              </a:spcAft>
            </a:pPr>
            <a:endParaRPr lang="en-NL" sz="1100" dirty="0"/>
          </a:p>
        </p:txBody>
      </p:sp>
    </p:spTree>
    <p:extLst>
      <p:ext uri="{BB962C8B-B14F-4D97-AF65-F5344CB8AC3E}">
        <p14:creationId xmlns:p14="http://schemas.microsoft.com/office/powerpoint/2010/main" val="243088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overzicht van bedragen subsidies vanuit het Klimaatfonds">
            <a:extLst>
              <a:ext uri="{FF2B5EF4-FFF2-40B4-BE49-F238E27FC236}">
                <a16:creationId xmlns:a16="http://schemas.microsoft.com/office/drawing/2014/main" id="{F7776211-B33E-B45B-0565-0367AC11BEC1}"/>
              </a:ext>
            </a:extLst>
          </p:cNvPr>
          <p:cNvPicPr>
            <a:picLocks noGrp="1" noChangeAspect="1"/>
          </p:cNvPicPr>
          <p:nvPr>
            <p:ph idx="1"/>
          </p:nvPr>
        </p:nvPicPr>
        <p:blipFill>
          <a:blip r:embed="rId3"/>
          <a:stretch>
            <a:fillRect/>
          </a:stretch>
        </p:blipFill>
        <p:spPr>
          <a:xfrm>
            <a:off x="1977193" y="1664412"/>
            <a:ext cx="7783256" cy="4895011"/>
          </a:xfrm>
        </p:spPr>
      </p:pic>
      <p:sp>
        <p:nvSpPr>
          <p:cNvPr id="3" name="Titel 2">
            <a:extLst>
              <a:ext uri="{FF2B5EF4-FFF2-40B4-BE49-F238E27FC236}">
                <a16:creationId xmlns:a16="http://schemas.microsoft.com/office/drawing/2014/main" id="{1A97175B-4788-DEE8-7804-44DC85CF3DA9}"/>
              </a:ext>
            </a:extLst>
          </p:cNvPr>
          <p:cNvSpPr>
            <a:spLocks noGrp="1"/>
          </p:cNvSpPr>
          <p:nvPr>
            <p:ph type="title"/>
          </p:nvPr>
        </p:nvSpPr>
        <p:spPr>
          <a:xfrm>
            <a:off x="635000" y="636587"/>
            <a:ext cx="10923588" cy="948047"/>
          </a:xfrm>
        </p:spPr>
        <p:txBody>
          <a:bodyPr/>
          <a:lstStyle/>
          <a:p>
            <a:r>
              <a:rPr lang="en-US" dirty="0"/>
              <a:t>Subsidies </a:t>
            </a:r>
            <a:r>
              <a:rPr lang="en-US" dirty="0" err="1"/>
              <a:t>uit</a:t>
            </a:r>
            <a:r>
              <a:rPr lang="en-US" dirty="0"/>
              <a:t> </a:t>
            </a:r>
            <a:r>
              <a:rPr lang="en-US" dirty="0" err="1"/>
              <a:t>Klimaatfonds</a:t>
            </a:r>
            <a:r>
              <a:rPr lang="en-US" dirty="0"/>
              <a:t> </a:t>
            </a:r>
            <a:r>
              <a:rPr lang="en-US" dirty="0" err="1"/>
              <a:t>voor</a:t>
            </a:r>
            <a:r>
              <a:rPr lang="en-US" dirty="0"/>
              <a:t> </a:t>
            </a:r>
            <a:r>
              <a:rPr lang="en-US" dirty="0" err="1"/>
              <a:t>waterstof</a:t>
            </a:r>
            <a:endParaRPr lang="en-US" dirty="0"/>
          </a:p>
        </p:txBody>
      </p:sp>
      <p:sp>
        <p:nvSpPr>
          <p:cNvPr id="6" name="Tijdelijke aanduiding voor dianummer 5">
            <a:extLst>
              <a:ext uri="{FF2B5EF4-FFF2-40B4-BE49-F238E27FC236}">
                <a16:creationId xmlns:a16="http://schemas.microsoft.com/office/drawing/2014/main" id="{80D1FC1A-5D94-0975-B92C-1E53A4867478}"/>
              </a:ext>
            </a:extLst>
          </p:cNvPr>
          <p:cNvSpPr>
            <a:spLocks noGrp="1"/>
          </p:cNvSpPr>
          <p:nvPr>
            <p:ph type="sldNum" sz="quarter" idx="12"/>
          </p:nvPr>
        </p:nvSpPr>
        <p:spPr/>
        <p:txBody>
          <a:bodyPr/>
          <a:lstStyle/>
          <a:p>
            <a:fld id="{10A0A6AF-03C5-477E-939A-E28F7E7F05EA}" type="slidenum">
              <a:rPr lang="nl-NL" smtClean="0"/>
              <a:pPr/>
              <a:t>13</a:t>
            </a:fld>
            <a:endParaRPr lang="nl-NL"/>
          </a:p>
        </p:txBody>
      </p:sp>
      <p:sp>
        <p:nvSpPr>
          <p:cNvPr id="2" name="Rechthoek 1" descr="focus op IPCEI">
            <a:extLst>
              <a:ext uri="{FF2B5EF4-FFF2-40B4-BE49-F238E27FC236}">
                <a16:creationId xmlns:a16="http://schemas.microsoft.com/office/drawing/2014/main" id="{F987B94D-7F28-02AE-5B15-0926E440B658}"/>
              </a:ext>
            </a:extLst>
          </p:cNvPr>
          <p:cNvSpPr/>
          <p:nvPr/>
        </p:nvSpPr>
        <p:spPr>
          <a:xfrm>
            <a:off x="1977193" y="3413065"/>
            <a:ext cx="7783256" cy="397042"/>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7" name="Rechthoek 6" descr="Focus op Elektrolyse subsidies">
            <a:extLst>
              <a:ext uri="{FF2B5EF4-FFF2-40B4-BE49-F238E27FC236}">
                <a16:creationId xmlns:a16="http://schemas.microsoft.com/office/drawing/2014/main" id="{14BEFFDC-08D6-776F-8819-196679BE2F02}"/>
              </a:ext>
            </a:extLst>
          </p:cNvPr>
          <p:cNvSpPr/>
          <p:nvPr/>
        </p:nvSpPr>
        <p:spPr>
          <a:xfrm>
            <a:off x="1977193" y="4359549"/>
            <a:ext cx="7783256" cy="994504"/>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50116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13"/>
          </p:nvPr>
        </p:nvSpPr>
        <p:spPr/>
        <p:txBody>
          <a:bodyPr/>
          <a:lstStyle/>
          <a:p>
            <a:r>
              <a:rPr lang="nl-NL" dirty="0"/>
              <a:t>Aanleiding en proces</a:t>
            </a:r>
          </a:p>
          <a:p>
            <a:r>
              <a:rPr lang="nl-NL" dirty="0"/>
              <a:t>Marktontwikkeling</a:t>
            </a:r>
          </a:p>
          <a:p>
            <a:r>
              <a:rPr lang="nl-NL" dirty="0"/>
              <a:t>Instrumentarium</a:t>
            </a:r>
          </a:p>
          <a:p>
            <a:r>
              <a:rPr lang="nl-NL" b="1" dirty="0"/>
              <a:t>Randvoorwaarden</a:t>
            </a:r>
          </a:p>
          <a:p>
            <a:r>
              <a:rPr lang="nl-NL" dirty="0"/>
              <a:t>Afnameverplichting </a:t>
            </a:r>
          </a:p>
          <a:p>
            <a:r>
              <a:rPr lang="nl-NL" dirty="0"/>
              <a:t>Nieuwe ronde productiesubsidies </a:t>
            </a:r>
          </a:p>
          <a:p>
            <a:r>
              <a:rPr lang="nl-NL" dirty="0"/>
              <a:t>Q&amp;A</a:t>
            </a:r>
          </a:p>
          <a:p>
            <a:endParaRPr lang="nl-NL" dirty="0"/>
          </a:p>
        </p:txBody>
      </p:sp>
      <p:sp>
        <p:nvSpPr>
          <p:cNvPr id="3" name="Titel 2">
            <a:extLst>
              <a:ext uri="{FF2B5EF4-FFF2-40B4-BE49-F238E27FC236}">
                <a16:creationId xmlns:a16="http://schemas.microsoft.com/office/drawing/2014/main" id="{012CD167-750C-484C-A591-762491C4221E}"/>
              </a:ext>
            </a:extLst>
          </p:cNvPr>
          <p:cNvSpPr>
            <a:spLocks noGrp="1"/>
          </p:cNvSpPr>
          <p:nvPr>
            <p:ph type="title"/>
          </p:nvPr>
        </p:nvSpPr>
        <p:spPr/>
        <p:txBody>
          <a:bodyPr>
            <a:normAutofit/>
          </a:bodyPr>
          <a:lstStyle/>
          <a:p>
            <a:r>
              <a:rPr lang="nl-NL"/>
              <a:t>Agenda</a:t>
            </a:r>
          </a:p>
        </p:txBody>
      </p:sp>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937" r="18937"/>
          <a:stretch/>
        </p:blipFill>
        <p:spPr/>
      </p:pic>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16"/>
          </p:nvPr>
        </p:nvSpPr>
        <p:spPr/>
        <p:txBody>
          <a:bodyPr/>
          <a:lstStyle/>
          <a:p>
            <a:fld id="{10A0A6AF-03C5-477E-939A-E28F7E7F05EA}" type="slidenum">
              <a:rPr lang="nl-NL" smtClean="0"/>
              <a:pPr/>
              <a:t>14</a:t>
            </a:fld>
            <a:endParaRPr lang="nl-NL"/>
          </a:p>
        </p:txBody>
      </p:sp>
    </p:spTree>
    <p:extLst>
      <p:ext uri="{BB962C8B-B14F-4D97-AF65-F5344CB8AC3E}">
        <p14:creationId xmlns:p14="http://schemas.microsoft.com/office/powerpoint/2010/main" val="364348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CDCD6F-C4CC-4F94-806E-F71E254B793A}"/>
              </a:ext>
            </a:extLst>
          </p:cNvPr>
          <p:cNvSpPr>
            <a:spLocks noGrp="1"/>
          </p:cNvSpPr>
          <p:nvPr>
            <p:ph idx="1"/>
          </p:nvPr>
        </p:nvSpPr>
        <p:spPr/>
        <p:txBody>
          <a:bodyPr numCol="1">
            <a:normAutofit/>
          </a:bodyPr>
          <a:lstStyle/>
          <a:p>
            <a:pPr marL="0" indent="0">
              <a:buNone/>
            </a:pPr>
            <a:r>
              <a:rPr lang="nl-NL" sz="2000" dirty="0"/>
              <a:t>Uitwerking instrumenten afhankelijk van:</a:t>
            </a:r>
          </a:p>
          <a:p>
            <a:r>
              <a:rPr lang="nl-NL" sz="2000" dirty="0"/>
              <a:t>Beschikbaarheid hernieuwbare elektriciteit (met name uitrol van offshore wind van groot belang)</a:t>
            </a:r>
          </a:p>
          <a:p>
            <a:r>
              <a:rPr lang="nl-NL" sz="2000" dirty="0"/>
              <a:t>Ruimtelijke inpassing (Programma Energiehoofdstructuur met sturing op voorkeursregio’s en evt. </a:t>
            </a:r>
            <a:r>
              <a:rPr lang="nl-NL" sz="2000" dirty="0" err="1"/>
              <a:t>Rijkscoordinatieregeling</a:t>
            </a:r>
            <a:r>
              <a:rPr lang="nl-NL" sz="2000" dirty="0"/>
              <a:t> voor vergunning) </a:t>
            </a:r>
          </a:p>
          <a:p>
            <a:r>
              <a:rPr lang="nl-NL" sz="2000" dirty="0"/>
              <a:t>Aansluiting energie-infrastructuur en nettarieven</a:t>
            </a:r>
          </a:p>
          <a:p>
            <a:r>
              <a:rPr lang="nl-NL" sz="2000" dirty="0"/>
              <a:t>Importcapaciteit (terminals, krakers)</a:t>
            </a:r>
          </a:p>
          <a:p>
            <a:r>
              <a:rPr lang="nl-NL" sz="2000" dirty="0"/>
              <a:t>Opslagcapaciteit waterstof</a:t>
            </a:r>
          </a:p>
          <a:p>
            <a:r>
              <a:rPr lang="nl-NL" sz="2000" dirty="0"/>
              <a:t>Betalingsbereidheid afnemers</a:t>
            </a:r>
          </a:p>
          <a:p>
            <a:endParaRPr lang="nl-NL" dirty="0"/>
          </a:p>
          <a:p>
            <a:pPr lvl="1"/>
            <a:endParaRPr lang="nl-NL" dirty="0"/>
          </a:p>
        </p:txBody>
      </p:sp>
      <p:sp>
        <p:nvSpPr>
          <p:cNvPr id="3" name="Titel 2">
            <a:extLst>
              <a:ext uri="{FF2B5EF4-FFF2-40B4-BE49-F238E27FC236}">
                <a16:creationId xmlns:a16="http://schemas.microsoft.com/office/drawing/2014/main" id="{0B8991E6-BE70-4CB4-832A-87FD364E9F89}"/>
              </a:ext>
            </a:extLst>
          </p:cNvPr>
          <p:cNvSpPr>
            <a:spLocks noGrp="1"/>
          </p:cNvSpPr>
          <p:nvPr>
            <p:ph type="title"/>
          </p:nvPr>
        </p:nvSpPr>
        <p:spPr/>
        <p:txBody>
          <a:bodyPr/>
          <a:lstStyle/>
          <a:p>
            <a:r>
              <a:rPr lang="nl-NL"/>
              <a:t>Randvoorwaarden  </a:t>
            </a:r>
          </a:p>
        </p:txBody>
      </p:sp>
      <p:sp>
        <p:nvSpPr>
          <p:cNvPr id="6" name="Tijdelijke aanduiding voor dianummer 5">
            <a:extLst>
              <a:ext uri="{FF2B5EF4-FFF2-40B4-BE49-F238E27FC236}">
                <a16:creationId xmlns:a16="http://schemas.microsoft.com/office/drawing/2014/main" id="{F948B74D-610E-4EC7-BBF4-0BA65865A2E3}"/>
              </a:ext>
            </a:extLst>
          </p:cNvPr>
          <p:cNvSpPr>
            <a:spLocks noGrp="1"/>
          </p:cNvSpPr>
          <p:nvPr>
            <p:ph type="sldNum" sz="quarter" idx="12"/>
          </p:nvPr>
        </p:nvSpPr>
        <p:spPr/>
        <p:txBody>
          <a:bodyPr/>
          <a:lstStyle/>
          <a:p>
            <a:fld id="{10A0A6AF-03C5-477E-939A-E28F7E7F05EA}" type="slidenum">
              <a:rPr lang="nl-NL" smtClean="0"/>
              <a:pPr/>
              <a:t>15</a:t>
            </a:fld>
            <a:endParaRPr lang="nl-NL"/>
          </a:p>
        </p:txBody>
      </p:sp>
    </p:spTree>
    <p:extLst>
      <p:ext uri="{BB962C8B-B14F-4D97-AF65-F5344CB8AC3E}">
        <p14:creationId xmlns:p14="http://schemas.microsoft.com/office/powerpoint/2010/main" val="170975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13"/>
          </p:nvPr>
        </p:nvSpPr>
        <p:spPr/>
        <p:txBody>
          <a:bodyPr/>
          <a:lstStyle/>
          <a:p>
            <a:r>
              <a:rPr lang="nl-NL" dirty="0"/>
              <a:t>Aanleiding en proces</a:t>
            </a:r>
          </a:p>
          <a:p>
            <a:r>
              <a:rPr lang="nl-NL" dirty="0"/>
              <a:t>Marktontwikkeling</a:t>
            </a:r>
          </a:p>
          <a:p>
            <a:r>
              <a:rPr lang="nl-NL" dirty="0"/>
              <a:t>Instrumentarium</a:t>
            </a:r>
          </a:p>
          <a:p>
            <a:r>
              <a:rPr lang="nl-NL" dirty="0"/>
              <a:t>Randvoorwaarden</a:t>
            </a:r>
          </a:p>
          <a:p>
            <a:r>
              <a:rPr lang="nl-NL" b="1" dirty="0"/>
              <a:t>Afnameverplichting </a:t>
            </a:r>
          </a:p>
          <a:p>
            <a:r>
              <a:rPr lang="nl-NL" dirty="0"/>
              <a:t>Nieuwe ronde productiesubsidies </a:t>
            </a:r>
          </a:p>
          <a:p>
            <a:r>
              <a:rPr lang="nl-NL" dirty="0"/>
              <a:t>Q&amp;A</a:t>
            </a:r>
          </a:p>
          <a:p>
            <a:endParaRPr lang="nl-NL" dirty="0"/>
          </a:p>
        </p:txBody>
      </p:sp>
      <p:sp>
        <p:nvSpPr>
          <p:cNvPr id="3" name="Titel 2">
            <a:extLst>
              <a:ext uri="{FF2B5EF4-FFF2-40B4-BE49-F238E27FC236}">
                <a16:creationId xmlns:a16="http://schemas.microsoft.com/office/drawing/2014/main" id="{012CD167-750C-484C-A591-762491C4221E}"/>
              </a:ext>
            </a:extLst>
          </p:cNvPr>
          <p:cNvSpPr>
            <a:spLocks noGrp="1"/>
          </p:cNvSpPr>
          <p:nvPr>
            <p:ph type="title"/>
          </p:nvPr>
        </p:nvSpPr>
        <p:spPr/>
        <p:txBody>
          <a:bodyPr>
            <a:normAutofit/>
          </a:bodyPr>
          <a:lstStyle/>
          <a:p>
            <a:r>
              <a:rPr lang="nl-NL"/>
              <a:t>Agenda</a:t>
            </a:r>
          </a:p>
        </p:txBody>
      </p:sp>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937" r="18937"/>
          <a:stretch/>
        </p:blipFill>
        <p:spPr/>
      </p:pic>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16"/>
          </p:nvPr>
        </p:nvSpPr>
        <p:spPr/>
        <p:txBody>
          <a:bodyPr/>
          <a:lstStyle/>
          <a:p>
            <a:fld id="{10A0A6AF-03C5-477E-939A-E28F7E7F05EA}" type="slidenum">
              <a:rPr lang="nl-NL" smtClean="0"/>
              <a:pPr/>
              <a:t>16</a:t>
            </a:fld>
            <a:endParaRPr lang="nl-NL"/>
          </a:p>
        </p:txBody>
      </p:sp>
    </p:spTree>
    <p:extLst>
      <p:ext uri="{BB962C8B-B14F-4D97-AF65-F5344CB8AC3E}">
        <p14:creationId xmlns:p14="http://schemas.microsoft.com/office/powerpoint/2010/main" val="336059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4F9C4E-DA9D-44DC-BF4E-8D63EA9BF2B2}"/>
              </a:ext>
            </a:extLst>
          </p:cNvPr>
          <p:cNvSpPr>
            <a:spLocks noGrp="1"/>
          </p:cNvSpPr>
          <p:nvPr>
            <p:ph type="title"/>
          </p:nvPr>
        </p:nvSpPr>
        <p:spPr/>
        <p:txBody>
          <a:bodyPr/>
          <a:lstStyle/>
          <a:p>
            <a:pPr algn="ctr"/>
            <a:r>
              <a:rPr lang="nl-NL" dirty="0"/>
              <a:t>Afnameverplichting industrie</a:t>
            </a:r>
          </a:p>
        </p:txBody>
      </p:sp>
      <p:sp>
        <p:nvSpPr>
          <p:cNvPr id="2" name="Tijdelijke aanduiding voor inhoud 1">
            <a:extLst>
              <a:ext uri="{FF2B5EF4-FFF2-40B4-BE49-F238E27FC236}">
                <a16:creationId xmlns:a16="http://schemas.microsoft.com/office/drawing/2014/main" id="{FC0FE176-2D4F-4E81-98D8-F61A737AF4CF}"/>
              </a:ext>
            </a:extLst>
          </p:cNvPr>
          <p:cNvSpPr>
            <a:spLocks noGrp="1"/>
          </p:cNvSpPr>
          <p:nvPr>
            <p:ph type="body" sz="quarter" idx="13"/>
          </p:nvPr>
        </p:nvSpPr>
        <p:spPr/>
        <p:txBody>
          <a:bodyPr numCol="1" anchor="ctr">
            <a:normAutofit/>
          </a:bodyPr>
          <a:lstStyle/>
          <a:p>
            <a:pPr marL="0" indent="0" algn="ctr">
              <a:buNone/>
            </a:pPr>
            <a:r>
              <a:rPr lang="nl-NL" dirty="0"/>
              <a:t>Om te voldoen aan een </a:t>
            </a:r>
            <a:r>
              <a:rPr lang="nl-NL" dirty="0" err="1"/>
              <a:t>binded</a:t>
            </a:r>
            <a:r>
              <a:rPr lang="nl-NL" dirty="0"/>
              <a:t> EU-waterstofdoel wordt een </a:t>
            </a:r>
            <a:r>
              <a:rPr lang="nl-NL" b="1" dirty="0">
                <a:solidFill>
                  <a:srgbClr val="00689A"/>
                </a:solidFill>
              </a:rPr>
              <a:t>verplichting</a:t>
            </a:r>
            <a:r>
              <a:rPr lang="nl-NL" dirty="0"/>
              <a:t> opgelegd aan </a:t>
            </a:r>
            <a:r>
              <a:rPr lang="nl-NL" b="1" dirty="0">
                <a:solidFill>
                  <a:srgbClr val="00689A"/>
                </a:solidFill>
              </a:rPr>
              <a:t>industriële waterstofverbruikers </a:t>
            </a:r>
            <a:r>
              <a:rPr lang="nl-NL" dirty="0"/>
              <a:t>die meer waterstof verbruiken dan een </a:t>
            </a:r>
            <a:r>
              <a:rPr lang="nl-NL" b="1" dirty="0">
                <a:solidFill>
                  <a:srgbClr val="00689A"/>
                </a:solidFill>
              </a:rPr>
              <a:t>bepaalde ondergrens </a:t>
            </a:r>
            <a:r>
              <a:rPr lang="nl-NL" dirty="0"/>
              <a:t>om vanaf </a:t>
            </a:r>
            <a:r>
              <a:rPr lang="nl-NL" b="1" dirty="0">
                <a:solidFill>
                  <a:srgbClr val="00689A"/>
                </a:solidFill>
              </a:rPr>
              <a:t>1 januari 2026 </a:t>
            </a:r>
            <a:r>
              <a:rPr lang="nl-NL" dirty="0"/>
              <a:t>een percentage </a:t>
            </a:r>
            <a:r>
              <a:rPr lang="nl-NL" dirty="0" err="1"/>
              <a:t>RFNBO’s</a:t>
            </a:r>
            <a:r>
              <a:rPr lang="nl-NL" dirty="0"/>
              <a:t> (</a:t>
            </a:r>
            <a:r>
              <a:rPr lang="nl-NL" dirty="0" err="1"/>
              <a:t>Renewable</a:t>
            </a:r>
            <a:r>
              <a:rPr lang="nl-NL" dirty="0"/>
              <a:t> </a:t>
            </a:r>
            <a:r>
              <a:rPr lang="nl-NL" dirty="0" err="1"/>
              <a:t>Fuels</a:t>
            </a:r>
            <a:r>
              <a:rPr lang="nl-NL" dirty="0"/>
              <a:t> of Non-</a:t>
            </a:r>
            <a:r>
              <a:rPr lang="nl-NL" dirty="0" err="1"/>
              <a:t>Biological</a:t>
            </a:r>
            <a:r>
              <a:rPr lang="nl-NL" dirty="0"/>
              <a:t> </a:t>
            </a:r>
            <a:r>
              <a:rPr lang="nl-NL" dirty="0" err="1"/>
              <a:t>Origin</a:t>
            </a:r>
            <a:r>
              <a:rPr lang="nl-NL" dirty="0"/>
              <a:t>) te </a:t>
            </a:r>
            <a:r>
              <a:rPr lang="nl-NL" b="1" dirty="0">
                <a:solidFill>
                  <a:srgbClr val="00689A"/>
                </a:solidFill>
              </a:rPr>
              <a:t>gebruiken.</a:t>
            </a:r>
          </a:p>
        </p:txBody>
      </p:sp>
      <p:sp>
        <p:nvSpPr>
          <p:cNvPr id="6" name="Tijdelijke aanduiding voor dianummer 5">
            <a:extLst>
              <a:ext uri="{FF2B5EF4-FFF2-40B4-BE49-F238E27FC236}">
                <a16:creationId xmlns:a16="http://schemas.microsoft.com/office/drawing/2014/main" id="{B86BFEED-6DBF-42F9-BC8F-9ACBDF2A8955}"/>
              </a:ext>
            </a:extLst>
          </p:cNvPr>
          <p:cNvSpPr>
            <a:spLocks noGrp="1"/>
          </p:cNvSpPr>
          <p:nvPr>
            <p:ph type="sldNum" sz="quarter" idx="16"/>
          </p:nvPr>
        </p:nvSpPr>
        <p:spPr/>
        <p:txBody>
          <a:bodyPr/>
          <a:lstStyle/>
          <a:p>
            <a:fld id="{10A0A6AF-03C5-477E-939A-E28F7E7F05EA}" type="slidenum">
              <a:rPr lang="nl-NL" smtClean="0"/>
              <a:pPr/>
              <a:t>17</a:t>
            </a:fld>
            <a:endParaRPr lang="nl-NL" dirty="0"/>
          </a:p>
        </p:txBody>
      </p:sp>
    </p:spTree>
    <p:extLst>
      <p:ext uri="{BB962C8B-B14F-4D97-AF65-F5344CB8AC3E}">
        <p14:creationId xmlns:p14="http://schemas.microsoft.com/office/powerpoint/2010/main" val="7037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002EC7-0FF2-4D08-9C27-C4F15F6B4061}"/>
              </a:ext>
            </a:extLst>
          </p:cNvPr>
          <p:cNvSpPr>
            <a:spLocks noGrp="1"/>
          </p:cNvSpPr>
          <p:nvPr>
            <p:ph type="title"/>
          </p:nvPr>
        </p:nvSpPr>
        <p:spPr/>
        <p:txBody>
          <a:bodyPr>
            <a:normAutofit/>
          </a:bodyPr>
          <a:lstStyle/>
          <a:p>
            <a:r>
              <a:rPr lang="nl-NL" dirty="0"/>
              <a:t>Doel van de RFNBO-afnameverplichting</a:t>
            </a:r>
          </a:p>
        </p:txBody>
      </p:sp>
      <p:sp>
        <p:nvSpPr>
          <p:cNvPr id="8" name="Content Placeholder 7">
            <a:extLst>
              <a:ext uri="{FF2B5EF4-FFF2-40B4-BE49-F238E27FC236}">
                <a16:creationId xmlns:a16="http://schemas.microsoft.com/office/drawing/2014/main" id="{4DDE3B4E-137E-48D3-AEAD-9A96EBD3EA13}"/>
              </a:ext>
            </a:extLst>
          </p:cNvPr>
          <p:cNvSpPr>
            <a:spLocks noGrp="1"/>
          </p:cNvSpPr>
          <p:nvPr>
            <p:ph sz="quarter" idx="13"/>
          </p:nvPr>
        </p:nvSpPr>
        <p:spPr/>
        <p:txBody>
          <a:bodyPr>
            <a:normAutofit/>
          </a:bodyPr>
          <a:lstStyle/>
          <a:p>
            <a:r>
              <a:rPr lang="nl-NL" dirty="0"/>
              <a:t>Bijdragen aan het behalen van het industriedoel in art. 22a REDIII. </a:t>
            </a:r>
          </a:p>
          <a:p>
            <a:pPr lvl="1"/>
            <a:r>
              <a:rPr lang="nl-NL" dirty="0"/>
              <a:t>Vraagzekerheid creëren</a:t>
            </a:r>
          </a:p>
          <a:p>
            <a:endParaRPr lang="nl-NL" dirty="0"/>
          </a:p>
          <a:p>
            <a:r>
              <a:rPr lang="nl-NL" dirty="0"/>
              <a:t>Tevens moet het bijdragen aan:</a:t>
            </a:r>
          </a:p>
          <a:p>
            <a:pPr lvl="1"/>
            <a:r>
              <a:rPr lang="nl-NL" dirty="0"/>
              <a:t>Versnelling verduurzaming &amp; </a:t>
            </a:r>
            <a:r>
              <a:rPr lang="nl-NL" dirty="0" err="1"/>
              <a:t>decarbonisatie</a:t>
            </a:r>
            <a:r>
              <a:rPr lang="nl-NL" dirty="0"/>
              <a:t> van industrie</a:t>
            </a:r>
          </a:p>
          <a:p>
            <a:pPr lvl="1"/>
            <a:r>
              <a:rPr lang="nl-NL" dirty="0"/>
              <a:t>Voorkomen van export van gesubsidieerde waterstof</a:t>
            </a:r>
          </a:p>
        </p:txBody>
      </p:sp>
      <p:sp>
        <p:nvSpPr>
          <p:cNvPr id="6" name="Slide Number Placeholder 5">
            <a:extLst>
              <a:ext uri="{FF2B5EF4-FFF2-40B4-BE49-F238E27FC236}">
                <a16:creationId xmlns:a16="http://schemas.microsoft.com/office/drawing/2014/main" id="{E12B65ED-A462-49A8-8C44-AD892B556C23}"/>
              </a:ext>
            </a:extLst>
          </p:cNvPr>
          <p:cNvSpPr>
            <a:spLocks noGrp="1"/>
          </p:cNvSpPr>
          <p:nvPr>
            <p:ph type="sldNum" sz="quarter" idx="16"/>
          </p:nvPr>
        </p:nvSpPr>
        <p:spPr/>
        <p:txBody>
          <a:bodyPr/>
          <a:lstStyle/>
          <a:p>
            <a:fld id="{10A0A6AF-03C5-477E-939A-E28F7E7F05EA}" type="slidenum">
              <a:rPr lang="nl-NL" smtClean="0"/>
              <a:pPr/>
              <a:t>18</a:t>
            </a:fld>
            <a:endParaRPr lang="nl-NL" dirty="0"/>
          </a:p>
        </p:txBody>
      </p:sp>
    </p:spTree>
    <p:extLst>
      <p:ext uri="{BB962C8B-B14F-4D97-AF65-F5344CB8AC3E}">
        <p14:creationId xmlns:p14="http://schemas.microsoft.com/office/powerpoint/2010/main" val="186387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002EC7-0FF2-4D08-9C27-C4F15F6B4061}"/>
              </a:ext>
            </a:extLst>
          </p:cNvPr>
          <p:cNvSpPr>
            <a:spLocks noGrp="1"/>
          </p:cNvSpPr>
          <p:nvPr>
            <p:ph type="title"/>
          </p:nvPr>
        </p:nvSpPr>
        <p:spPr/>
        <p:txBody>
          <a:bodyPr>
            <a:normAutofit fontScale="90000"/>
          </a:bodyPr>
          <a:lstStyle/>
          <a:p>
            <a:r>
              <a:rPr lang="nl-NL" dirty="0"/>
              <a:t>Randvoorwaarden om te slagen in de doelstellingen</a:t>
            </a:r>
          </a:p>
        </p:txBody>
      </p:sp>
      <p:sp>
        <p:nvSpPr>
          <p:cNvPr id="8" name="Content Placeholder 7">
            <a:extLst>
              <a:ext uri="{FF2B5EF4-FFF2-40B4-BE49-F238E27FC236}">
                <a16:creationId xmlns:a16="http://schemas.microsoft.com/office/drawing/2014/main" id="{4DDE3B4E-137E-48D3-AEAD-9A96EBD3EA13}"/>
              </a:ext>
            </a:extLst>
          </p:cNvPr>
          <p:cNvSpPr>
            <a:spLocks noGrp="1"/>
          </p:cNvSpPr>
          <p:nvPr>
            <p:ph sz="quarter" idx="13"/>
          </p:nvPr>
        </p:nvSpPr>
        <p:spPr/>
        <p:txBody>
          <a:bodyPr>
            <a:normAutofit/>
          </a:bodyPr>
          <a:lstStyle/>
          <a:p>
            <a:r>
              <a:rPr lang="nl-NL" dirty="0"/>
              <a:t>De industrie moet voldoende vertrouwen hebben in:</a:t>
            </a:r>
          </a:p>
          <a:p>
            <a:pPr lvl="1"/>
            <a:r>
              <a:rPr lang="nl-NL" dirty="0"/>
              <a:t>het instrument, </a:t>
            </a:r>
          </a:p>
          <a:p>
            <a:pPr lvl="1"/>
            <a:r>
              <a:rPr lang="nl-NL" dirty="0"/>
              <a:t>de onderliggende handelssystematiek; en </a:t>
            </a:r>
          </a:p>
          <a:p>
            <a:pPr lvl="1"/>
            <a:r>
              <a:rPr lang="nl-NL" dirty="0"/>
              <a:t>de aanwezigheid van randvoorwaarden voor het gebruik van </a:t>
            </a:r>
            <a:r>
              <a:rPr lang="nl-NL" dirty="0" err="1"/>
              <a:t>RFNBO’s</a:t>
            </a:r>
            <a:r>
              <a:rPr lang="nl-NL" dirty="0"/>
              <a:t>.</a:t>
            </a:r>
          </a:p>
          <a:p>
            <a:r>
              <a:rPr lang="nl-NL" dirty="0"/>
              <a:t>Beschermen van de internationale concurrentiepositie van de Nederlandse industrie (verschillende sectoren)</a:t>
            </a:r>
          </a:p>
          <a:p>
            <a:r>
              <a:rPr lang="nl-NL" dirty="0"/>
              <a:t>Afgestemd op overige instrumentarium voor kosteneffectiviteit</a:t>
            </a:r>
          </a:p>
        </p:txBody>
      </p:sp>
      <p:sp>
        <p:nvSpPr>
          <p:cNvPr id="6" name="Slide Number Placeholder 5">
            <a:extLst>
              <a:ext uri="{FF2B5EF4-FFF2-40B4-BE49-F238E27FC236}">
                <a16:creationId xmlns:a16="http://schemas.microsoft.com/office/drawing/2014/main" id="{E12B65ED-A462-49A8-8C44-AD892B556C23}"/>
              </a:ext>
            </a:extLst>
          </p:cNvPr>
          <p:cNvSpPr>
            <a:spLocks noGrp="1"/>
          </p:cNvSpPr>
          <p:nvPr>
            <p:ph type="sldNum" sz="quarter" idx="16"/>
          </p:nvPr>
        </p:nvSpPr>
        <p:spPr/>
        <p:txBody>
          <a:bodyPr/>
          <a:lstStyle/>
          <a:p>
            <a:fld id="{10A0A6AF-03C5-477E-939A-E28F7E7F05EA}" type="slidenum">
              <a:rPr lang="nl-NL" smtClean="0"/>
              <a:pPr/>
              <a:t>19</a:t>
            </a:fld>
            <a:endParaRPr lang="nl-NL" dirty="0"/>
          </a:p>
        </p:txBody>
      </p:sp>
    </p:spTree>
    <p:extLst>
      <p:ext uri="{BB962C8B-B14F-4D97-AF65-F5344CB8AC3E}">
        <p14:creationId xmlns:p14="http://schemas.microsoft.com/office/powerpoint/2010/main" val="156864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06105231-186C-4AFE-AF19-AAAC2777CC38}"/>
              </a:ext>
            </a:extLst>
          </p:cNvPr>
          <p:cNvSpPr>
            <a:spLocks noGrp="1"/>
          </p:cNvSpPr>
          <p:nvPr>
            <p:ph sz="half" idx="1"/>
          </p:nvPr>
        </p:nvSpPr>
        <p:spPr/>
        <p:txBody>
          <a:bodyPr>
            <a:normAutofit/>
          </a:bodyPr>
          <a:lstStyle/>
          <a:p>
            <a:r>
              <a:rPr lang="nl-NL" dirty="0"/>
              <a:t>Welkom</a:t>
            </a:r>
          </a:p>
          <a:p>
            <a:r>
              <a:rPr lang="nl-NL" dirty="0"/>
              <a:t>Zeven onderdelen:</a:t>
            </a:r>
          </a:p>
          <a:p>
            <a:pPr marL="770400" lvl="1" indent="-457200">
              <a:buFont typeface="+mj-lt"/>
              <a:buAutoNum type="arabicPeriod"/>
            </a:pPr>
            <a:r>
              <a:rPr lang="nl-NL" dirty="0"/>
              <a:t>Aanleiding &amp; proces</a:t>
            </a:r>
          </a:p>
          <a:p>
            <a:pPr marL="770400" lvl="1" indent="-457200">
              <a:buFont typeface="+mj-lt"/>
              <a:buAutoNum type="arabicPeriod"/>
            </a:pPr>
            <a:r>
              <a:rPr lang="nl-NL" dirty="0"/>
              <a:t>Marktontwikkeling</a:t>
            </a:r>
          </a:p>
          <a:p>
            <a:pPr marL="770400" lvl="1" indent="-457200">
              <a:buFont typeface="+mj-lt"/>
              <a:buAutoNum type="arabicPeriod"/>
            </a:pPr>
            <a:r>
              <a:rPr lang="nl-NL" dirty="0"/>
              <a:t>Instrumentarium</a:t>
            </a:r>
          </a:p>
          <a:p>
            <a:pPr marL="770400" lvl="1" indent="-457200">
              <a:buFont typeface="+mj-lt"/>
              <a:buAutoNum type="arabicPeriod"/>
            </a:pPr>
            <a:r>
              <a:rPr lang="nl-NL" dirty="0"/>
              <a:t>Randvoorwaarden</a:t>
            </a:r>
          </a:p>
          <a:p>
            <a:pPr marL="770400" lvl="1" indent="-457200">
              <a:buFont typeface="+mj-lt"/>
              <a:buAutoNum type="arabicPeriod"/>
            </a:pPr>
            <a:r>
              <a:rPr lang="nl-NL" dirty="0"/>
              <a:t>Afnameverplichting</a:t>
            </a:r>
          </a:p>
          <a:p>
            <a:pPr marL="770400" lvl="1" indent="-457200">
              <a:buFont typeface="+mj-lt"/>
              <a:buAutoNum type="arabicPeriod"/>
            </a:pPr>
            <a:r>
              <a:rPr lang="nl-NL" dirty="0"/>
              <a:t>Nieuwe ronde productiesubsidies</a:t>
            </a:r>
          </a:p>
          <a:p>
            <a:r>
              <a:rPr lang="nl-NL" dirty="0"/>
              <a:t>Afsluiting </a:t>
            </a:r>
          </a:p>
          <a:p>
            <a:pPr lvl="1"/>
            <a:endParaRPr lang="nl-NL" dirty="0"/>
          </a:p>
        </p:txBody>
      </p:sp>
      <p:sp>
        <p:nvSpPr>
          <p:cNvPr id="11" name="Tijdelijke aanduiding voor inhoud 10">
            <a:extLst>
              <a:ext uri="{FF2B5EF4-FFF2-40B4-BE49-F238E27FC236}">
                <a16:creationId xmlns:a16="http://schemas.microsoft.com/office/drawing/2014/main" id="{33D15727-F9E6-41E0-9611-6F2250FB13E1}"/>
              </a:ext>
            </a:extLst>
          </p:cNvPr>
          <p:cNvSpPr>
            <a:spLocks noGrp="1"/>
          </p:cNvSpPr>
          <p:nvPr>
            <p:ph sz="half" idx="2"/>
          </p:nvPr>
        </p:nvSpPr>
        <p:spPr/>
        <p:txBody>
          <a:bodyPr>
            <a:normAutofit/>
          </a:bodyPr>
          <a:lstStyle/>
          <a:p>
            <a:pPr marL="0" indent="0">
              <a:buNone/>
            </a:pPr>
            <a:r>
              <a:rPr lang="nl-NL" sz="2000" i="1" dirty="0"/>
              <a:t>Spelregels</a:t>
            </a:r>
          </a:p>
          <a:p>
            <a:r>
              <a:rPr lang="nl-NL" sz="2000" i="1" dirty="0"/>
              <a:t>Graag microfoon gedempt houden</a:t>
            </a:r>
          </a:p>
          <a:p>
            <a:r>
              <a:rPr lang="nl-NL" sz="2000" i="1" dirty="0"/>
              <a:t>Elk onderwerp krijgt eerst een toelichting</a:t>
            </a:r>
          </a:p>
          <a:p>
            <a:r>
              <a:rPr lang="nl-NL" sz="2000" i="1" dirty="0"/>
              <a:t>Daarna beantwoorden we vragen:</a:t>
            </a:r>
          </a:p>
          <a:p>
            <a:pPr lvl="1"/>
            <a:r>
              <a:rPr lang="nl-NL" i="1" dirty="0"/>
              <a:t>Volledige vraag in de chat</a:t>
            </a:r>
          </a:p>
          <a:p>
            <a:pPr lvl="1"/>
            <a:r>
              <a:rPr lang="nl-NL" i="1" dirty="0"/>
              <a:t>Vragen die niet behandeld worden bij verslag beantwoord</a:t>
            </a:r>
          </a:p>
          <a:p>
            <a:r>
              <a:rPr lang="nl-NL" sz="2000" i="1" dirty="0"/>
              <a:t>Einde sessie uiterlijk 15:00</a:t>
            </a:r>
          </a:p>
          <a:p>
            <a:pPr lvl="1"/>
            <a:endParaRPr lang="nl-NL" i="1" dirty="0"/>
          </a:p>
          <a:p>
            <a:pPr lvl="1"/>
            <a:endParaRPr lang="nl-NL" i="1" dirty="0"/>
          </a:p>
          <a:p>
            <a:pPr lvl="1"/>
            <a:endParaRPr lang="nl-NL" i="1" dirty="0"/>
          </a:p>
        </p:txBody>
      </p:sp>
      <p:sp>
        <p:nvSpPr>
          <p:cNvPr id="9" name="Titel 8">
            <a:extLst>
              <a:ext uri="{FF2B5EF4-FFF2-40B4-BE49-F238E27FC236}">
                <a16:creationId xmlns:a16="http://schemas.microsoft.com/office/drawing/2014/main" id="{09C52372-F8F6-4071-8734-C3B5C709773C}"/>
              </a:ext>
            </a:extLst>
          </p:cNvPr>
          <p:cNvSpPr>
            <a:spLocks noGrp="1"/>
          </p:cNvSpPr>
          <p:nvPr>
            <p:ph type="title"/>
          </p:nvPr>
        </p:nvSpPr>
        <p:spPr/>
        <p:txBody>
          <a:bodyPr/>
          <a:lstStyle/>
          <a:p>
            <a:r>
              <a:rPr lang="nl-NL" dirty="0"/>
              <a:t>Agenda voor vandaag</a:t>
            </a:r>
          </a:p>
        </p:txBody>
      </p:sp>
      <p:sp>
        <p:nvSpPr>
          <p:cNvPr id="6" name="Tijdelijke aanduiding voor dianummer 5">
            <a:extLst>
              <a:ext uri="{FF2B5EF4-FFF2-40B4-BE49-F238E27FC236}">
                <a16:creationId xmlns:a16="http://schemas.microsoft.com/office/drawing/2014/main" id="{F56F4387-EAEF-4E48-A7E3-0DE261AB999C}"/>
              </a:ext>
            </a:extLst>
          </p:cNvPr>
          <p:cNvSpPr>
            <a:spLocks noGrp="1"/>
          </p:cNvSpPr>
          <p:nvPr>
            <p:ph type="sldNum" sz="quarter" idx="12"/>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241767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002EC7-0FF2-4D08-9C27-C4F15F6B4061}"/>
              </a:ext>
            </a:extLst>
          </p:cNvPr>
          <p:cNvSpPr>
            <a:spLocks noGrp="1"/>
          </p:cNvSpPr>
          <p:nvPr>
            <p:ph type="title"/>
          </p:nvPr>
        </p:nvSpPr>
        <p:spPr/>
        <p:txBody>
          <a:bodyPr>
            <a:normAutofit/>
          </a:bodyPr>
          <a:lstStyle/>
          <a:p>
            <a:r>
              <a:rPr lang="nl-NL" dirty="0"/>
              <a:t>Afnameverplichting industrie: contouren</a:t>
            </a:r>
            <a:endParaRPr lang="en-US" dirty="0"/>
          </a:p>
        </p:txBody>
      </p:sp>
      <p:sp>
        <p:nvSpPr>
          <p:cNvPr id="8" name="Content Placeholder 7">
            <a:extLst>
              <a:ext uri="{FF2B5EF4-FFF2-40B4-BE49-F238E27FC236}">
                <a16:creationId xmlns:a16="http://schemas.microsoft.com/office/drawing/2014/main" id="{4DDE3B4E-137E-48D3-AEAD-9A96EBD3EA13}"/>
              </a:ext>
            </a:extLst>
          </p:cNvPr>
          <p:cNvSpPr>
            <a:spLocks noGrp="1"/>
          </p:cNvSpPr>
          <p:nvPr>
            <p:ph sz="quarter" idx="13"/>
          </p:nvPr>
        </p:nvSpPr>
        <p:spPr/>
        <p:txBody>
          <a:bodyPr>
            <a:normAutofit/>
          </a:bodyPr>
          <a:lstStyle/>
          <a:p>
            <a:pPr marL="0" indent="0">
              <a:buNone/>
            </a:pPr>
            <a:endParaRPr lang="nl-NL" dirty="0"/>
          </a:p>
        </p:txBody>
      </p:sp>
      <p:sp>
        <p:nvSpPr>
          <p:cNvPr id="6" name="Slide Number Placeholder 5">
            <a:extLst>
              <a:ext uri="{FF2B5EF4-FFF2-40B4-BE49-F238E27FC236}">
                <a16:creationId xmlns:a16="http://schemas.microsoft.com/office/drawing/2014/main" id="{E12B65ED-A462-49A8-8C44-AD892B556C23}"/>
              </a:ext>
            </a:extLst>
          </p:cNvPr>
          <p:cNvSpPr>
            <a:spLocks noGrp="1"/>
          </p:cNvSpPr>
          <p:nvPr>
            <p:ph type="sldNum" sz="quarter" idx="16"/>
          </p:nvPr>
        </p:nvSpPr>
        <p:spPr/>
        <p:txBody>
          <a:bodyPr/>
          <a:lstStyle/>
          <a:p>
            <a:fld id="{10A0A6AF-03C5-477E-939A-E28F7E7F05EA}" type="slidenum">
              <a:rPr lang="nl-NL" smtClean="0"/>
              <a:pPr/>
              <a:t>20</a:t>
            </a:fld>
            <a:endParaRPr lang="nl-NL" dirty="0"/>
          </a:p>
        </p:txBody>
      </p:sp>
      <p:graphicFrame>
        <p:nvGraphicFramePr>
          <p:cNvPr id="2" name="Diagram 1" descr="1 Jaarlijks terugkerende verplichting voor waterstofgebruikers&#10;2 Jaarlijkse rapportage in een online register van totale waterstofgebruik&#10;3 Jaarlijkse rapportage in een online register van RFNBO's&#10;4 Verhandelbare waterstof eenheden voor de industrie oftewel HWI's&#10;">
            <a:extLst>
              <a:ext uri="{FF2B5EF4-FFF2-40B4-BE49-F238E27FC236}">
                <a16:creationId xmlns:a16="http://schemas.microsoft.com/office/drawing/2014/main" id="{6E62DDB5-CF03-4841-AFFE-6FA9AC04E3F3}"/>
              </a:ext>
            </a:extLst>
          </p:cNvPr>
          <p:cNvGraphicFramePr/>
          <p:nvPr>
            <p:extLst>
              <p:ext uri="{D42A27DB-BD31-4B8C-83A1-F6EECF244321}">
                <p14:modId xmlns:p14="http://schemas.microsoft.com/office/powerpoint/2010/main" val="431871144"/>
              </p:ext>
            </p:extLst>
          </p:nvPr>
        </p:nvGraphicFramePr>
        <p:xfrm>
          <a:off x="633411" y="2322635"/>
          <a:ext cx="10923587" cy="3815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25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8246-7F76-4DBE-AFCC-6B463DB4B105}"/>
              </a:ext>
            </a:extLst>
          </p:cNvPr>
          <p:cNvSpPr>
            <a:spLocks noGrp="1"/>
          </p:cNvSpPr>
          <p:nvPr>
            <p:ph type="title"/>
          </p:nvPr>
        </p:nvSpPr>
        <p:spPr/>
        <p:txBody>
          <a:bodyPr/>
          <a:lstStyle/>
          <a:p>
            <a:r>
              <a:rPr lang="nl-NL" dirty="0"/>
              <a:t>Inboekpunt</a:t>
            </a:r>
            <a:endParaRPr lang="en-US" dirty="0"/>
          </a:p>
        </p:txBody>
      </p:sp>
      <p:sp>
        <p:nvSpPr>
          <p:cNvPr id="3" name="Content Placeholder 2">
            <a:extLst>
              <a:ext uri="{FF2B5EF4-FFF2-40B4-BE49-F238E27FC236}">
                <a16:creationId xmlns:a16="http://schemas.microsoft.com/office/drawing/2014/main" id="{C9CC57FD-77FB-4123-B4B7-32ECF13DABEA}"/>
              </a:ext>
            </a:extLst>
          </p:cNvPr>
          <p:cNvSpPr>
            <a:spLocks noGrp="1"/>
          </p:cNvSpPr>
          <p:nvPr>
            <p:ph sz="quarter" idx="13"/>
          </p:nvPr>
        </p:nvSpPr>
        <p:spPr>
          <a:xfrm>
            <a:off x="635000" y="5136776"/>
            <a:ext cx="10923588" cy="1084636"/>
          </a:xfrm>
          <a:solidFill>
            <a:srgbClr val="154273"/>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0" indent="0" algn="ctr">
              <a:buNone/>
            </a:pPr>
            <a:r>
              <a:rPr lang="nl-NL" sz="2000" i="1" dirty="0">
                <a:solidFill>
                  <a:schemeClr val="bg1"/>
                </a:solidFill>
              </a:rPr>
              <a:t>Het punt in de waardeketen waar bedrijven </a:t>
            </a:r>
            <a:r>
              <a:rPr lang="nl-NL" sz="2000" i="1" dirty="0" err="1">
                <a:solidFill>
                  <a:schemeClr val="bg1"/>
                </a:solidFill>
              </a:rPr>
              <a:t>RFNBO’s</a:t>
            </a:r>
            <a:r>
              <a:rPr lang="nl-NL" sz="2000" i="1" dirty="0">
                <a:solidFill>
                  <a:schemeClr val="bg1"/>
                </a:solidFill>
              </a:rPr>
              <a:t> in de industrie gebruiken en waarvoor zij </a:t>
            </a:r>
            <a:r>
              <a:rPr lang="nl-NL" sz="2000" i="1" dirty="0" err="1">
                <a:solidFill>
                  <a:schemeClr val="bg1"/>
                </a:solidFill>
              </a:rPr>
              <a:t>HWI’s</a:t>
            </a:r>
            <a:r>
              <a:rPr lang="nl-NL" sz="2000" i="1" dirty="0">
                <a:solidFill>
                  <a:schemeClr val="bg1"/>
                </a:solidFill>
              </a:rPr>
              <a:t> kunnen verkrijgen in het register van de toezichthouder.</a:t>
            </a:r>
            <a:endParaRPr lang="en-US" sz="2000" i="1" dirty="0">
              <a:solidFill>
                <a:schemeClr val="bg1"/>
              </a:solidFill>
            </a:endParaRPr>
          </a:p>
        </p:txBody>
      </p:sp>
      <p:sp>
        <p:nvSpPr>
          <p:cNvPr id="6" name="Slide Number Placeholder 5">
            <a:extLst>
              <a:ext uri="{FF2B5EF4-FFF2-40B4-BE49-F238E27FC236}">
                <a16:creationId xmlns:a16="http://schemas.microsoft.com/office/drawing/2014/main" id="{4FD3EAB4-B125-49D9-8EF6-9C6C25C4B81A}"/>
              </a:ext>
            </a:extLst>
          </p:cNvPr>
          <p:cNvSpPr>
            <a:spLocks noGrp="1"/>
          </p:cNvSpPr>
          <p:nvPr>
            <p:ph type="sldNum" sz="quarter" idx="16"/>
          </p:nvPr>
        </p:nvSpPr>
        <p:spPr/>
        <p:txBody>
          <a:bodyPr/>
          <a:lstStyle/>
          <a:p>
            <a:fld id="{10A0A6AF-03C5-477E-939A-E28F7E7F05EA}" type="slidenum">
              <a:rPr lang="nl-NL" smtClean="0"/>
              <a:pPr/>
              <a:t>21</a:t>
            </a:fld>
            <a:endParaRPr lang="nl-NL" dirty="0"/>
          </a:p>
        </p:txBody>
      </p:sp>
      <p:pic>
        <p:nvPicPr>
          <p:cNvPr id="7" name="Afbeelding 2" descr="visualisatie van waardeketen waterstof">
            <a:extLst>
              <a:ext uri="{FF2B5EF4-FFF2-40B4-BE49-F238E27FC236}">
                <a16:creationId xmlns:a16="http://schemas.microsoft.com/office/drawing/2014/main" id="{F30D4B71-9C15-4ADD-BE02-AF5811557D70}"/>
              </a:ext>
            </a:extLst>
          </p:cNvPr>
          <p:cNvPicPr/>
          <p:nvPr/>
        </p:nvPicPr>
        <p:blipFill>
          <a:blip r:embed="rId3"/>
          <a:stretch>
            <a:fillRect/>
          </a:stretch>
        </p:blipFill>
        <p:spPr>
          <a:xfrm>
            <a:off x="634206" y="3105830"/>
            <a:ext cx="10923588" cy="1932454"/>
          </a:xfrm>
          <a:prstGeom prst="rect">
            <a:avLst/>
          </a:prstGeom>
        </p:spPr>
      </p:pic>
      <p:sp>
        <p:nvSpPr>
          <p:cNvPr id="8" name="Rectangle 7">
            <a:extLst>
              <a:ext uri="{FF2B5EF4-FFF2-40B4-BE49-F238E27FC236}">
                <a16:creationId xmlns:a16="http://schemas.microsoft.com/office/drawing/2014/main" id="{A1D9F57F-3B4B-4A11-8465-62D9DEE7A75F}"/>
              </a:ext>
            </a:extLst>
          </p:cNvPr>
          <p:cNvSpPr/>
          <p:nvPr/>
        </p:nvSpPr>
        <p:spPr>
          <a:xfrm>
            <a:off x="2883902" y="2253303"/>
            <a:ext cx="3669297" cy="49120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err="1">
                <a:solidFill>
                  <a:schemeClr val="tx1">
                    <a:lumMod val="85000"/>
                    <a:lumOff val="15000"/>
                  </a:schemeClr>
                </a:solidFill>
              </a:rPr>
              <a:t>Binnenlandse</a:t>
            </a:r>
            <a:r>
              <a:rPr lang="en-US" b="1" dirty="0">
                <a:solidFill>
                  <a:schemeClr val="tx1">
                    <a:lumMod val="85000"/>
                    <a:lumOff val="15000"/>
                  </a:schemeClr>
                </a:solidFill>
              </a:rPr>
              <a:t> </a:t>
            </a:r>
            <a:r>
              <a:rPr lang="en-US" b="1" dirty="0" err="1">
                <a:solidFill>
                  <a:schemeClr val="tx1">
                    <a:lumMod val="85000"/>
                    <a:lumOff val="15000"/>
                  </a:schemeClr>
                </a:solidFill>
              </a:rPr>
              <a:t>productie</a:t>
            </a:r>
            <a:endParaRPr lang="en-US" b="1" dirty="0">
              <a:solidFill>
                <a:schemeClr val="tx1">
                  <a:lumMod val="85000"/>
                  <a:lumOff val="15000"/>
                </a:schemeClr>
              </a:solidFill>
            </a:endParaRPr>
          </a:p>
        </p:txBody>
      </p:sp>
      <p:cxnSp>
        <p:nvCxnSpPr>
          <p:cNvPr id="10" name="Straight Arrow Connector 9">
            <a:extLst>
              <a:ext uri="{FF2B5EF4-FFF2-40B4-BE49-F238E27FC236}">
                <a16:creationId xmlns:a16="http://schemas.microsoft.com/office/drawing/2014/main" id="{42210FE4-EC89-450B-A488-69A8AD840FF4}"/>
              </a:ext>
              <a:ext uri="{C183D7F6-B498-43B3-948B-1728B52AA6E4}">
                <adec:decorative xmlns:adec="http://schemas.microsoft.com/office/drawing/2017/decorative" val="1"/>
              </a:ext>
            </a:extLst>
          </p:cNvPr>
          <p:cNvCxnSpPr>
            <a:cxnSpLocks/>
            <a:stCxn id="8" idx="2"/>
          </p:cNvCxnSpPr>
          <p:nvPr/>
        </p:nvCxnSpPr>
        <p:spPr>
          <a:xfrm>
            <a:off x="4718551" y="2744507"/>
            <a:ext cx="0" cy="684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77711AB-69E7-49A2-84AB-B4D0A928E635}"/>
              </a:ext>
            </a:extLst>
          </p:cNvPr>
          <p:cNvSpPr/>
          <p:nvPr/>
        </p:nvSpPr>
        <p:spPr>
          <a:xfrm>
            <a:off x="7363995" y="2253303"/>
            <a:ext cx="3888205" cy="49120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chemeClr val="tx1">
                    <a:lumMod val="85000"/>
                    <a:lumOff val="15000"/>
                  </a:schemeClr>
                </a:solidFill>
              </a:rPr>
              <a:t>Import: </a:t>
            </a:r>
            <a:r>
              <a:rPr lang="en-US" b="1" dirty="0" err="1">
                <a:solidFill>
                  <a:schemeClr val="tx1">
                    <a:lumMod val="85000"/>
                    <a:lumOff val="15000"/>
                  </a:schemeClr>
                </a:solidFill>
              </a:rPr>
              <a:t>bij</a:t>
            </a:r>
            <a:r>
              <a:rPr lang="en-US" b="1" dirty="0">
                <a:solidFill>
                  <a:schemeClr val="tx1">
                    <a:lumMod val="85000"/>
                    <a:lumOff val="15000"/>
                  </a:schemeClr>
                </a:solidFill>
              </a:rPr>
              <a:t> </a:t>
            </a:r>
            <a:r>
              <a:rPr lang="en-US" b="1" dirty="0" err="1">
                <a:solidFill>
                  <a:schemeClr val="tx1">
                    <a:lumMod val="85000"/>
                    <a:lumOff val="15000"/>
                  </a:schemeClr>
                </a:solidFill>
              </a:rPr>
              <a:t>eerste</a:t>
            </a:r>
            <a:r>
              <a:rPr lang="en-US" b="1" dirty="0">
                <a:solidFill>
                  <a:schemeClr val="tx1">
                    <a:lumMod val="85000"/>
                    <a:lumOff val="15000"/>
                  </a:schemeClr>
                </a:solidFill>
              </a:rPr>
              <a:t> </a:t>
            </a:r>
            <a:r>
              <a:rPr lang="en-US" b="1" dirty="0" err="1">
                <a:solidFill>
                  <a:schemeClr val="tx1">
                    <a:lumMod val="85000"/>
                    <a:lumOff val="15000"/>
                  </a:schemeClr>
                </a:solidFill>
              </a:rPr>
              <a:t>gebruiker</a:t>
            </a:r>
            <a:endParaRPr lang="en-US" b="1" dirty="0">
              <a:solidFill>
                <a:schemeClr val="tx1">
                  <a:lumMod val="85000"/>
                  <a:lumOff val="15000"/>
                </a:schemeClr>
              </a:solidFill>
            </a:endParaRPr>
          </a:p>
        </p:txBody>
      </p:sp>
      <p:cxnSp>
        <p:nvCxnSpPr>
          <p:cNvPr id="12" name="Straight Arrow Connector 11">
            <a:extLst>
              <a:ext uri="{FF2B5EF4-FFF2-40B4-BE49-F238E27FC236}">
                <a16:creationId xmlns:a16="http://schemas.microsoft.com/office/drawing/2014/main" id="{742532A5-F11A-4F50-94D4-F278C39E2DA2}"/>
              </a:ext>
              <a:ext uri="{C183D7F6-B498-43B3-948B-1728B52AA6E4}">
                <adec:decorative xmlns:adec="http://schemas.microsoft.com/office/drawing/2017/decorative" val="1"/>
              </a:ext>
            </a:extLst>
          </p:cNvPr>
          <p:cNvCxnSpPr>
            <a:cxnSpLocks/>
            <a:stCxn id="11" idx="2"/>
          </p:cNvCxnSpPr>
          <p:nvPr/>
        </p:nvCxnSpPr>
        <p:spPr>
          <a:xfrm flipH="1">
            <a:off x="6871447" y="2744507"/>
            <a:ext cx="2436651" cy="684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C0AF428-B6B2-4C48-9E46-97419AC22013}"/>
              </a:ext>
              <a:ext uri="{C183D7F6-B498-43B3-948B-1728B52AA6E4}">
                <adec:decorative xmlns:adec="http://schemas.microsoft.com/office/drawing/2017/decorative" val="1"/>
              </a:ext>
            </a:extLst>
          </p:cNvPr>
          <p:cNvCxnSpPr>
            <a:cxnSpLocks/>
            <a:stCxn id="11" idx="2"/>
          </p:cNvCxnSpPr>
          <p:nvPr/>
        </p:nvCxnSpPr>
        <p:spPr>
          <a:xfrm flipH="1">
            <a:off x="8387848" y="2744507"/>
            <a:ext cx="920250" cy="684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185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6065536-B184-49A2-B083-1D6EB53C68A8}"/>
              </a:ext>
            </a:extLst>
          </p:cNvPr>
          <p:cNvSpPr>
            <a:spLocks noGrp="1"/>
          </p:cNvSpPr>
          <p:nvPr>
            <p:ph sz="half" idx="1"/>
          </p:nvPr>
        </p:nvSpPr>
        <p:spPr>
          <a:xfrm>
            <a:off x="523875" y="1932140"/>
            <a:ext cx="5226050" cy="3622863"/>
          </a:xfrm>
        </p:spPr>
        <p:txBody>
          <a:bodyPr vert="horz" lIns="91440" tIns="45720" rIns="91440" bIns="45720" rtlCol="0" anchor="ctr">
            <a:normAutofit/>
          </a:bodyPr>
          <a:lstStyle/>
          <a:p>
            <a:pPr marL="313200" lvl="1" indent="0" algn="ctr">
              <a:buNone/>
            </a:pPr>
            <a:r>
              <a:rPr lang="nl-NL" sz="2400" dirty="0"/>
              <a:t>Stip op de horizon </a:t>
            </a:r>
          </a:p>
          <a:p>
            <a:pPr marL="313200" lvl="1" indent="0" algn="ctr">
              <a:buNone/>
            </a:pPr>
            <a:r>
              <a:rPr lang="nl-NL" sz="2400" dirty="0"/>
              <a:t>+ </a:t>
            </a:r>
          </a:p>
          <a:p>
            <a:pPr marL="313200" lvl="1" indent="0" algn="ctr">
              <a:buNone/>
            </a:pPr>
            <a:r>
              <a:rPr lang="nl-NL" sz="2400" dirty="0"/>
              <a:t>periodiek afstellen van de hoogte van der verplichting. </a:t>
            </a:r>
          </a:p>
        </p:txBody>
      </p:sp>
      <p:sp>
        <p:nvSpPr>
          <p:cNvPr id="2" name="Content Placeholder 1">
            <a:extLst>
              <a:ext uri="{FF2B5EF4-FFF2-40B4-BE49-F238E27FC236}">
                <a16:creationId xmlns:a16="http://schemas.microsoft.com/office/drawing/2014/main" id="{6A8B8041-6853-3C2B-2B27-027F4D8086C1}"/>
              </a:ext>
            </a:extLst>
          </p:cNvPr>
          <p:cNvSpPr>
            <a:spLocks noGrp="1"/>
          </p:cNvSpPr>
          <p:nvPr>
            <p:ph sz="half" idx="2"/>
          </p:nvPr>
        </p:nvSpPr>
        <p:spPr/>
        <p:txBody>
          <a:bodyPr anchor="ctr">
            <a:normAutofit/>
          </a:bodyPr>
          <a:lstStyle/>
          <a:p>
            <a:pPr marL="0" indent="0" algn="ctr">
              <a:buNone/>
            </a:pPr>
            <a:r>
              <a:rPr lang="nl-NL" dirty="0">
                <a:latin typeface="+mj-lt"/>
              </a:rPr>
              <a:t>Plannen van een vast </a:t>
            </a:r>
            <a:r>
              <a:rPr lang="nl-NL" dirty="0" err="1">
                <a:latin typeface="+mj-lt"/>
              </a:rPr>
              <a:t>ingroeipad</a:t>
            </a:r>
            <a:r>
              <a:rPr lang="nl-NL" dirty="0">
                <a:latin typeface="+mj-lt"/>
              </a:rPr>
              <a:t> voor de hoogte van de verplichting </a:t>
            </a:r>
          </a:p>
          <a:p>
            <a:pPr marL="0" indent="0" algn="ctr">
              <a:buNone/>
            </a:pPr>
            <a:r>
              <a:rPr lang="nl-NL" dirty="0">
                <a:latin typeface="+mj-lt"/>
              </a:rPr>
              <a:t>+ </a:t>
            </a:r>
          </a:p>
          <a:p>
            <a:pPr marL="0" indent="0" algn="ctr">
              <a:buNone/>
            </a:pPr>
            <a:r>
              <a:rPr lang="nl-NL" dirty="0">
                <a:latin typeface="+mj-lt"/>
              </a:rPr>
              <a:t>een spaar/tegoedsysteem.</a:t>
            </a:r>
          </a:p>
          <a:p>
            <a:endParaRPr lang="en-US" dirty="0"/>
          </a:p>
        </p:txBody>
      </p:sp>
      <p:sp>
        <p:nvSpPr>
          <p:cNvPr id="7" name="Title 6">
            <a:extLst>
              <a:ext uri="{FF2B5EF4-FFF2-40B4-BE49-F238E27FC236}">
                <a16:creationId xmlns:a16="http://schemas.microsoft.com/office/drawing/2014/main" id="{545CB7D3-324F-4AE2-B0C5-C74BE205901B}"/>
              </a:ext>
            </a:extLst>
          </p:cNvPr>
          <p:cNvSpPr>
            <a:spLocks noGrp="1"/>
          </p:cNvSpPr>
          <p:nvPr>
            <p:ph type="title"/>
          </p:nvPr>
        </p:nvSpPr>
        <p:spPr/>
        <p:txBody>
          <a:bodyPr>
            <a:normAutofit fontScale="90000"/>
          </a:bodyPr>
          <a:lstStyle/>
          <a:p>
            <a:r>
              <a:rPr lang="nl-NL" dirty="0"/>
              <a:t>Mogelijkheden voor het inbouwen van flexibiliteit</a:t>
            </a:r>
            <a:endParaRPr lang="en-US" dirty="0"/>
          </a:p>
        </p:txBody>
      </p:sp>
      <p:sp>
        <p:nvSpPr>
          <p:cNvPr id="4" name="Date Placeholder 3">
            <a:extLst>
              <a:ext uri="{FF2B5EF4-FFF2-40B4-BE49-F238E27FC236}">
                <a16:creationId xmlns:a16="http://schemas.microsoft.com/office/drawing/2014/main" id="{4F899FA6-5ACE-47F1-9318-0AF2C9547CC4}"/>
              </a:ext>
            </a:extLst>
          </p:cNvPr>
          <p:cNvSpPr>
            <a:spLocks noGrp="1"/>
          </p:cNvSpPr>
          <p:nvPr>
            <p:ph type="dt" sz="half" idx="10"/>
          </p:nvPr>
        </p:nvSpPr>
        <p:spPr/>
        <p:txBody>
          <a:bodyPr/>
          <a:lstStyle/>
          <a:p>
            <a:r>
              <a:rPr lang="nl-NL" dirty="0"/>
              <a:t>	</a:t>
            </a:r>
          </a:p>
        </p:txBody>
      </p:sp>
      <p:sp>
        <p:nvSpPr>
          <p:cNvPr id="6" name="Slide Number Placeholder 5">
            <a:extLst>
              <a:ext uri="{FF2B5EF4-FFF2-40B4-BE49-F238E27FC236}">
                <a16:creationId xmlns:a16="http://schemas.microsoft.com/office/drawing/2014/main" id="{198370CF-C06E-4030-B34C-190D25491782}"/>
              </a:ext>
            </a:extLst>
          </p:cNvPr>
          <p:cNvSpPr>
            <a:spLocks noGrp="1"/>
          </p:cNvSpPr>
          <p:nvPr>
            <p:ph type="sldNum" sz="quarter" idx="12"/>
          </p:nvPr>
        </p:nvSpPr>
        <p:spPr/>
        <p:txBody>
          <a:bodyPr/>
          <a:lstStyle/>
          <a:p>
            <a:fld id="{10A0A6AF-03C5-477E-939A-E28F7E7F05EA}" type="slidenum">
              <a:rPr lang="nl-NL" smtClean="0"/>
              <a:pPr/>
              <a:t>22</a:t>
            </a:fld>
            <a:endParaRPr lang="nl-NL" dirty="0"/>
          </a:p>
        </p:txBody>
      </p:sp>
    </p:spTree>
    <p:extLst>
      <p:ext uri="{BB962C8B-B14F-4D97-AF65-F5344CB8AC3E}">
        <p14:creationId xmlns:p14="http://schemas.microsoft.com/office/powerpoint/2010/main" val="327909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13"/>
          </p:nvPr>
        </p:nvSpPr>
        <p:spPr/>
        <p:txBody>
          <a:bodyPr/>
          <a:lstStyle/>
          <a:p>
            <a:r>
              <a:rPr lang="nl-NL" dirty="0"/>
              <a:t>Aanleiding en proces</a:t>
            </a:r>
          </a:p>
          <a:p>
            <a:r>
              <a:rPr lang="nl-NL" dirty="0"/>
              <a:t>Marktontwikkeling</a:t>
            </a:r>
          </a:p>
          <a:p>
            <a:r>
              <a:rPr lang="nl-NL" dirty="0"/>
              <a:t>Instrumentarium</a:t>
            </a:r>
          </a:p>
          <a:p>
            <a:r>
              <a:rPr lang="nl-NL" dirty="0"/>
              <a:t>Randvoorwaarden</a:t>
            </a:r>
          </a:p>
          <a:p>
            <a:r>
              <a:rPr lang="nl-NL" dirty="0"/>
              <a:t>Afnameverplichting </a:t>
            </a:r>
          </a:p>
          <a:p>
            <a:r>
              <a:rPr lang="nl-NL" b="1" dirty="0"/>
              <a:t>Nieuwe ronde productiesubsidies </a:t>
            </a:r>
          </a:p>
          <a:p>
            <a:r>
              <a:rPr lang="nl-NL" dirty="0"/>
              <a:t>Q&amp;A</a:t>
            </a:r>
          </a:p>
        </p:txBody>
      </p:sp>
      <p:sp>
        <p:nvSpPr>
          <p:cNvPr id="3" name="Titel 2">
            <a:extLst>
              <a:ext uri="{FF2B5EF4-FFF2-40B4-BE49-F238E27FC236}">
                <a16:creationId xmlns:a16="http://schemas.microsoft.com/office/drawing/2014/main" id="{012CD167-750C-484C-A591-762491C4221E}"/>
              </a:ext>
            </a:extLst>
          </p:cNvPr>
          <p:cNvSpPr>
            <a:spLocks noGrp="1"/>
          </p:cNvSpPr>
          <p:nvPr>
            <p:ph type="title"/>
          </p:nvPr>
        </p:nvSpPr>
        <p:spPr/>
        <p:txBody>
          <a:bodyPr>
            <a:normAutofit/>
          </a:bodyPr>
          <a:lstStyle/>
          <a:p>
            <a:r>
              <a:rPr lang="nl-NL"/>
              <a:t>Agenda</a:t>
            </a:r>
          </a:p>
        </p:txBody>
      </p:sp>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937" r="18937"/>
          <a:stretch/>
        </p:blipFill>
        <p:spPr/>
      </p:pic>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16"/>
          </p:nvPr>
        </p:nvSpPr>
        <p:spPr/>
        <p:txBody>
          <a:bodyPr/>
          <a:lstStyle/>
          <a:p>
            <a:fld id="{10A0A6AF-03C5-477E-939A-E28F7E7F05EA}" type="slidenum">
              <a:rPr lang="nl-NL" smtClean="0"/>
              <a:pPr/>
              <a:t>23</a:t>
            </a:fld>
            <a:endParaRPr lang="nl-NL"/>
          </a:p>
        </p:txBody>
      </p:sp>
    </p:spTree>
    <p:extLst>
      <p:ext uri="{BB962C8B-B14F-4D97-AF65-F5344CB8AC3E}">
        <p14:creationId xmlns:p14="http://schemas.microsoft.com/office/powerpoint/2010/main" val="410536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5416A0E8-EEA7-0394-BEB2-827AD819BF6B}"/>
              </a:ext>
            </a:extLst>
          </p:cNvPr>
          <p:cNvSpPr>
            <a:spLocks noGrp="1"/>
          </p:cNvSpPr>
          <p:nvPr>
            <p:ph sz="half" idx="1"/>
          </p:nvPr>
        </p:nvSpPr>
        <p:spPr/>
        <p:txBody>
          <a:bodyPr>
            <a:normAutofit/>
          </a:bodyPr>
          <a:lstStyle/>
          <a:p>
            <a:pPr marL="0" indent="0">
              <a:buNone/>
            </a:pPr>
            <a:r>
              <a:rPr lang="nl-NL" sz="1800" b="1" dirty="0"/>
              <a:t>Doel</a:t>
            </a:r>
          </a:p>
          <a:p>
            <a:r>
              <a:rPr lang="nl-NL" sz="1800" dirty="0"/>
              <a:t>Subsidie moet zorgen voor snelle investeringen voor &gt;500 MW elektrolysecapaciteit. Daarom is het van belang dat subsidies bijdragen aan snelle start van projecten</a:t>
            </a:r>
          </a:p>
          <a:p>
            <a:pPr marL="0" indent="0">
              <a:buNone/>
            </a:pPr>
            <a:r>
              <a:rPr lang="nl-NL" sz="1800" b="1" dirty="0"/>
              <a:t>Doelgroep</a:t>
            </a:r>
          </a:p>
          <a:p>
            <a:r>
              <a:rPr lang="nl-NL" sz="1800" dirty="0"/>
              <a:t>Nog geen besluit over welke omvang (capaciteit in MW) mee mag doen aan de tender. Voorkeur voor geen, of zeer ruime, grenzen.</a:t>
            </a:r>
          </a:p>
          <a:p>
            <a:endParaRPr lang="nl-NL" sz="1800" dirty="0"/>
          </a:p>
        </p:txBody>
      </p:sp>
      <p:sp>
        <p:nvSpPr>
          <p:cNvPr id="8" name="Tijdelijke aanduiding voor inhoud 7">
            <a:extLst>
              <a:ext uri="{FF2B5EF4-FFF2-40B4-BE49-F238E27FC236}">
                <a16:creationId xmlns:a16="http://schemas.microsoft.com/office/drawing/2014/main" id="{24A4CCDF-1C00-A880-B88D-07E9FE7F7699}"/>
              </a:ext>
            </a:extLst>
          </p:cNvPr>
          <p:cNvSpPr>
            <a:spLocks noGrp="1"/>
          </p:cNvSpPr>
          <p:nvPr>
            <p:ph sz="half" idx="2"/>
          </p:nvPr>
        </p:nvSpPr>
        <p:spPr/>
        <p:txBody>
          <a:bodyPr>
            <a:normAutofit/>
          </a:bodyPr>
          <a:lstStyle/>
          <a:p>
            <a:pPr marL="0" indent="0">
              <a:buNone/>
            </a:pPr>
            <a:r>
              <a:rPr lang="nl-NL" sz="1800" b="1" dirty="0"/>
              <a:t>Subsidiabele kosten</a:t>
            </a:r>
          </a:p>
          <a:p>
            <a:r>
              <a:rPr lang="nl-NL" sz="1800" dirty="0"/>
              <a:t>Voor zowel de investeringskosten als de operationele kosten van het project mag subsidie worden aangevraagd. Wel denken we aan limieten aan 1) de subsidie per geproduceerde kilo waterstof en 2) de looptijd van de subsidie.</a:t>
            </a:r>
          </a:p>
          <a:p>
            <a:r>
              <a:rPr lang="nl-NL" sz="1800" dirty="0"/>
              <a:t>Europese gedelegeerde handelingen leidend voor subsidiabele productie </a:t>
            </a:r>
          </a:p>
          <a:p>
            <a:r>
              <a:rPr lang="nl-NL" sz="1800" dirty="0"/>
              <a:t>Beoogde selectiecriterium is subsidiebehoefte per MW geïnstalleerd elektrolysevermogen</a:t>
            </a:r>
          </a:p>
        </p:txBody>
      </p:sp>
      <p:sp>
        <p:nvSpPr>
          <p:cNvPr id="3" name="Titel 2">
            <a:extLst>
              <a:ext uri="{FF2B5EF4-FFF2-40B4-BE49-F238E27FC236}">
                <a16:creationId xmlns:a16="http://schemas.microsoft.com/office/drawing/2014/main" id="{8A64F8A3-B405-2583-6937-FA2144945FB0}"/>
              </a:ext>
            </a:extLst>
          </p:cNvPr>
          <p:cNvSpPr>
            <a:spLocks noGrp="1"/>
          </p:cNvSpPr>
          <p:nvPr>
            <p:ph type="title"/>
          </p:nvPr>
        </p:nvSpPr>
        <p:spPr/>
        <p:txBody>
          <a:bodyPr>
            <a:normAutofit fontScale="90000"/>
          </a:bodyPr>
          <a:lstStyle/>
          <a:p>
            <a:r>
              <a:rPr lang="nl-NL" dirty="0"/>
              <a:t>In 2024 komt +/- €900 miljoen beschikbaar voor een nieuwe tender voor elektrolyse</a:t>
            </a:r>
          </a:p>
        </p:txBody>
      </p:sp>
      <p:sp>
        <p:nvSpPr>
          <p:cNvPr id="6" name="Tijdelijke aanduiding voor dianummer 5">
            <a:extLst>
              <a:ext uri="{FF2B5EF4-FFF2-40B4-BE49-F238E27FC236}">
                <a16:creationId xmlns:a16="http://schemas.microsoft.com/office/drawing/2014/main" id="{398444E6-4AD9-9D2D-F04C-1ADEF84FA97B}"/>
              </a:ext>
            </a:extLst>
          </p:cNvPr>
          <p:cNvSpPr>
            <a:spLocks noGrp="1"/>
          </p:cNvSpPr>
          <p:nvPr>
            <p:ph type="sldNum" sz="quarter" idx="12"/>
          </p:nvPr>
        </p:nvSpPr>
        <p:spPr/>
        <p:txBody>
          <a:bodyPr/>
          <a:lstStyle/>
          <a:p>
            <a:fld id="{10A0A6AF-03C5-477E-939A-E28F7E7F05EA}" type="slidenum">
              <a:rPr lang="nl-NL" smtClean="0"/>
              <a:pPr/>
              <a:t>24</a:t>
            </a:fld>
            <a:endParaRPr lang="nl-NL"/>
          </a:p>
        </p:txBody>
      </p:sp>
      <p:sp>
        <p:nvSpPr>
          <p:cNvPr id="9" name="Rechthoek 8">
            <a:extLst>
              <a:ext uri="{FF2B5EF4-FFF2-40B4-BE49-F238E27FC236}">
                <a16:creationId xmlns:a16="http://schemas.microsoft.com/office/drawing/2014/main" id="{CC043C6D-77F8-59DE-D68B-4EAF2C2B8764}"/>
              </a:ext>
            </a:extLst>
          </p:cNvPr>
          <p:cNvSpPr/>
          <p:nvPr/>
        </p:nvSpPr>
        <p:spPr>
          <a:xfrm>
            <a:off x="8327255" y="0"/>
            <a:ext cx="3864746" cy="63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Beoogd ontwerp – </a:t>
            </a:r>
          </a:p>
          <a:p>
            <a:pPr algn="ctr"/>
            <a:r>
              <a:rPr lang="nl-NL" dirty="0"/>
              <a:t>nog niet finaal besloten</a:t>
            </a:r>
          </a:p>
        </p:txBody>
      </p:sp>
    </p:spTree>
    <p:extLst>
      <p:ext uri="{BB962C8B-B14F-4D97-AF65-F5344CB8AC3E}">
        <p14:creationId xmlns:p14="http://schemas.microsoft.com/office/powerpoint/2010/main" val="1888309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BDF960C-BD71-DDC0-F6AC-BF62A747F6CB}"/>
              </a:ext>
            </a:extLst>
          </p:cNvPr>
          <p:cNvSpPr>
            <a:spLocks noGrp="1"/>
          </p:cNvSpPr>
          <p:nvPr>
            <p:ph sz="half" idx="1"/>
          </p:nvPr>
        </p:nvSpPr>
        <p:spPr/>
        <p:txBody>
          <a:bodyPr numCol="1">
            <a:normAutofit/>
          </a:bodyPr>
          <a:lstStyle/>
          <a:p>
            <a:pPr marL="0" indent="0">
              <a:buNone/>
            </a:pPr>
            <a:r>
              <a:rPr lang="nl-NL" sz="1800" b="1" dirty="0"/>
              <a:t>Afwijzingsgrond</a:t>
            </a:r>
          </a:p>
          <a:p>
            <a:r>
              <a:rPr lang="nl-NL" sz="1800" dirty="0"/>
              <a:t>Beschikken over contract met leverancier hernieuwbare elektriciteit of eigen opwek liefst als harde eis</a:t>
            </a:r>
          </a:p>
          <a:p>
            <a:r>
              <a:rPr lang="nl-NL" sz="1800" dirty="0"/>
              <a:t>Gecontracteerde bronnen moeten voldoen aan eisen gedelegeerde handelingen, dus bijvoorbeeld:</a:t>
            </a:r>
          </a:p>
          <a:p>
            <a:pPr lvl="1"/>
            <a:r>
              <a:rPr lang="nl-NL" sz="1600" dirty="0"/>
              <a:t>Bestaande wind- en zonneparken</a:t>
            </a:r>
          </a:p>
          <a:p>
            <a:pPr lvl="1"/>
            <a:r>
              <a:rPr lang="nl-NL" sz="1600" dirty="0"/>
              <a:t>Reeds </a:t>
            </a:r>
            <a:r>
              <a:rPr lang="nl-NL" sz="1600" dirty="0" err="1"/>
              <a:t>getenderde</a:t>
            </a:r>
            <a:r>
              <a:rPr lang="nl-NL" sz="1600" dirty="0"/>
              <a:t>, maar nog niet operationele offshore windparken</a:t>
            </a:r>
          </a:p>
          <a:p>
            <a:pPr lvl="1"/>
            <a:r>
              <a:rPr lang="nl-NL" sz="1600" dirty="0"/>
              <a:t>Offshore windpark IJmuiden Ver </a:t>
            </a:r>
            <a:r>
              <a:rPr lang="nl-NL" sz="1600" dirty="0" err="1"/>
              <a:t>Alpha</a:t>
            </a:r>
            <a:r>
              <a:rPr lang="nl-NL" sz="1600" dirty="0"/>
              <a:t> (2 GW) en </a:t>
            </a:r>
            <a:r>
              <a:rPr lang="nl-NL" sz="1600" dirty="0" err="1"/>
              <a:t>Beta</a:t>
            </a:r>
            <a:r>
              <a:rPr lang="nl-NL" sz="1600" dirty="0"/>
              <a:t> (2 GW) na tender in Q1 2024 </a:t>
            </a:r>
          </a:p>
        </p:txBody>
      </p:sp>
      <p:sp>
        <p:nvSpPr>
          <p:cNvPr id="8" name="Tijdelijke aanduiding voor inhoud 7">
            <a:extLst>
              <a:ext uri="{FF2B5EF4-FFF2-40B4-BE49-F238E27FC236}">
                <a16:creationId xmlns:a16="http://schemas.microsoft.com/office/drawing/2014/main" id="{8E7A8C30-B832-B735-586D-4C74BB962317}"/>
              </a:ext>
            </a:extLst>
          </p:cNvPr>
          <p:cNvSpPr>
            <a:spLocks noGrp="1"/>
          </p:cNvSpPr>
          <p:nvPr>
            <p:ph sz="half" idx="2"/>
          </p:nvPr>
        </p:nvSpPr>
        <p:spPr/>
        <p:txBody>
          <a:bodyPr>
            <a:normAutofit/>
          </a:bodyPr>
          <a:lstStyle/>
          <a:p>
            <a:pPr marL="0" indent="0">
              <a:buNone/>
            </a:pPr>
            <a:r>
              <a:rPr lang="nl-NL" sz="1800" b="1" dirty="0"/>
              <a:t>Rangschikkingscriteria</a:t>
            </a:r>
          </a:p>
          <a:p>
            <a:r>
              <a:rPr lang="nl-NL" sz="1800" dirty="0"/>
              <a:t>Andere randvoorwaarden zorgen voor een hogere score, in ieder geval:</a:t>
            </a:r>
          </a:p>
          <a:p>
            <a:pPr lvl="1"/>
            <a:r>
              <a:rPr lang="nl-NL" sz="1600" dirty="0"/>
              <a:t>WABO-vergunningen</a:t>
            </a:r>
          </a:p>
          <a:p>
            <a:pPr lvl="1"/>
            <a:r>
              <a:rPr lang="nl-NL" sz="1600" dirty="0"/>
              <a:t>Transportindicatie van </a:t>
            </a:r>
            <a:r>
              <a:rPr lang="nl-NL" sz="1600" dirty="0" err="1"/>
              <a:t>TenneT</a:t>
            </a:r>
            <a:endParaRPr lang="nl-NL" sz="1600" dirty="0"/>
          </a:p>
          <a:p>
            <a:pPr lvl="1"/>
            <a:r>
              <a:rPr lang="nl-NL" sz="1600" dirty="0"/>
              <a:t>Zicht op aansluiting waterstof backbone of andere infrastructuur voor afzet</a:t>
            </a:r>
          </a:p>
          <a:p>
            <a:endParaRPr lang="nl-NL" sz="1800" dirty="0"/>
          </a:p>
        </p:txBody>
      </p:sp>
      <p:sp>
        <p:nvSpPr>
          <p:cNvPr id="3" name="Titel 2">
            <a:extLst>
              <a:ext uri="{FF2B5EF4-FFF2-40B4-BE49-F238E27FC236}">
                <a16:creationId xmlns:a16="http://schemas.microsoft.com/office/drawing/2014/main" id="{699DF340-0391-9855-E791-92F5473DC55C}"/>
              </a:ext>
            </a:extLst>
          </p:cNvPr>
          <p:cNvSpPr>
            <a:spLocks noGrp="1"/>
          </p:cNvSpPr>
          <p:nvPr>
            <p:ph type="title"/>
          </p:nvPr>
        </p:nvSpPr>
        <p:spPr/>
        <p:txBody>
          <a:bodyPr>
            <a:normAutofit fontScale="90000"/>
          </a:bodyPr>
          <a:lstStyle/>
          <a:p>
            <a:r>
              <a:rPr lang="nl-NL" dirty="0"/>
              <a:t>Bonus voor projecten in hoge mate van gereedheid</a:t>
            </a:r>
          </a:p>
        </p:txBody>
      </p:sp>
      <p:sp>
        <p:nvSpPr>
          <p:cNvPr id="6" name="Tijdelijke aanduiding voor dianummer 5">
            <a:extLst>
              <a:ext uri="{FF2B5EF4-FFF2-40B4-BE49-F238E27FC236}">
                <a16:creationId xmlns:a16="http://schemas.microsoft.com/office/drawing/2014/main" id="{59807479-434D-300F-6DA2-AC1A0D19B601}"/>
              </a:ext>
            </a:extLst>
          </p:cNvPr>
          <p:cNvSpPr>
            <a:spLocks noGrp="1"/>
          </p:cNvSpPr>
          <p:nvPr>
            <p:ph type="sldNum" sz="quarter" idx="12"/>
          </p:nvPr>
        </p:nvSpPr>
        <p:spPr/>
        <p:txBody>
          <a:bodyPr/>
          <a:lstStyle/>
          <a:p>
            <a:fld id="{10A0A6AF-03C5-477E-939A-E28F7E7F05EA}" type="slidenum">
              <a:rPr lang="nl-NL" smtClean="0"/>
              <a:pPr/>
              <a:t>25</a:t>
            </a:fld>
            <a:endParaRPr lang="nl-NL"/>
          </a:p>
        </p:txBody>
      </p:sp>
      <p:sp>
        <p:nvSpPr>
          <p:cNvPr id="7" name="Rechthoek 6">
            <a:extLst>
              <a:ext uri="{FF2B5EF4-FFF2-40B4-BE49-F238E27FC236}">
                <a16:creationId xmlns:a16="http://schemas.microsoft.com/office/drawing/2014/main" id="{521C048A-5104-6490-2CD8-F219FBC35BE8}"/>
              </a:ext>
            </a:extLst>
          </p:cNvPr>
          <p:cNvSpPr/>
          <p:nvPr/>
        </p:nvSpPr>
        <p:spPr>
          <a:xfrm>
            <a:off x="8327255" y="0"/>
            <a:ext cx="3864746" cy="63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Beoogd ontwerp – </a:t>
            </a:r>
          </a:p>
          <a:p>
            <a:pPr algn="ctr"/>
            <a:r>
              <a:rPr lang="nl-NL" dirty="0"/>
              <a:t>nog niet finaal besloten</a:t>
            </a:r>
          </a:p>
        </p:txBody>
      </p:sp>
    </p:spTree>
    <p:extLst>
      <p:ext uri="{BB962C8B-B14F-4D97-AF65-F5344CB8AC3E}">
        <p14:creationId xmlns:p14="http://schemas.microsoft.com/office/powerpoint/2010/main" val="1820345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E484D75-BAF1-9BFD-0073-9DD3214774E1}"/>
              </a:ext>
            </a:extLst>
          </p:cNvPr>
          <p:cNvSpPr>
            <a:spLocks noGrp="1"/>
          </p:cNvSpPr>
          <p:nvPr>
            <p:ph idx="1"/>
          </p:nvPr>
        </p:nvSpPr>
        <p:spPr/>
        <p:txBody>
          <a:bodyPr numCol="1"/>
          <a:lstStyle/>
          <a:p>
            <a:r>
              <a:rPr lang="nl-NL" dirty="0"/>
              <a:t>Openstelling eerste helft 2024; beschikkingen Q3 2024</a:t>
            </a:r>
          </a:p>
          <a:p>
            <a:r>
              <a:rPr lang="nl-NL" dirty="0"/>
              <a:t>Publicatie regeling rond jaarwisseling</a:t>
            </a:r>
          </a:p>
          <a:p>
            <a:r>
              <a:rPr lang="nl-NL" dirty="0"/>
              <a:t>Formele notificatieprocedure okt-dec 2023</a:t>
            </a:r>
          </a:p>
          <a:p>
            <a:r>
              <a:rPr lang="nl-NL" dirty="0"/>
              <a:t>Openbare consultatie sept/okt 2023 </a:t>
            </a:r>
          </a:p>
          <a:p>
            <a:r>
              <a:rPr lang="nl-NL" dirty="0"/>
              <a:t>Informele consultaties jul-sept 2023</a:t>
            </a:r>
          </a:p>
        </p:txBody>
      </p:sp>
      <p:sp>
        <p:nvSpPr>
          <p:cNvPr id="3" name="Titel 2">
            <a:extLst>
              <a:ext uri="{FF2B5EF4-FFF2-40B4-BE49-F238E27FC236}">
                <a16:creationId xmlns:a16="http://schemas.microsoft.com/office/drawing/2014/main" id="{B616999F-44FD-A6BE-D4A3-D16284708780}"/>
              </a:ext>
            </a:extLst>
          </p:cNvPr>
          <p:cNvSpPr>
            <a:spLocks noGrp="1"/>
          </p:cNvSpPr>
          <p:nvPr>
            <p:ph type="title"/>
          </p:nvPr>
        </p:nvSpPr>
        <p:spPr/>
        <p:txBody>
          <a:bodyPr/>
          <a:lstStyle/>
          <a:p>
            <a:r>
              <a:rPr lang="nl-NL" dirty="0"/>
              <a:t>Planning richting tender</a:t>
            </a:r>
          </a:p>
        </p:txBody>
      </p:sp>
      <p:sp>
        <p:nvSpPr>
          <p:cNvPr id="6" name="Tijdelijke aanduiding voor dianummer 5">
            <a:extLst>
              <a:ext uri="{FF2B5EF4-FFF2-40B4-BE49-F238E27FC236}">
                <a16:creationId xmlns:a16="http://schemas.microsoft.com/office/drawing/2014/main" id="{1AE4E27A-02BC-B3E9-7809-27F4C2E2DE24}"/>
              </a:ext>
            </a:extLst>
          </p:cNvPr>
          <p:cNvSpPr>
            <a:spLocks noGrp="1"/>
          </p:cNvSpPr>
          <p:nvPr>
            <p:ph type="sldNum" sz="quarter" idx="12"/>
          </p:nvPr>
        </p:nvSpPr>
        <p:spPr/>
        <p:txBody>
          <a:bodyPr/>
          <a:lstStyle/>
          <a:p>
            <a:fld id="{10A0A6AF-03C5-477E-939A-E28F7E7F05EA}" type="slidenum">
              <a:rPr lang="nl-NL" smtClean="0"/>
              <a:pPr/>
              <a:t>26</a:t>
            </a:fld>
            <a:endParaRPr lang="nl-NL"/>
          </a:p>
        </p:txBody>
      </p:sp>
      <p:sp>
        <p:nvSpPr>
          <p:cNvPr id="7" name="Rechthoek 6">
            <a:extLst>
              <a:ext uri="{FF2B5EF4-FFF2-40B4-BE49-F238E27FC236}">
                <a16:creationId xmlns:a16="http://schemas.microsoft.com/office/drawing/2014/main" id="{B9941BE4-D790-EFBA-1286-5230C495BF22}"/>
              </a:ext>
            </a:extLst>
          </p:cNvPr>
          <p:cNvSpPr/>
          <p:nvPr/>
        </p:nvSpPr>
        <p:spPr>
          <a:xfrm>
            <a:off x="8327255" y="0"/>
            <a:ext cx="3864746" cy="63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Beoogd ontwerp – </a:t>
            </a:r>
          </a:p>
          <a:p>
            <a:pPr algn="ctr"/>
            <a:r>
              <a:rPr lang="nl-NL" dirty="0"/>
              <a:t>nog niet finaal besloten</a:t>
            </a:r>
          </a:p>
        </p:txBody>
      </p:sp>
    </p:spTree>
    <p:extLst>
      <p:ext uri="{BB962C8B-B14F-4D97-AF65-F5344CB8AC3E}">
        <p14:creationId xmlns:p14="http://schemas.microsoft.com/office/powerpoint/2010/main" val="3189798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13"/>
          </p:nvPr>
        </p:nvSpPr>
        <p:spPr/>
        <p:txBody>
          <a:bodyPr/>
          <a:lstStyle/>
          <a:p>
            <a:r>
              <a:rPr lang="nl-NL" dirty="0"/>
              <a:t>Aanleiding en proces</a:t>
            </a:r>
          </a:p>
          <a:p>
            <a:r>
              <a:rPr lang="nl-NL" dirty="0"/>
              <a:t>Marktontwikkeling</a:t>
            </a:r>
          </a:p>
          <a:p>
            <a:r>
              <a:rPr lang="nl-NL" dirty="0"/>
              <a:t>Instrumentarium</a:t>
            </a:r>
          </a:p>
          <a:p>
            <a:r>
              <a:rPr lang="nl-NL" dirty="0"/>
              <a:t>Randvoorwaarden</a:t>
            </a:r>
          </a:p>
          <a:p>
            <a:r>
              <a:rPr lang="nl-NL" dirty="0"/>
              <a:t>Afnameverplichting </a:t>
            </a:r>
          </a:p>
          <a:p>
            <a:r>
              <a:rPr lang="nl-NL" dirty="0"/>
              <a:t>Nieuwe ronde productiesubsidies </a:t>
            </a:r>
          </a:p>
          <a:p>
            <a:r>
              <a:rPr lang="nl-NL" b="1" dirty="0"/>
              <a:t>Q&amp;A</a:t>
            </a:r>
          </a:p>
        </p:txBody>
      </p:sp>
      <p:sp>
        <p:nvSpPr>
          <p:cNvPr id="3" name="Titel 2">
            <a:extLst>
              <a:ext uri="{FF2B5EF4-FFF2-40B4-BE49-F238E27FC236}">
                <a16:creationId xmlns:a16="http://schemas.microsoft.com/office/drawing/2014/main" id="{012CD167-750C-484C-A591-762491C4221E}"/>
              </a:ext>
            </a:extLst>
          </p:cNvPr>
          <p:cNvSpPr>
            <a:spLocks noGrp="1"/>
          </p:cNvSpPr>
          <p:nvPr>
            <p:ph type="title"/>
          </p:nvPr>
        </p:nvSpPr>
        <p:spPr/>
        <p:txBody>
          <a:bodyPr>
            <a:normAutofit/>
          </a:bodyPr>
          <a:lstStyle/>
          <a:p>
            <a:r>
              <a:rPr lang="nl-NL" dirty="0"/>
              <a:t>Agenda</a:t>
            </a:r>
          </a:p>
        </p:txBody>
      </p:sp>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937" r="18937"/>
          <a:stretch/>
        </p:blipFill>
        <p:spPr/>
      </p:pic>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16"/>
          </p:nvPr>
        </p:nvSpPr>
        <p:spPr/>
        <p:txBody>
          <a:bodyPr/>
          <a:lstStyle/>
          <a:p>
            <a:fld id="{10A0A6AF-03C5-477E-939A-E28F7E7F05EA}" type="slidenum">
              <a:rPr lang="nl-NL" smtClean="0"/>
              <a:pPr/>
              <a:t>27</a:t>
            </a:fld>
            <a:endParaRPr lang="nl-NL"/>
          </a:p>
        </p:txBody>
      </p:sp>
    </p:spTree>
    <p:extLst>
      <p:ext uri="{BB962C8B-B14F-4D97-AF65-F5344CB8AC3E}">
        <p14:creationId xmlns:p14="http://schemas.microsoft.com/office/powerpoint/2010/main" val="104508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2CD167-750C-484C-A591-762491C4221E}"/>
              </a:ext>
            </a:extLst>
          </p:cNvPr>
          <p:cNvSpPr>
            <a:spLocks noGrp="1"/>
          </p:cNvSpPr>
          <p:nvPr>
            <p:ph type="title"/>
          </p:nvPr>
        </p:nvSpPr>
        <p:spPr/>
        <p:txBody>
          <a:bodyPr>
            <a:normAutofit/>
          </a:bodyPr>
          <a:lstStyle/>
          <a:p>
            <a:r>
              <a:rPr lang="nl-NL"/>
              <a:t>Agenda</a:t>
            </a:r>
          </a:p>
        </p:txBody>
      </p:sp>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8937" r="18937"/>
          <a:stretch/>
        </p:blipFill>
        <p:spPr/>
      </p:pic>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16"/>
          </p:nvPr>
        </p:nvSpPr>
        <p:spPr/>
        <p:txBody>
          <a:bodyPr/>
          <a:lstStyle/>
          <a:p>
            <a:fld id="{10A0A6AF-03C5-477E-939A-E28F7E7F05EA}" type="slidenum">
              <a:rPr lang="nl-NL" smtClean="0"/>
              <a:pPr/>
              <a:t>3</a:t>
            </a:fld>
            <a:endParaRPr lang="nl-NL"/>
          </a:p>
        </p:txBody>
      </p:sp>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13"/>
          </p:nvPr>
        </p:nvSpPr>
        <p:spPr/>
        <p:txBody>
          <a:bodyPr/>
          <a:lstStyle/>
          <a:p>
            <a:r>
              <a:rPr lang="nl-NL" b="1" dirty="0"/>
              <a:t>Aanleiding &amp; proces</a:t>
            </a:r>
          </a:p>
          <a:p>
            <a:r>
              <a:rPr lang="nl-NL" dirty="0"/>
              <a:t>Marktontwikkeling</a:t>
            </a:r>
          </a:p>
          <a:p>
            <a:r>
              <a:rPr lang="nl-NL" dirty="0"/>
              <a:t>Instrumentarium</a:t>
            </a:r>
          </a:p>
          <a:p>
            <a:r>
              <a:rPr lang="nl-NL" dirty="0"/>
              <a:t>Randvoorwaarden</a:t>
            </a:r>
          </a:p>
          <a:p>
            <a:r>
              <a:rPr lang="nl-NL" dirty="0"/>
              <a:t>Afnameverplichting</a:t>
            </a:r>
          </a:p>
          <a:p>
            <a:r>
              <a:rPr lang="nl-NL" dirty="0"/>
              <a:t>Nieuwe ronde productiesubsidies</a:t>
            </a:r>
          </a:p>
          <a:p>
            <a:r>
              <a:rPr lang="nl-NL" dirty="0"/>
              <a:t>Q&amp;A</a:t>
            </a:r>
          </a:p>
          <a:p>
            <a:pPr marL="0" indent="0">
              <a:buNone/>
            </a:pPr>
            <a:endParaRPr lang="nl-NL" dirty="0"/>
          </a:p>
          <a:p>
            <a:endParaRPr lang="nl-NL" dirty="0"/>
          </a:p>
        </p:txBody>
      </p:sp>
    </p:spTree>
    <p:extLst>
      <p:ext uri="{BB962C8B-B14F-4D97-AF65-F5344CB8AC3E}">
        <p14:creationId xmlns:p14="http://schemas.microsoft.com/office/powerpoint/2010/main" val="121950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A2EF71C-4925-4BD7-98F6-2FC083F458D3}"/>
              </a:ext>
            </a:extLst>
          </p:cNvPr>
          <p:cNvSpPr>
            <a:spLocks noGrp="1"/>
          </p:cNvSpPr>
          <p:nvPr>
            <p:ph idx="1"/>
          </p:nvPr>
        </p:nvSpPr>
        <p:spPr/>
        <p:txBody>
          <a:bodyPr numCol="1">
            <a:normAutofit/>
          </a:bodyPr>
          <a:lstStyle/>
          <a:p>
            <a:r>
              <a:rPr lang="nl-NL" dirty="0"/>
              <a:t>Commissiedebat waterstof december:</a:t>
            </a:r>
          </a:p>
          <a:p>
            <a:pPr lvl="1"/>
            <a:r>
              <a:rPr lang="nl-NL" dirty="0"/>
              <a:t>Toezegging hoger tempo uitwerking instrumenten en doelen t/m 2030-35</a:t>
            </a:r>
          </a:p>
          <a:p>
            <a:pPr lvl="1"/>
            <a:r>
              <a:rPr lang="nl-NL" dirty="0"/>
              <a:t>Moties o.a. ‘programmatische aanpak elektrolyse’ en ‘streefdoel 8 GW in 2032’</a:t>
            </a:r>
          </a:p>
          <a:p>
            <a:r>
              <a:rPr lang="nl-NL" dirty="0"/>
              <a:t>Komende maanden:</a:t>
            </a:r>
          </a:p>
          <a:p>
            <a:pPr lvl="1"/>
            <a:r>
              <a:rPr lang="nl-NL" dirty="0"/>
              <a:t>EZK werkt aan Nationaal Plan Energiesysteem, Routekaart Verduurzaming Industrie, Programma Energie Hoofdinfrastructuur, tenders Wind op Zee, en pilot offshore elektrolyse</a:t>
            </a:r>
          </a:p>
          <a:p>
            <a:pPr lvl="1"/>
            <a:r>
              <a:rPr lang="nl-NL" dirty="0"/>
              <a:t>Europese Commissie komt nog met instrumenten, m.n. Hydrogen Bank</a:t>
            </a:r>
          </a:p>
          <a:p>
            <a:pPr lvl="1"/>
            <a:r>
              <a:rPr lang="nl-NL" dirty="0"/>
              <a:t>Uitwerking subsidies en verplichtingen voor hernieuwbare waterstof </a:t>
            </a:r>
          </a:p>
          <a:p>
            <a:pPr marL="313200" lvl="1" indent="0">
              <a:buNone/>
            </a:pPr>
            <a:endParaRPr lang="nl-NL" dirty="0"/>
          </a:p>
          <a:p>
            <a:pPr lvl="1"/>
            <a:endParaRPr lang="nl-NL" dirty="0"/>
          </a:p>
          <a:p>
            <a:pPr lvl="1"/>
            <a:endParaRPr lang="nl-NL" dirty="0"/>
          </a:p>
        </p:txBody>
      </p:sp>
      <p:sp>
        <p:nvSpPr>
          <p:cNvPr id="3" name="Titel 2">
            <a:extLst>
              <a:ext uri="{FF2B5EF4-FFF2-40B4-BE49-F238E27FC236}">
                <a16:creationId xmlns:a16="http://schemas.microsoft.com/office/drawing/2014/main" id="{5FBC8F59-8A47-40BD-BDF0-93C61477B11C}"/>
              </a:ext>
            </a:extLst>
          </p:cNvPr>
          <p:cNvSpPr>
            <a:spLocks noGrp="1"/>
          </p:cNvSpPr>
          <p:nvPr>
            <p:ph type="title"/>
          </p:nvPr>
        </p:nvSpPr>
        <p:spPr/>
        <p:txBody>
          <a:bodyPr/>
          <a:lstStyle/>
          <a:p>
            <a:r>
              <a:rPr lang="nl-NL"/>
              <a:t>Belangrijke context</a:t>
            </a:r>
          </a:p>
        </p:txBody>
      </p:sp>
      <p:sp>
        <p:nvSpPr>
          <p:cNvPr id="6" name="Tijdelijke aanduiding voor dianummer 5">
            <a:extLst>
              <a:ext uri="{FF2B5EF4-FFF2-40B4-BE49-F238E27FC236}">
                <a16:creationId xmlns:a16="http://schemas.microsoft.com/office/drawing/2014/main" id="{D1DBED03-0A51-4B1E-8925-383EC2FC435F}"/>
              </a:ext>
            </a:extLst>
          </p:cNvPr>
          <p:cNvSpPr>
            <a:spLocks noGrp="1"/>
          </p:cNvSpPr>
          <p:nvPr>
            <p:ph type="sldNum" sz="quarter" idx="12"/>
          </p:nvPr>
        </p:nvSpPr>
        <p:spPr/>
        <p:txBody>
          <a:bodyPr/>
          <a:lstStyle/>
          <a:p>
            <a:fld id="{10A0A6AF-03C5-477E-939A-E28F7E7F05EA}" type="slidenum">
              <a:rPr lang="nl-NL" smtClean="0"/>
              <a:pPr/>
              <a:t>4</a:t>
            </a:fld>
            <a:endParaRPr lang="nl-NL"/>
          </a:p>
        </p:txBody>
      </p:sp>
    </p:spTree>
    <p:extLst>
      <p:ext uri="{BB962C8B-B14F-4D97-AF65-F5344CB8AC3E}">
        <p14:creationId xmlns:p14="http://schemas.microsoft.com/office/powerpoint/2010/main" val="183162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72C5FF7-5F4A-4AE2-9443-F5B9C4303779}"/>
              </a:ext>
            </a:extLst>
          </p:cNvPr>
          <p:cNvSpPr>
            <a:spLocks noGrp="1"/>
          </p:cNvSpPr>
          <p:nvPr>
            <p:ph idx="1"/>
          </p:nvPr>
        </p:nvSpPr>
        <p:spPr>
          <a:xfrm>
            <a:off x="635000" y="2289485"/>
            <a:ext cx="10923588" cy="3931928"/>
          </a:xfrm>
        </p:spPr>
        <p:txBody>
          <a:bodyPr numCol="1">
            <a:normAutofit/>
          </a:bodyPr>
          <a:lstStyle/>
          <a:p>
            <a:r>
              <a:rPr lang="nl-NL" dirty="0"/>
              <a:t>Twee Kamerbrieven:</a:t>
            </a:r>
          </a:p>
          <a:p>
            <a:pPr lvl="2"/>
            <a:r>
              <a:rPr lang="nl-NL" sz="2000" dirty="0"/>
              <a:t>Juni – streefdoelen, budgetten en vormgeving instrumenten op hoofdlijnen</a:t>
            </a:r>
          </a:p>
          <a:p>
            <a:pPr lvl="2"/>
            <a:r>
              <a:rPr lang="nl-NL" sz="2000" dirty="0"/>
              <a:t>Najaar – instrumenten in detail + externe analyse economische effecten</a:t>
            </a:r>
          </a:p>
          <a:p>
            <a:r>
              <a:rPr lang="nl-NL" dirty="0"/>
              <a:t>Consultaties:</a:t>
            </a:r>
          </a:p>
          <a:p>
            <a:pPr lvl="1"/>
            <a:r>
              <a:rPr lang="nl-NL" dirty="0"/>
              <a:t>Tijdig duidelijkheid bieden voor versnellen investeringen in projecten</a:t>
            </a:r>
          </a:p>
          <a:p>
            <a:pPr lvl="1"/>
            <a:r>
              <a:rPr lang="nl-NL" dirty="0"/>
              <a:t>Publieke voorlichting over vormgeving instrumenten op hoofdlijnen (nu)</a:t>
            </a:r>
          </a:p>
          <a:p>
            <a:pPr lvl="1"/>
            <a:r>
              <a:rPr lang="nl-NL" dirty="0"/>
              <a:t>Individuele instrumenten krijgen ook nog formele consultaties (dit najaar)</a:t>
            </a:r>
          </a:p>
          <a:p>
            <a:pPr lvl="1"/>
            <a:endParaRPr lang="nl-NL" dirty="0"/>
          </a:p>
          <a:p>
            <a:pPr lvl="1"/>
            <a:endParaRPr lang="nl-NL" dirty="0"/>
          </a:p>
        </p:txBody>
      </p:sp>
      <p:sp>
        <p:nvSpPr>
          <p:cNvPr id="3" name="Titel 2">
            <a:extLst>
              <a:ext uri="{FF2B5EF4-FFF2-40B4-BE49-F238E27FC236}">
                <a16:creationId xmlns:a16="http://schemas.microsoft.com/office/drawing/2014/main" id="{D9E5406B-5923-49AD-8B01-C083DAB89AD8}"/>
              </a:ext>
            </a:extLst>
          </p:cNvPr>
          <p:cNvSpPr>
            <a:spLocks noGrp="1"/>
          </p:cNvSpPr>
          <p:nvPr>
            <p:ph type="title"/>
          </p:nvPr>
        </p:nvSpPr>
        <p:spPr/>
        <p:txBody>
          <a:bodyPr/>
          <a:lstStyle/>
          <a:p>
            <a:r>
              <a:rPr lang="nl-NL"/>
              <a:t>Proces op hoofdlijnen</a:t>
            </a:r>
          </a:p>
        </p:txBody>
      </p:sp>
      <p:sp>
        <p:nvSpPr>
          <p:cNvPr id="6" name="Tijdelijke aanduiding voor dianummer 5">
            <a:extLst>
              <a:ext uri="{FF2B5EF4-FFF2-40B4-BE49-F238E27FC236}">
                <a16:creationId xmlns:a16="http://schemas.microsoft.com/office/drawing/2014/main" id="{81A9A213-0CE8-491C-82C0-7D9A3DDD5147}"/>
              </a:ext>
            </a:extLst>
          </p:cNvPr>
          <p:cNvSpPr>
            <a:spLocks noGrp="1"/>
          </p:cNvSpPr>
          <p:nvPr>
            <p:ph type="sldNum" sz="quarter" idx="12"/>
          </p:nvPr>
        </p:nvSpPr>
        <p:spPr/>
        <p:txBody>
          <a:bodyPr/>
          <a:lstStyle/>
          <a:p>
            <a:fld id="{10A0A6AF-03C5-477E-939A-E28F7E7F05EA}" type="slidenum">
              <a:rPr lang="nl-NL" smtClean="0"/>
              <a:pPr/>
              <a:t>5</a:t>
            </a:fld>
            <a:endParaRPr lang="nl-NL"/>
          </a:p>
        </p:txBody>
      </p:sp>
    </p:spTree>
    <p:extLst>
      <p:ext uri="{BB962C8B-B14F-4D97-AF65-F5344CB8AC3E}">
        <p14:creationId xmlns:p14="http://schemas.microsoft.com/office/powerpoint/2010/main" val="239258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13"/>
          </p:nvPr>
        </p:nvSpPr>
        <p:spPr/>
        <p:txBody>
          <a:bodyPr>
            <a:normAutofit lnSpcReduction="10000"/>
          </a:bodyPr>
          <a:lstStyle/>
          <a:p>
            <a:r>
              <a:rPr lang="nl-NL" dirty="0"/>
              <a:t>Aanleiding en proces</a:t>
            </a:r>
          </a:p>
          <a:p>
            <a:r>
              <a:rPr lang="nl-NL" b="1" dirty="0"/>
              <a:t>Marktontwikkeling</a:t>
            </a:r>
          </a:p>
          <a:p>
            <a:r>
              <a:rPr lang="nl-NL" dirty="0"/>
              <a:t>Instrumentarium</a:t>
            </a:r>
          </a:p>
          <a:p>
            <a:r>
              <a:rPr lang="nl-NL" dirty="0"/>
              <a:t>Randvoorwaarden</a:t>
            </a:r>
          </a:p>
          <a:p>
            <a:r>
              <a:rPr lang="nl-NL" dirty="0"/>
              <a:t>Afnameverplichting </a:t>
            </a:r>
          </a:p>
          <a:p>
            <a:r>
              <a:rPr lang="nl-NL" dirty="0"/>
              <a:t>Nieuwe ronde productiesubsidies</a:t>
            </a:r>
          </a:p>
          <a:p>
            <a:r>
              <a:rPr lang="nl-NL" dirty="0"/>
              <a:t>Q&amp;A</a:t>
            </a:r>
          </a:p>
          <a:p>
            <a:pPr marL="0" indent="0">
              <a:buNone/>
            </a:pPr>
            <a:r>
              <a:rPr lang="nl-NL" dirty="0"/>
              <a:t> </a:t>
            </a:r>
          </a:p>
        </p:txBody>
      </p:sp>
      <p:sp>
        <p:nvSpPr>
          <p:cNvPr id="3" name="Titel 2">
            <a:extLst>
              <a:ext uri="{FF2B5EF4-FFF2-40B4-BE49-F238E27FC236}">
                <a16:creationId xmlns:a16="http://schemas.microsoft.com/office/drawing/2014/main" id="{012CD167-750C-484C-A591-762491C4221E}"/>
              </a:ext>
            </a:extLst>
          </p:cNvPr>
          <p:cNvSpPr>
            <a:spLocks noGrp="1"/>
          </p:cNvSpPr>
          <p:nvPr>
            <p:ph type="title"/>
          </p:nvPr>
        </p:nvSpPr>
        <p:spPr>
          <a:xfrm>
            <a:off x="6553199" y="1019478"/>
            <a:ext cx="5004000" cy="948047"/>
          </a:xfrm>
        </p:spPr>
        <p:txBody>
          <a:bodyPr>
            <a:normAutofit/>
          </a:bodyPr>
          <a:lstStyle/>
          <a:p>
            <a:r>
              <a:rPr lang="nl-NL" dirty="0"/>
              <a:t>Agenda</a:t>
            </a:r>
          </a:p>
        </p:txBody>
      </p:sp>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937" r="18937"/>
          <a:stretch/>
        </p:blipFill>
        <p:spPr>
          <a:xfrm>
            <a:off x="-2242" y="25886"/>
            <a:ext cx="6098242" cy="6858000"/>
          </a:xfrm>
        </p:spPr>
      </p:pic>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16"/>
          </p:nvPr>
        </p:nvSpPr>
        <p:spPr/>
        <p:txBody>
          <a:bodyPr/>
          <a:lstStyle/>
          <a:p>
            <a:fld id="{10A0A6AF-03C5-477E-939A-E28F7E7F05EA}" type="slidenum">
              <a:rPr lang="nl-NL" smtClean="0"/>
              <a:pPr/>
              <a:t>6</a:t>
            </a:fld>
            <a:endParaRPr lang="nl-NL"/>
          </a:p>
        </p:txBody>
      </p:sp>
    </p:spTree>
    <p:extLst>
      <p:ext uri="{BB962C8B-B14F-4D97-AF65-F5344CB8AC3E}">
        <p14:creationId xmlns:p14="http://schemas.microsoft.com/office/powerpoint/2010/main" val="204063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tekst 16">
            <a:extLst>
              <a:ext uri="{FF2B5EF4-FFF2-40B4-BE49-F238E27FC236}">
                <a16:creationId xmlns:a16="http://schemas.microsoft.com/office/drawing/2014/main" id="{35613DDC-041D-4C60-AB3E-94D4AAF38871}"/>
              </a:ext>
            </a:extLst>
          </p:cNvPr>
          <p:cNvSpPr>
            <a:spLocks noGrp="1"/>
          </p:cNvSpPr>
          <p:nvPr>
            <p:ph type="body" idx="1"/>
          </p:nvPr>
        </p:nvSpPr>
        <p:spPr>
          <a:xfrm>
            <a:off x="635001" y="2306037"/>
            <a:ext cx="5004000" cy="414250"/>
          </a:xfrm>
        </p:spPr>
        <p:txBody>
          <a:bodyPr/>
          <a:lstStyle/>
          <a:p>
            <a:r>
              <a:rPr lang="nl-NL"/>
              <a:t>Grote bandbreedte voor 2050</a:t>
            </a:r>
          </a:p>
        </p:txBody>
      </p:sp>
      <p:sp>
        <p:nvSpPr>
          <p:cNvPr id="18" name="Tijdelijke aanduiding voor inhoud 17">
            <a:extLst>
              <a:ext uri="{FF2B5EF4-FFF2-40B4-BE49-F238E27FC236}">
                <a16:creationId xmlns:a16="http://schemas.microsoft.com/office/drawing/2014/main" id="{0ECEB31E-DBF0-4FCB-8963-A267CB72BA90}"/>
              </a:ext>
            </a:extLst>
          </p:cNvPr>
          <p:cNvSpPr>
            <a:spLocks noGrp="1"/>
          </p:cNvSpPr>
          <p:nvPr>
            <p:ph sz="half" idx="2"/>
          </p:nvPr>
        </p:nvSpPr>
        <p:spPr/>
        <p:txBody>
          <a:bodyPr/>
          <a:lstStyle/>
          <a:p>
            <a:endParaRPr lang="nl-NL" dirty="0"/>
          </a:p>
        </p:txBody>
      </p:sp>
      <p:sp>
        <p:nvSpPr>
          <p:cNvPr id="19" name="Tijdelijke aanduiding voor tekst 18">
            <a:extLst>
              <a:ext uri="{FF2B5EF4-FFF2-40B4-BE49-F238E27FC236}">
                <a16:creationId xmlns:a16="http://schemas.microsoft.com/office/drawing/2014/main" id="{612144A2-2D56-4827-BA53-C7673DB08E15}"/>
              </a:ext>
            </a:extLst>
          </p:cNvPr>
          <p:cNvSpPr>
            <a:spLocks noGrp="1"/>
          </p:cNvSpPr>
          <p:nvPr>
            <p:ph type="body" sz="quarter" idx="3"/>
          </p:nvPr>
        </p:nvSpPr>
        <p:spPr>
          <a:xfrm>
            <a:off x="6553200" y="2306037"/>
            <a:ext cx="5004000" cy="414250"/>
          </a:xfrm>
        </p:spPr>
        <p:txBody>
          <a:bodyPr/>
          <a:lstStyle/>
          <a:p>
            <a:r>
              <a:rPr lang="nl-NL"/>
              <a:t>Meerdere doelen voor 2030</a:t>
            </a:r>
          </a:p>
        </p:txBody>
      </p:sp>
      <p:sp>
        <p:nvSpPr>
          <p:cNvPr id="20" name="Tijdelijke aanduiding voor inhoud 19">
            <a:extLst>
              <a:ext uri="{FF2B5EF4-FFF2-40B4-BE49-F238E27FC236}">
                <a16:creationId xmlns:a16="http://schemas.microsoft.com/office/drawing/2014/main" id="{2D2C11B6-9FC0-4191-AA08-41738BBDA32A}"/>
              </a:ext>
            </a:extLst>
          </p:cNvPr>
          <p:cNvSpPr>
            <a:spLocks noGrp="1"/>
          </p:cNvSpPr>
          <p:nvPr>
            <p:ph sz="quarter" idx="4"/>
          </p:nvPr>
        </p:nvSpPr>
        <p:spPr>
          <a:xfrm>
            <a:off x="6553200" y="2636018"/>
            <a:ext cx="5005388" cy="3585396"/>
          </a:xfrm>
        </p:spPr>
        <p:txBody>
          <a:bodyPr>
            <a:normAutofit fontScale="85000" lnSpcReduction="10000"/>
          </a:bodyPr>
          <a:lstStyle/>
          <a:p>
            <a:r>
              <a:rPr lang="nl-NL" dirty="0"/>
              <a:t>60% CO</a:t>
            </a:r>
            <a:r>
              <a:rPr lang="nl-NL" baseline="-25000" dirty="0"/>
              <a:t>2</a:t>
            </a:r>
            <a:r>
              <a:rPr lang="nl-NL" dirty="0"/>
              <a:t>-reductie in NL</a:t>
            </a:r>
          </a:p>
          <a:p>
            <a:pPr lvl="1"/>
            <a:r>
              <a:rPr lang="nl-NL" dirty="0"/>
              <a:t>Offshore wind + waterstof</a:t>
            </a:r>
          </a:p>
          <a:p>
            <a:pPr lvl="1"/>
            <a:r>
              <a:rPr lang="nl-NL" dirty="0"/>
              <a:t>Import van waterstof</a:t>
            </a:r>
          </a:p>
          <a:p>
            <a:pPr lvl="1"/>
            <a:r>
              <a:rPr lang="nl-NL" dirty="0"/>
              <a:t>CO2-afvang bij bestaande productie</a:t>
            </a:r>
          </a:p>
          <a:p>
            <a:pPr lvl="1"/>
            <a:r>
              <a:rPr lang="nl-NL" dirty="0"/>
              <a:t>CO2-vrije gascentrales</a:t>
            </a:r>
          </a:p>
          <a:p>
            <a:r>
              <a:rPr lang="nl-NL" dirty="0"/>
              <a:t>EU Fit-for-55-pakket</a:t>
            </a:r>
          </a:p>
          <a:p>
            <a:pPr lvl="1"/>
            <a:r>
              <a:rPr lang="nl-NL" dirty="0"/>
              <a:t>35-75 PJ RFNBO in de industrie </a:t>
            </a:r>
          </a:p>
          <a:p>
            <a:pPr lvl="1"/>
            <a:r>
              <a:rPr lang="nl-NL" dirty="0"/>
              <a:t>10-20 PJ RFNBO in de mobiliteit</a:t>
            </a:r>
          </a:p>
          <a:p>
            <a:r>
              <a:rPr lang="nl-NL" dirty="0"/>
              <a:t>Onafhankelijk van Russische fossiele brandstoffen</a:t>
            </a:r>
          </a:p>
        </p:txBody>
      </p:sp>
      <p:sp>
        <p:nvSpPr>
          <p:cNvPr id="6" name="Tijdelijke aanduiding voor dianummer 5">
            <a:extLst>
              <a:ext uri="{FF2B5EF4-FFF2-40B4-BE49-F238E27FC236}">
                <a16:creationId xmlns:a16="http://schemas.microsoft.com/office/drawing/2014/main" id="{5F41C85A-F615-48D5-BBF1-9732E0139A43}"/>
              </a:ext>
            </a:extLst>
          </p:cNvPr>
          <p:cNvSpPr>
            <a:spLocks noGrp="1"/>
          </p:cNvSpPr>
          <p:nvPr>
            <p:ph type="sldNum" sz="quarter" idx="12"/>
          </p:nvPr>
        </p:nvSpPr>
        <p:spPr/>
        <p:txBody>
          <a:bodyPr/>
          <a:lstStyle/>
          <a:p>
            <a:fld id="{10A0A6AF-03C5-477E-939A-E28F7E7F05EA}" type="slidenum">
              <a:rPr lang="nl-NL" smtClean="0"/>
              <a:pPr/>
              <a:t>7</a:t>
            </a:fld>
            <a:endParaRPr lang="nl-NL"/>
          </a:p>
        </p:txBody>
      </p:sp>
      <p:pic>
        <p:nvPicPr>
          <p:cNvPr id="11" name="Tijdelijke aanduiding voor inhoud 8" descr="Staafdiagram met van PJ per energiebron, verdeeld over sturing op verschillende niveaus.">
            <a:extLst>
              <a:ext uri="{FF2B5EF4-FFF2-40B4-BE49-F238E27FC236}">
                <a16:creationId xmlns:a16="http://schemas.microsoft.com/office/drawing/2014/main" id="{1506E865-9C42-4DA0-8005-D36A867BC0D3}"/>
              </a:ext>
            </a:extLst>
          </p:cNvPr>
          <p:cNvPicPr>
            <a:picLocks noChangeAspect="1"/>
          </p:cNvPicPr>
          <p:nvPr/>
        </p:nvPicPr>
        <p:blipFill>
          <a:blip r:embed="rId2"/>
          <a:stretch>
            <a:fillRect/>
          </a:stretch>
        </p:blipFill>
        <p:spPr>
          <a:xfrm>
            <a:off x="635000" y="2765918"/>
            <a:ext cx="5226050" cy="3095951"/>
          </a:xfrm>
          <a:prstGeom prst="rect">
            <a:avLst/>
          </a:prstGeom>
        </p:spPr>
      </p:pic>
      <p:sp>
        <p:nvSpPr>
          <p:cNvPr id="12" name="Ovaal 11" descr="omcirkeling van de PJ waterstof in het staafdiagram">
            <a:extLst>
              <a:ext uri="{FF2B5EF4-FFF2-40B4-BE49-F238E27FC236}">
                <a16:creationId xmlns:a16="http://schemas.microsoft.com/office/drawing/2014/main" id="{B6CEA2EA-7122-48B0-AF94-418EC98ECC1B}"/>
              </a:ext>
            </a:extLst>
          </p:cNvPr>
          <p:cNvSpPr/>
          <p:nvPr/>
        </p:nvSpPr>
        <p:spPr>
          <a:xfrm rot="20868995">
            <a:off x="2499171" y="3409584"/>
            <a:ext cx="3564294" cy="83975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dianummer 5">
            <a:extLst>
              <a:ext uri="{FF2B5EF4-FFF2-40B4-BE49-F238E27FC236}">
                <a16:creationId xmlns:a16="http://schemas.microsoft.com/office/drawing/2014/main" id="{E274897C-A589-448B-A2FB-85ACD7C5AD52}"/>
              </a:ext>
            </a:extLst>
          </p:cNvPr>
          <p:cNvSpPr txBox="1">
            <a:spLocks/>
          </p:cNvSpPr>
          <p:nvPr/>
        </p:nvSpPr>
        <p:spPr>
          <a:xfrm>
            <a:off x="3844212" y="5831047"/>
            <a:ext cx="2021644" cy="264273"/>
          </a:xfrm>
          <a:prstGeom prst="rect">
            <a:avLst/>
          </a:prstGeom>
        </p:spPr>
        <p:txBody>
          <a:bodyPr vert="horz" lIns="91440" tIns="45720" rIns="0" bIns="45720" rtlCol="0" anchor="b" anchorCtr="0"/>
          <a:lstStyle>
            <a:defPPr>
              <a:defRPr lang="nl-NL"/>
            </a:defPPr>
            <a:lvl1pPr marL="0" algn="r" defTabSz="914400" rtl="0" eaLnBrk="1" latinLnBrk="0" hangingPunct="1">
              <a:defRPr sz="105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srgbClr val="063C3F"/>
                </a:solidFill>
                <a:latin typeface="Arial" panose="020B0604020202020204" pitchFamily="34" charset="0"/>
                <a:cs typeface="Arial" panose="020B0604020202020204" pitchFamily="34" charset="0"/>
              </a:rPr>
              <a:t>Bron: Berenschot/</a:t>
            </a:r>
            <a:r>
              <a:rPr lang="nl-NL" err="1">
                <a:solidFill>
                  <a:srgbClr val="063C3F"/>
                </a:solidFill>
                <a:latin typeface="Arial" panose="020B0604020202020204" pitchFamily="34" charset="0"/>
                <a:cs typeface="Arial" panose="020B0604020202020204" pitchFamily="34" charset="0"/>
              </a:rPr>
              <a:t>Kalavasta</a:t>
            </a:r>
            <a:endParaRPr lang="nl-NL" b="1">
              <a:solidFill>
                <a:srgbClr val="063C3F"/>
              </a:solidFill>
              <a:latin typeface="Arial" panose="020B0604020202020204" pitchFamily="34" charset="0"/>
              <a:cs typeface="Arial" panose="020B0604020202020204" pitchFamily="34" charset="0"/>
            </a:endParaRPr>
          </a:p>
        </p:txBody>
      </p:sp>
      <p:sp>
        <p:nvSpPr>
          <p:cNvPr id="21" name="Titel 1">
            <a:extLst>
              <a:ext uri="{FF2B5EF4-FFF2-40B4-BE49-F238E27FC236}">
                <a16:creationId xmlns:a16="http://schemas.microsoft.com/office/drawing/2014/main" id="{6F8AC581-C26B-4A0D-9364-842DBCAC70A6}"/>
              </a:ext>
            </a:extLst>
          </p:cNvPr>
          <p:cNvSpPr txBox="1">
            <a:spLocks noGrp="1"/>
          </p:cNvSpPr>
          <p:nvPr>
            <p:ph type="title" idx="4294967295"/>
          </p:nvPr>
        </p:nvSpPr>
        <p:spPr>
          <a:xfrm>
            <a:off x="787400" y="1204913"/>
            <a:ext cx="10923588" cy="948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0" i="0" u="none" strike="noStrike" kern="1200" cap="none" spc="0" normalizeH="0" baseline="0" noProof="0" dirty="0">
                <a:ln>
                  <a:noFill/>
                </a:ln>
                <a:solidFill>
                  <a:schemeClr val="tx2"/>
                </a:solidFill>
                <a:effectLst/>
                <a:uLnTx/>
                <a:uFillTx/>
                <a:latin typeface="+mj-lt"/>
                <a:ea typeface="+mj-ea"/>
                <a:cs typeface="+mj-cs"/>
              </a:rPr>
              <a:t>Toekomstperspectief en doelen</a:t>
            </a:r>
          </a:p>
        </p:txBody>
      </p:sp>
    </p:spTree>
    <p:extLst>
      <p:ext uri="{BB962C8B-B14F-4D97-AF65-F5344CB8AC3E}">
        <p14:creationId xmlns:p14="http://schemas.microsoft.com/office/powerpoint/2010/main" val="390815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13CD23D7-938C-050D-1D50-8490267B1B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cxnSp>
        <p:nvCxnSpPr>
          <p:cNvPr id="6" name="Rechte verbindingslijn 5">
            <a:extLst>
              <a:ext uri="{FF2B5EF4-FFF2-40B4-BE49-F238E27FC236}">
                <a16:creationId xmlns:a16="http://schemas.microsoft.com/office/drawing/2014/main" id="{B2FC0755-D9E2-2CBC-15C1-AF476E03F09B}"/>
              </a:ext>
              <a:ext uri="{C183D7F6-B498-43B3-948B-1728B52AA6E4}">
                <adec:decorative xmlns:adec="http://schemas.microsoft.com/office/drawing/2017/decorative" val="1"/>
              </a:ext>
            </a:extLst>
          </p:cNvPr>
          <p:cNvCxnSpPr>
            <a:cxnSpLocks/>
          </p:cNvCxnSpPr>
          <p:nvPr/>
        </p:nvCxnSpPr>
        <p:spPr>
          <a:xfrm>
            <a:off x="544529" y="4775057"/>
            <a:ext cx="5732980"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kstvak 6">
            <a:extLst>
              <a:ext uri="{FF2B5EF4-FFF2-40B4-BE49-F238E27FC236}">
                <a16:creationId xmlns:a16="http://schemas.microsoft.com/office/drawing/2014/main" id="{7EBD6B5B-8CBB-19F0-B7E8-D001C243BF8D}"/>
              </a:ext>
            </a:extLst>
          </p:cNvPr>
          <p:cNvSpPr txBox="1"/>
          <p:nvPr/>
        </p:nvSpPr>
        <p:spPr>
          <a:xfrm>
            <a:off x="484598" y="4789684"/>
            <a:ext cx="204455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Verdana"/>
                <a:ea typeface="+mn-ea"/>
                <a:cs typeface="+mn-cs"/>
              </a:rPr>
              <a:t>4</a:t>
            </a:r>
            <a:r>
              <a:rPr lang="nl-NL" sz="1400" b="1" dirty="0">
                <a:solidFill>
                  <a:srgbClr val="000000"/>
                </a:solidFill>
                <a:latin typeface="Verdana"/>
              </a:rPr>
              <a:t>5</a:t>
            </a:r>
            <a:r>
              <a:rPr kumimoji="0" lang="nl-NL" sz="1400" b="1" i="0" u="none" strike="noStrike" kern="1200" cap="none" spc="0" normalizeH="0" baseline="0" noProof="0" dirty="0">
                <a:ln>
                  <a:noFill/>
                </a:ln>
                <a:solidFill>
                  <a:srgbClr val="000000"/>
                </a:solidFill>
                <a:effectLst/>
                <a:uLnTx/>
                <a:uFillTx/>
                <a:latin typeface="Verdana"/>
                <a:ea typeface="+mn-ea"/>
                <a:cs typeface="+mn-cs"/>
              </a:rPr>
              <a:t>-95 PJ</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Verwachte hernieuwbare waterstof vraag in 2030 in NL*</a:t>
            </a:r>
          </a:p>
        </p:txBody>
      </p:sp>
      <p:sp>
        <p:nvSpPr>
          <p:cNvPr id="8" name="Tekstvak 7">
            <a:extLst>
              <a:ext uri="{FF2B5EF4-FFF2-40B4-BE49-F238E27FC236}">
                <a16:creationId xmlns:a16="http://schemas.microsoft.com/office/drawing/2014/main" id="{4C9A7491-7C58-059F-1049-86E9F64FD199}"/>
              </a:ext>
            </a:extLst>
          </p:cNvPr>
          <p:cNvSpPr txBox="1"/>
          <p:nvPr/>
        </p:nvSpPr>
        <p:spPr>
          <a:xfrm>
            <a:off x="4291416" y="4766382"/>
            <a:ext cx="1751746"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Verdana"/>
                <a:ea typeface="+mn-ea"/>
                <a:cs typeface="+mn-cs"/>
              </a:rPr>
              <a:t>&lt;</a:t>
            </a:r>
            <a:r>
              <a:rPr lang="nl-NL" sz="1400" b="1" dirty="0">
                <a:solidFill>
                  <a:srgbClr val="000000"/>
                </a:solidFill>
                <a:latin typeface="Verdana"/>
              </a:rPr>
              <a:t>5</a:t>
            </a:r>
            <a:r>
              <a:rPr kumimoji="0" lang="nl-NL" sz="1400" b="1" i="0" u="none" strike="noStrike" kern="1200" cap="none" spc="0" normalizeH="0" baseline="0" noProof="0" dirty="0">
                <a:ln>
                  <a:noFill/>
                </a:ln>
                <a:solidFill>
                  <a:srgbClr val="000000"/>
                </a:solidFill>
                <a:effectLst/>
                <a:uLnTx/>
                <a:uFillTx/>
                <a:latin typeface="Verdana"/>
                <a:ea typeface="+mn-ea"/>
                <a:cs typeface="+mn-cs"/>
              </a:rPr>
              <a:t>9 PJ</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Benodigde import voor </a:t>
            </a:r>
            <a:r>
              <a:rPr kumimoji="0" lang="nl-NL" sz="1400" b="0" i="0" u="none" strike="noStrike" kern="1200" cap="none" spc="0" normalizeH="0" baseline="0" noProof="0" dirty="0" err="1">
                <a:ln>
                  <a:noFill/>
                </a:ln>
                <a:solidFill>
                  <a:srgbClr val="000000"/>
                </a:solidFill>
                <a:effectLst/>
                <a:uLnTx/>
                <a:uFillTx/>
                <a:latin typeface="Verdana"/>
                <a:ea typeface="+mn-ea"/>
                <a:cs typeface="+mn-cs"/>
              </a:rPr>
              <a:t>NLse</a:t>
            </a:r>
            <a:r>
              <a:rPr kumimoji="0" lang="nl-NL" sz="1400" b="0" i="0" u="none" strike="noStrike" kern="1200" cap="none" spc="0" normalizeH="0" baseline="0" noProof="0" dirty="0">
                <a:ln>
                  <a:noFill/>
                </a:ln>
                <a:solidFill>
                  <a:srgbClr val="000000"/>
                </a:solidFill>
                <a:effectLst/>
                <a:uLnTx/>
                <a:uFillTx/>
                <a:latin typeface="Verdana"/>
                <a:ea typeface="+mn-ea"/>
                <a:cs typeface="+mn-cs"/>
              </a:rPr>
              <a:t> consumptie </a:t>
            </a:r>
            <a:r>
              <a:rPr kumimoji="0" lang="nl-NL" sz="1100" b="0" i="0" u="none" strike="noStrike" kern="1200" cap="none" spc="0" normalizeH="0" baseline="0" noProof="0" dirty="0">
                <a:ln>
                  <a:noFill/>
                </a:ln>
                <a:solidFill>
                  <a:srgbClr val="000000"/>
                </a:solidFill>
                <a:effectLst/>
                <a:uLnTx/>
                <a:uFillTx/>
                <a:latin typeface="Verdana"/>
                <a:ea typeface="+mn-ea"/>
                <a:cs typeface="+mn-cs"/>
              </a:rPr>
              <a:t>(afhankelijk van RED scenario)</a:t>
            </a:r>
            <a:endParaRPr kumimoji="0" lang="nl-NL" sz="1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Rechthoek 9">
            <a:extLst>
              <a:ext uri="{FF2B5EF4-FFF2-40B4-BE49-F238E27FC236}">
                <a16:creationId xmlns:a16="http://schemas.microsoft.com/office/drawing/2014/main" id="{4995ECAF-7F35-7179-8FD2-1A9A03538D65}"/>
              </a:ext>
              <a:ext uri="{C183D7F6-B498-43B3-948B-1728B52AA6E4}">
                <adec:decorative xmlns:adec="http://schemas.microsoft.com/office/drawing/2017/decorative" val="1"/>
              </a:ext>
            </a:extLst>
          </p:cNvPr>
          <p:cNvSpPr/>
          <p:nvPr/>
        </p:nvSpPr>
        <p:spPr>
          <a:xfrm>
            <a:off x="951216" y="4023105"/>
            <a:ext cx="1089060" cy="7386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Rechthoek 10">
            <a:extLst>
              <a:ext uri="{FF2B5EF4-FFF2-40B4-BE49-F238E27FC236}">
                <a16:creationId xmlns:a16="http://schemas.microsoft.com/office/drawing/2014/main" id="{E52C5B7D-D92F-83BE-4BFE-824A2B86261C}"/>
              </a:ext>
              <a:ext uri="{C183D7F6-B498-43B3-948B-1728B52AA6E4}">
                <adec:decorative xmlns:adec="http://schemas.microsoft.com/office/drawing/2017/decorative" val="1"/>
              </a:ext>
            </a:extLst>
          </p:cNvPr>
          <p:cNvSpPr/>
          <p:nvPr/>
        </p:nvSpPr>
        <p:spPr>
          <a:xfrm>
            <a:off x="951216" y="3268026"/>
            <a:ext cx="1089060" cy="809380"/>
          </a:xfrm>
          <a:prstGeom prst="rect">
            <a:avLst/>
          </a:prstGeom>
          <a:solidFill>
            <a:schemeClr val="accent4">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kstvak 11">
            <a:extLst>
              <a:ext uri="{FF2B5EF4-FFF2-40B4-BE49-F238E27FC236}">
                <a16:creationId xmlns:a16="http://schemas.microsoft.com/office/drawing/2014/main" id="{FC65DD14-33ED-1064-6165-A55EAF9A438A}"/>
              </a:ext>
            </a:extLst>
          </p:cNvPr>
          <p:cNvSpPr txBox="1"/>
          <p:nvPr/>
        </p:nvSpPr>
        <p:spPr>
          <a:xfrm>
            <a:off x="2506894" y="4768053"/>
            <a:ext cx="18082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Verdana"/>
                <a:ea typeface="+mn-ea"/>
                <a:cs typeface="+mn-cs"/>
              </a:rPr>
              <a:t>36-72 PJ</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Binnenlandse productie uit elektrolyse</a:t>
            </a:r>
          </a:p>
        </p:txBody>
      </p:sp>
      <p:sp>
        <p:nvSpPr>
          <p:cNvPr id="13" name="Rechthoek 12">
            <a:extLst>
              <a:ext uri="{FF2B5EF4-FFF2-40B4-BE49-F238E27FC236}">
                <a16:creationId xmlns:a16="http://schemas.microsoft.com/office/drawing/2014/main" id="{14C52A92-B414-B242-0F73-47E7F015D8EB}"/>
              </a:ext>
              <a:ext uri="{C183D7F6-B498-43B3-948B-1728B52AA6E4}">
                <adec:decorative xmlns:adec="http://schemas.microsoft.com/office/drawing/2017/decorative" val="1"/>
              </a:ext>
            </a:extLst>
          </p:cNvPr>
          <p:cNvSpPr/>
          <p:nvPr/>
        </p:nvSpPr>
        <p:spPr>
          <a:xfrm>
            <a:off x="4668976" y="2668761"/>
            <a:ext cx="1089060" cy="648000"/>
          </a:xfrm>
          <a:prstGeom prst="rect">
            <a:avLst/>
          </a:prstGeom>
          <a:solidFill>
            <a:schemeClr val="accent3">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14" name="Rechthoek 13">
            <a:extLst>
              <a:ext uri="{FF2B5EF4-FFF2-40B4-BE49-F238E27FC236}">
                <a16:creationId xmlns:a16="http://schemas.microsoft.com/office/drawing/2014/main" id="{76F26F6C-AEC6-22C9-C23F-B79B7EA705B0}"/>
              </a:ext>
              <a:ext uri="{C183D7F6-B498-43B3-948B-1728B52AA6E4}">
                <adec:decorative xmlns:adec="http://schemas.microsoft.com/office/drawing/2017/decorative" val="1"/>
              </a:ext>
            </a:extLst>
          </p:cNvPr>
          <p:cNvSpPr/>
          <p:nvPr/>
        </p:nvSpPr>
        <p:spPr>
          <a:xfrm>
            <a:off x="2866489" y="4155249"/>
            <a:ext cx="1089060" cy="60062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15" name="Rechthoek 14">
            <a:extLst>
              <a:ext uri="{FF2B5EF4-FFF2-40B4-BE49-F238E27FC236}">
                <a16:creationId xmlns:a16="http://schemas.microsoft.com/office/drawing/2014/main" id="{C80501BA-5090-AC98-8A60-EAB02119FD66}"/>
              </a:ext>
              <a:ext uri="{C183D7F6-B498-43B3-948B-1728B52AA6E4}">
                <adec:decorative xmlns:adec="http://schemas.microsoft.com/office/drawing/2017/decorative" val="1"/>
              </a:ext>
            </a:extLst>
          </p:cNvPr>
          <p:cNvSpPr/>
          <p:nvPr/>
        </p:nvSpPr>
        <p:spPr>
          <a:xfrm>
            <a:off x="2866489" y="3429000"/>
            <a:ext cx="1089060" cy="714067"/>
          </a:xfrm>
          <a:prstGeom prst="rect">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17" name="Rechthoek 16">
            <a:extLst>
              <a:ext uri="{FF2B5EF4-FFF2-40B4-BE49-F238E27FC236}">
                <a16:creationId xmlns:a16="http://schemas.microsoft.com/office/drawing/2014/main" id="{3D7CB1F7-182E-6B6C-CCBA-8E5BD349F6CE}"/>
              </a:ext>
              <a:ext uri="{C183D7F6-B498-43B3-948B-1728B52AA6E4}">
                <adec:decorative xmlns:adec="http://schemas.microsoft.com/office/drawing/2017/decorative" val="1"/>
              </a:ext>
            </a:extLst>
          </p:cNvPr>
          <p:cNvSpPr/>
          <p:nvPr/>
        </p:nvSpPr>
        <p:spPr>
          <a:xfrm>
            <a:off x="4640540" y="3216900"/>
            <a:ext cx="1089060" cy="768444"/>
          </a:xfrm>
          <a:prstGeom prst="rect">
            <a:avLst/>
          </a:prstGeom>
          <a:solidFill>
            <a:schemeClr val="accent2">
              <a:lumMod val="40000"/>
              <a:lumOff val="60000"/>
            </a:schemeClr>
          </a:solidFill>
          <a:ln>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9E11E"/>
              </a:solidFill>
              <a:effectLst/>
              <a:uLnTx/>
              <a:uFillTx/>
              <a:latin typeface="Verdana"/>
              <a:ea typeface="+mn-ea"/>
              <a:cs typeface="+mn-cs"/>
            </a:endParaRPr>
          </a:p>
        </p:txBody>
      </p:sp>
      <p:sp>
        <p:nvSpPr>
          <p:cNvPr id="18" name="Tekstvak 17">
            <a:extLst>
              <a:ext uri="{FF2B5EF4-FFF2-40B4-BE49-F238E27FC236}">
                <a16:creationId xmlns:a16="http://schemas.microsoft.com/office/drawing/2014/main" id="{15084D78-2075-57C9-CCCB-A1A870C69FCC}"/>
              </a:ext>
            </a:extLst>
          </p:cNvPr>
          <p:cNvSpPr txBox="1"/>
          <p:nvPr/>
        </p:nvSpPr>
        <p:spPr>
          <a:xfrm>
            <a:off x="719858" y="4051590"/>
            <a:ext cx="159763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FFFFFF"/>
                </a:solidFill>
                <a:effectLst/>
                <a:uLnTx/>
                <a:uFillTx/>
                <a:latin typeface="Verdana"/>
                <a:ea typeface="+mn-ea"/>
                <a:cs typeface="+mn-cs"/>
              </a:rPr>
              <a:t>RED-doelen (laag)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i="1" dirty="0">
                <a:solidFill>
                  <a:srgbClr val="FFFFFF"/>
                </a:solidFill>
                <a:latin typeface="Verdana"/>
              </a:rPr>
              <a:t>45PJ</a:t>
            </a:r>
            <a:endParaRPr kumimoji="0" lang="nl-NL" sz="1400" b="0" i="1" u="none" strike="noStrike" kern="1200" cap="none" spc="0" normalizeH="0" baseline="0" noProof="0" dirty="0">
              <a:ln>
                <a:noFill/>
              </a:ln>
              <a:solidFill>
                <a:srgbClr val="FFFFFF"/>
              </a:solidFill>
              <a:effectLst/>
              <a:uLnTx/>
              <a:uFillTx/>
              <a:latin typeface="Verdana"/>
              <a:ea typeface="+mn-ea"/>
              <a:cs typeface="+mn-cs"/>
            </a:endParaRPr>
          </a:p>
        </p:txBody>
      </p:sp>
      <p:sp>
        <p:nvSpPr>
          <p:cNvPr id="19" name="Tekstvak 18">
            <a:extLst>
              <a:ext uri="{FF2B5EF4-FFF2-40B4-BE49-F238E27FC236}">
                <a16:creationId xmlns:a16="http://schemas.microsoft.com/office/drawing/2014/main" id="{8B244537-7FC6-1EBC-18A2-2408C4F98882}"/>
              </a:ext>
            </a:extLst>
          </p:cNvPr>
          <p:cNvSpPr txBox="1"/>
          <p:nvPr/>
        </p:nvSpPr>
        <p:spPr>
          <a:xfrm>
            <a:off x="728639" y="3464209"/>
            <a:ext cx="15976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RED-doelen (hoog)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i="1" dirty="0">
                <a:solidFill>
                  <a:srgbClr val="000000"/>
                </a:solidFill>
                <a:latin typeface="Verdana"/>
              </a:rPr>
              <a:t>95</a:t>
            </a:r>
            <a:r>
              <a:rPr kumimoji="0" lang="nl-NL" sz="1200" b="0" i="1" u="none" strike="noStrike" kern="1200" cap="none" spc="0" normalizeH="0" baseline="0" noProof="0" dirty="0">
                <a:ln>
                  <a:noFill/>
                </a:ln>
                <a:solidFill>
                  <a:srgbClr val="000000"/>
                </a:solidFill>
                <a:effectLst/>
                <a:uLnTx/>
                <a:uFillTx/>
                <a:latin typeface="Verdana"/>
                <a:ea typeface="+mn-ea"/>
                <a:cs typeface="+mn-cs"/>
              </a:rPr>
              <a:t> PJ</a:t>
            </a:r>
          </a:p>
        </p:txBody>
      </p:sp>
      <p:sp>
        <p:nvSpPr>
          <p:cNvPr id="20" name="Tekstvak 19">
            <a:extLst>
              <a:ext uri="{FF2B5EF4-FFF2-40B4-BE49-F238E27FC236}">
                <a16:creationId xmlns:a16="http://schemas.microsoft.com/office/drawing/2014/main" id="{F92C75DB-7D1D-2EAA-E0A9-F51372A857DA}"/>
              </a:ext>
            </a:extLst>
          </p:cNvPr>
          <p:cNvSpPr txBox="1"/>
          <p:nvPr/>
        </p:nvSpPr>
        <p:spPr>
          <a:xfrm>
            <a:off x="4531263" y="2693680"/>
            <a:ext cx="13433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Export DUI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srgbClr val="000000"/>
                </a:solidFill>
                <a:effectLst/>
                <a:uLnTx/>
                <a:uFillTx/>
                <a:latin typeface="Verdana"/>
                <a:ea typeface="+mn-ea"/>
                <a:cs typeface="+mn-cs"/>
              </a:rPr>
              <a:t>+11-36 PJ</a:t>
            </a:r>
            <a:r>
              <a:rPr kumimoji="0" lang="nl-NL" sz="1400" b="0" i="0" u="none" strike="noStrike" kern="1200" cap="none" spc="0" normalizeH="0" baseline="0" noProof="0" dirty="0">
                <a:ln>
                  <a:noFill/>
                </a:ln>
                <a:solidFill>
                  <a:srgbClr val="000000"/>
                </a:solidFill>
                <a:effectLst/>
                <a:uLnTx/>
                <a:uFillTx/>
                <a:latin typeface="Verdana"/>
                <a:ea typeface="+mn-ea"/>
                <a:cs typeface="+mn-cs"/>
              </a:rPr>
              <a:t> </a:t>
            </a:r>
          </a:p>
        </p:txBody>
      </p:sp>
      <p:sp>
        <p:nvSpPr>
          <p:cNvPr id="21" name="Tekstvak 20">
            <a:extLst>
              <a:ext uri="{FF2B5EF4-FFF2-40B4-BE49-F238E27FC236}">
                <a16:creationId xmlns:a16="http://schemas.microsoft.com/office/drawing/2014/main" id="{509A9C97-97B4-CDB3-C6A4-7FAE983F7DEC}"/>
              </a:ext>
            </a:extLst>
          </p:cNvPr>
          <p:cNvSpPr txBox="1"/>
          <p:nvPr/>
        </p:nvSpPr>
        <p:spPr>
          <a:xfrm>
            <a:off x="2606821" y="4212399"/>
            <a:ext cx="15976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2">
                    <a:lumMod val="25000"/>
                  </a:schemeClr>
                </a:solidFill>
                <a:effectLst/>
                <a:uLnTx/>
                <a:uFillTx/>
                <a:latin typeface="Verdana"/>
                <a:ea typeface="+mn-ea"/>
                <a:cs typeface="+mn-cs"/>
              </a:rPr>
              <a:t>4 GW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chemeClr val="bg2">
                    <a:lumMod val="25000"/>
                  </a:schemeClr>
                </a:solidFill>
                <a:effectLst/>
                <a:uLnTx/>
                <a:uFillTx/>
                <a:latin typeface="Verdana"/>
                <a:ea typeface="+mn-ea"/>
                <a:cs typeface="+mn-cs"/>
              </a:rPr>
              <a:t>(2030)</a:t>
            </a:r>
            <a:endParaRPr kumimoji="0" lang="nl-NL" sz="1400" b="0" i="1" u="none" strike="noStrike" kern="1200" cap="none" spc="0" normalizeH="0" baseline="0" noProof="0" dirty="0">
              <a:ln>
                <a:noFill/>
              </a:ln>
              <a:solidFill>
                <a:schemeClr val="bg2">
                  <a:lumMod val="25000"/>
                </a:schemeClr>
              </a:solidFill>
              <a:effectLst/>
              <a:uLnTx/>
              <a:uFillTx/>
              <a:latin typeface="Verdana"/>
              <a:ea typeface="+mn-ea"/>
              <a:cs typeface="+mn-cs"/>
            </a:endParaRPr>
          </a:p>
        </p:txBody>
      </p:sp>
      <p:sp>
        <p:nvSpPr>
          <p:cNvPr id="22" name="Tekstvak 21">
            <a:extLst>
              <a:ext uri="{FF2B5EF4-FFF2-40B4-BE49-F238E27FC236}">
                <a16:creationId xmlns:a16="http://schemas.microsoft.com/office/drawing/2014/main" id="{1D974E65-C76B-0FCD-67D0-B61B8B597DDC}"/>
              </a:ext>
            </a:extLst>
          </p:cNvPr>
          <p:cNvSpPr txBox="1"/>
          <p:nvPr/>
        </p:nvSpPr>
        <p:spPr>
          <a:xfrm>
            <a:off x="2606822" y="3597953"/>
            <a:ext cx="15976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8 GW</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dirty="0">
                <a:solidFill>
                  <a:srgbClr val="000000"/>
                </a:solidFill>
                <a:latin typeface="Verdana"/>
              </a:rPr>
              <a:t>(2032)</a:t>
            </a:r>
            <a:endParaRPr kumimoji="0" lang="nl-NL" sz="1400" b="0" i="1" u="none" strike="noStrike" kern="1200" cap="none" spc="0" normalizeH="0" baseline="0" noProof="0" dirty="0">
              <a:ln>
                <a:noFill/>
              </a:ln>
              <a:solidFill>
                <a:srgbClr val="000000"/>
              </a:solidFill>
              <a:effectLst/>
              <a:uLnTx/>
              <a:uFillTx/>
              <a:latin typeface="Verdana"/>
              <a:ea typeface="+mn-ea"/>
              <a:cs typeface="+mn-cs"/>
            </a:endParaRPr>
          </a:p>
        </p:txBody>
      </p:sp>
      <p:sp>
        <p:nvSpPr>
          <p:cNvPr id="24" name="Titel 1">
            <a:extLst>
              <a:ext uri="{FF2B5EF4-FFF2-40B4-BE49-F238E27FC236}">
                <a16:creationId xmlns:a16="http://schemas.microsoft.com/office/drawing/2014/main" id="{A57A99DF-2B57-AC75-259A-7187F61BA3CA}"/>
              </a:ext>
            </a:extLst>
          </p:cNvPr>
          <p:cNvSpPr txBox="1">
            <a:spLocks noGrp="1"/>
          </p:cNvSpPr>
          <p:nvPr>
            <p:ph type="title" idx="4294967295"/>
          </p:nvPr>
        </p:nvSpPr>
        <p:spPr>
          <a:xfrm>
            <a:off x="634206" y="898765"/>
            <a:ext cx="10923588" cy="948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0" i="0" u="none" strike="noStrike" kern="1200" cap="none" spc="0" normalizeH="0" baseline="0" noProof="0" dirty="0">
                <a:ln>
                  <a:noFill/>
                </a:ln>
                <a:solidFill>
                  <a:srgbClr val="00689A"/>
                </a:solidFill>
                <a:effectLst/>
                <a:uLnTx/>
                <a:uFillTx/>
                <a:latin typeface="Calibri" panose="020F0502020204030204" pitchFamily="34" charset="0"/>
                <a:ea typeface="+mj-ea"/>
                <a:cs typeface="Calibri" panose="020F0502020204030204" pitchFamily="34" charset="0"/>
              </a:rPr>
              <a:t>EU-waterstofdoelen 2030 haalbaar, maar import nodig</a:t>
            </a:r>
            <a:br>
              <a:rPr kumimoji="0" lang="nl-NL" sz="3600" b="0" i="0" u="none" strike="noStrike" kern="1200" cap="none" spc="0" normalizeH="0" baseline="0" noProof="0" dirty="0">
                <a:ln>
                  <a:noFill/>
                </a:ln>
                <a:solidFill>
                  <a:srgbClr val="00689A"/>
                </a:solidFill>
                <a:effectLst/>
                <a:uLnTx/>
                <a:uFillTx/>
                <a:latin typeface="Calibri" panose="020F0502020204030204" pitchFamily="34" charset="0"/>
                <a:ea typeface="+mj-ea"/>
                <a:cs typeface="Calibri" panose="020F0502020204030204" pitchFamily="34" charset="0"/>
              </a:rPr>
            </a:br>
            <a:endParaRPr kumimoji="0" lang="nl-NL" sz="3600" b="0" i="0" u="none" strike="noStrike" kern="1200" cap="none" spc="0" normalizeH="0" baseline="0" noProof="0" dirty="0">
              <a:ln>
                <a:noFill/>
              </a:ln>
              <a:solidFill>
                <a:srgbClr val="00689A"/>
              </a:solidFill>
              <a:effectLst/>
              <a:uLnTx/>
              <a:uFillTx/>
              <a:latin typeface="Calibri" panose="020F0502020204030204" pitchFamily="34" charset="0"/>
              <a:ea typeface="+mj-ea"/>
              <a:cs typeface="Calibri" panose="020F0502020204030204" pitchFamily="34" charset="0"/>
            </a:endParaRPr>
          </a:p>
        </p:txBody>
      </p:sp>
      <p:sp>
        <p:nvSpPr>
          <p:cNvPr id="31" name="Tekstvak 30">
            <a:extLst>
              <a:ext uri="{FF2B5EF4-FFF2-40B4-BE49-F238E27FC236}">
                <a16:creationId xmlns:a16="http://schemas.microsoft.com/office/drawing/2014/main" id="{176FE847-9A23-416A-A467-5AEA5AFF3938}"/>
              </a:ext>
            </a:extLst>
          </p:cNvPr>
          <p:cNvSpPr txBox="1"/>
          <p:nvPr/>
        </p:nvSpPr>
        <p:spPr>
          <a:xfrm>
            <a:off x="634262" y="6016204"/>
            <a:ext cx="5461738" cy="923330"/>
          </a:xfrm>
          <a:prstGeom prst="rect">
            <a:avLst/>
          </a:prstGeom>
          <a:noFill/>
        </p:spPr>
        <p:txBody>
          <a:bodyPr wrap="square" rtlCol="0">
            <a:spAutoFit/>
          </a:bodyPr>
          <a:lstStyle/>
          <a:p>
            <a:pPr marL="316800" marR="0" lvl="0" indent="-316800" algn="l" defTabSz="914400" rtl="0" eaLnBrk="1" fontAlgn="auto" latinLnBrk="0" hangingPunct="1">
              <a:lnSpc>
                <a:spcPct val="90000"/>
              </a:lnSpc>
              <a:spcBef>
                <a:spcPts val="1200"/>
              </a:spcBef>
              <a:spcAft>
                <a:spcPts val="0"/>
              </a:spcAft>
              <a:buClr>
                <a:srgbClr val="00689A"/>
              </a:buClr>
              <a:buSzPct val="80000"/>
              <a:buFont typeface="Arial" panose="020B0604020202020204" pitchFamily="34" charset="0"/>
              <a:buChar char="•"/>
              <a:tabLst/>
              <a:defRPr/>
            </a:pPr>
            <a:endParaRPr kumimoji="0" lang="nl-NL" sz="1000" b="0" i="0" u="none" strike="noStrike" kern="1200" cap="none" spc="0" normalizeH="0" baseline="0" noProof="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rgbClr val="00689A"/>
              </a:buClr>
              <a:buSzPct val="80000"/>
              <a:buFontTx/>
              <a:buNone/>
              <a:tabLst/>
              <a:defRPr/>
            </a:pPr>
            <a:r>
              <a:rPr kumimoji="0" lang="nl-NL" sz="1000" b="0" i="1" u="none" strike="noStrike" kern="1200" cap="none" spc="0" normalizeH="0" baseline="0" noProof="0">
                <a:ln>
                  <a:noFill/>
                </a:ln>
                <a:solidFill>
                  <a:srgbClr val="FFFFFF">
                    <a:lumMod val="65000"/>
                  </a:srgbClr>
                </a:solidFill>
                <a:effectLst/>
                <a:uLnTx/>
                <a:uFillTx/>
                <a:latin typeface="Calibri" panose="020F0502020204030204" pitchFamily="34" charset="0"/>
                <a:ea typeface="+mn-ea"/>
                <a:cs typeface="Calibri" panose="020F0502020204030204" pitchFamily="34" charset="0"/>
              </a:rPr>
              <a:t>* In beide RED-scenario’s (laag en hoog) wordt rekening gehouden met 42% van de huidige waterstofvraag in industrie en verwachte vraag in transport. In “hoog” scenario wordt ook waterstof vraag voor staalproductie en </a:t>
            </a:r>
            <a:r>
              <a:rPr kumimoji="0" lang="nl-NL" sz="1000" b="0" i="1" u="none" strike="noStrike" kern="1200" cap="none" spc="0" normalizeH="0" baseline="0" noProof="0" err="1">
                <a:ln>
                  <a:noFill/>
                </a:ln>
                <a:solidFill>
                  <a:srgbClr val="FFFFFF">
                    <a:lumMod val="65000"/>
                  </a:srgbClr>
                </a:solidFill>
                <a:effectLst/>
                <a:uLnTx/>
                <a:uFillTx/>
                <a:latin typeface="Calibri" panose="020F0502020204030204" pitchFamily="34" charset="0"/>
                <a:ea typeface="+mn-ea"/>
                <a:cs typeface="Calibri" panose="020F0502020204030204" pitchFamily="34" charset="0"/>
              </a:rPr>
              <a:t>fuel</a:t>
            </a:r>
            <a:r>
              <a:rPr kumimoji="0" lang="nl-NL" sz="1000" b="0" i="1" u="none" strike="noStrike" kern="1200" cap="none" spc="0" normalizeH="0" baseline="0" noProof="0">
                <a:ln>
                  <a:noFill/>
                </a:ln>
                <a:solidFill>
                  <a:srgbClr val="FFFFFF">
                    <a:lumMod val="65000"/>
                  </a:srgbClr>
                </a:solidFill>
                <a:effectLst/>
                <a:uLnTx/>
                <a:uFillTx/>
                <a:latin typeface="Calibri" panose="020F0502020204030204" pitchFamily="34" charset="0"/>
                <a:ea typeface="+mn-ea"/>
                <a:cs typeface="Calibri" panose="020F0502020204030204" pitchFamily="34" charset="0"/>
              </a:rPr>
              <a:t> </a:t>
            </a:r>
            <a:r>
              <a:rPr kumimoji="0" lang="nl-NL" sz="1000" b="0" i="1" u="none" strike="noStrike" kern="1200" cap="none" spc="0" normalizeH="0" baseline="0" noProof="0" err="1">
                <a:ln>
                  <a:noFill/>
                </a:ln>
                <a:solidFill>
                  <a:srgbClr val="FFFFFF">
                    <a:lumMod val="65000"/>
                  </a:srgbClr>
                </a:solidFill>
                <a:effectLst/>
                <a:uLnTx/>
                <a:uFillTx/>
                <a:latin typeface="Calibri" panose="020F0502020204030204" pitchFamily="34" charset="0"/>
                <a:ea typeface="+mn-ea"/>
                <a:cs typeface="Calibri" panose="020F0502020204030204" pitchFamily="34" charset="0"/>
              </a:rPr>
              <a:t>gasses</a:t>
            </a:r>
            <a:r>
              <a:rPr kumimoji="0" lang="nl-NL" sz="1000" b="0" i="1" u="none" strike="noStrike" kern="1200" cap="none" spc="0" normalizeH="0" baseline="0" noProof="0">
                <a:ln>
                  <a:noFill/>
                </a:ln>
                <a:solidFill>
                  <a:srgbClr val="FFFFFF">
                    <a:lumMod val="65000"/>
                  </a:srgbClr>
                </a:solidFill>
                <a:effectLst/>
                <a:uLnTx/>
                <a:uFillTx/>
                <a:latin typeface="Calibri" panose="020F0502020204030204" pitchFamily="34" charset="0"/>
                <a:ea typeface="+mn-ea"/>
                <a:cs typeface="Calibri" panose="020F0502020204030204" pitchFamily="34" charset="0"/>
              </a:rPr>
              <a:t> meegenomen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32" name="Tekstvak 31">
            <a:extLst>
              <a:ext uri="{FF2B5EF4-FFF2-40B4-BE49-F238E27FC236}">
                <a16:creationId xmlns:a16="http://schemas.microsoft.com/office/drawing/2014/main" id="{CB187A65-B6A3-433F-C7EA-E5BC0F75AA5C}"/>
              </a:ext>
            </a:extLst>
          </p:cNvPr>
          <p:cNvSpPr txBox="1"/>
          <p:nvPr/>
        </p:nvSpPr>
        <p:spPr>
          <a:xfrm>
            <a:off x="6428199" y="1390589"/>
            <a:ext cx="3633853" cy="1877437"/>
          </a:xfrm>
          <a:prstGeom prst="rect">
            <a:avLst/>
          </a:prstGeom>
          <a:noFill/>
        </p:spPr>
        <p:txBody>
          <a:bodyPr wrap="square" rtlCol="0">
            <a:spAutoFit/>
          </a:bodyPr>
          <a:lstStyle/>
          <a:p>
            <a:pPr marL="316800" marR="0" lvl="0" indent="-316800" algn="l" defTabSz="914400" rtl="0" eaLnBrk="1" fontAlgn="auto" latinLnBrk="0" hangingPunct="1">
              <a:lnSpc>
                <a:spcPct val="90000"/>
              </a:lnSpc>
              <a:spcBef>
                <a:spcPts val="1200"/>
              </a:spcBef>
              <a:spcAft>
                <a:spcPts val="0"/>
              </a:spcAft>
              <a:buClr>
                <a:srgbClr val="00689A"/>
              </a:buClr>
              <a:buSzPct val="8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16800" marR="0" lvl="0" indent="-316800" algn="l" defTabSz="914400" rtl="0" eaLnBrk="1" fontAlgn="auto" latinLnBrk="0" hangingPunct="1">
              <a:lnSpc>
                <a:spcPct val="90000"/>
              </a:lnSpc>
              <a:spcBef>
                <a:spcPts val="1200"/>
              </a:spcBef>
              <a:spcAft>
                <a:spcPts val="0"/>
              </a:spcAft>
              <a:buClr>
                <a:srgbClr val="00689A"/>
              </a:buClr>
              <a:buSzPct val="80000"/>
              <a:buFont typeface="Arial" panose="020B0604020202020204" pitchFamily="34" charset="0"/>
              <a:buChar char="•"/>
              <a:tabLst/>
              <a:defRPr/>
            </a:pPr>
            <a:r>
              <a:rPr kumimoji="0" lang="nl-NL"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50%-50% </a:t>
            </a: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verdeling te verwachten tussen binnenlandse productie en import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000000"/>
              </a:solidFill>
              <a:effectLst/>
              <a:uLnTx/>
              <a:uFillTx/>
              <a:latin typeface="Verdana"/>
              <a:ea typeface="+mn-ea"/>
              <a:cs typeface="+mn-cs"/>
            </a:endParaRPr>
          </a:p>
        </p:txBody>
      </p:sp>
      <p:graphicFrame>
        <p:nvGraphicFramePr>
          <p:cNvPr id="5" name="Grafiek 4">
            <a:extLst>
              <a:ext uri="{FF2B5EF4-FFF2-40B4-BE49-F238E27FC236}">
                <a16:creationId xmlns:a16="http://schemas.microsoft.com/office/drawing/2014/main" id="{62244B38-2F55-B31A-D776-B0A7369AE8F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1538996"/>
              </p:ext>
            </p:extLst>
          </p:nvPr>
        </p:nvGraphicFramePr>
        <p:xfrm>
          <a:off x="9697075" y="1453053"/>
          <a:ext cx="2553762" cy="16897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vak 8">
            <a:extLst>
              <a:ext uri="{FF2B5EF4-FFF2-40B4-BE49-F238E27FC236}">
                <a16:creationId xmlns:a16="http://schemas.microsoft.com/office/drawing/2014/main" id="{A0C5DC0E-7AEC-8744-DF63-EADDC9409100}"/>
              </a:ext>
            </a:extLst>
          </p:cNvPr>
          <p:cNvSpPr txBox="1"/>
          <p:nvPr/>
        </p:nvSpPr>
        <p:spPr>
          <a:xfrm>
            <a:off x="6450324" y="2650730"/>
            <a:ext cx="5696282" cy="3293209"/>
          </a:xfrm>
          <a:prstGeom prst="rect">
            <a:avLst/>
          </a:prstGeom>
          <a:noFill/>
        </p:spPr>
        <p:txBody>
          <a:bodyPr wrap="square" rtlCol="0">
            <a:spAutoFit/>
          </a:bodyPr>
          <a:lstStyle/>
          <a:p>
            <a:pPr marL="316800" marR="0" lvl="0" indent="-316800" algn="l" defTabSz="914400" rtl="0" eaLnBrk="1" fontAlgn="auto" latinLnBrk="0" hangingPunct="1">
              <a:lnSpc>
                <a:spcPct val="90000"/>
              </a:lnSpc>
              <a:spcBef>
                <a:spcPts val="1200"/>
              </a:spcBef>
              <a:spcAft>
                <a:spcPts val="0"/>
              </a:spcAft>
              <a:buClr>
                <a:srgbClr val="00689A"/>
              </a:buClr>
              <a:buSzPct val="80000"/>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16800" marR="0" lvl="0" indent="-316800" algn="l" defTabSz="914400" rtl="0" eaLnBrk="1" fontAlgn="auto" latinLnBrk="0" hangingPunct="1">
              <a:lnSpc>
                <a:spcPct val="90000"/>
              </a:lnSpc>
              <a:spcBef>
                <a:spcPts val="1200"/>
              </a:spcBef>
              <a:spcAft>
                <a:spcPts val="0"/>
              </a:spcAft>
              <a:buClr>
                <a:srgbClr val="00689A"/>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Zonder import onrealistisch om (Europese) doelen te halen.</a:t>
            </a:r>
          </a:p>
          <a:p>
            <a:pPr marL="316800" marR="0" lvl="0" indent="-316800" algn="l" defTabSz="914400" rtl="0" eaLnBrk="1" fontAlgn="auto" latinLnBrk="0" hangingPunct="1">
              <a:lnSpc>
                <a:spcPct val="90000"/>
              </a:lnSpc>
              <a:spcBef>
                <a:spcPts val="1200"/>
              </a:spcBef>
              <a:spcAft>
                <a:spcPts val="0"/>
              </a:spcAft>
              <a:buClr>
                <a:srgbClr val="00689A"/>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Nederland zal doorvoerfunctie vervullen richting Duitsland en België. Goed voor werkgelegenheid en </a:t>
            </a:r>
            <a:r>
              <a:rPr lang="nl-NL" sz="2000" dirty="0">
                <a:solidFill>
                  <a:srgbClr val="000000"/>
                </a:solidFill>
                <a:latin typeface="Calibri" panose="020F0502020204030204" pitchFamily="34" charset="0"/>
                <a:cs typeface="Calibri" panose="020F0502020204030204" pitchFamily="34" charset="0"/>
              </a:rPr>
              <a:t>vergroenen </a:t>
            </a: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industrie in NL. </a:t>
            </a:r>
          </a:p>
          <a:p>
            <a:pPr marL="316800" marR="0" lvl="0" indent="-316800" algn="l" defTabSz="914400" rtl="0" eaLnBrk="1" fontAlgn="auto" latinLnBrk="0" hangingPunct="1">
              <a:lnSpc>
                <a:spcPct val="90000"/>
              </a:lnSpc>
              <a:spcBef>
                <a:spcPts val="1200"/>
              </a:spcBef>
              <a:spcAft>
                <a:spcPts val="0"/>
              </a:spcAft>
              <a:buClr>
                <a:srgbClr val="00689A"/>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Import worden na 2030 nog belangrijker deel van de mix. Goed om infrastructuur nu al aan te leggen.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58883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21033CB-EDDC-7E3B-5ACB-F4D66D34604A}"/>
              </a:ext>
            </a:extLst>
          </p:cNvPr>
          <p:cNvSpPr>
            <a:spLocks noGrp="1"/>
          </p:cNvSpPr>
          <p:nvPr>
            <p:ph type="body" sz="quarter" idx="13"/>
          </p:nvPr>
        </p:nvSpPr>
        <p:spPr/>
        <p:txBody>
          <a:bodyPr/>
          <a:lstStyle/>
          <a:p>
            <a:r>
              <a:rPr lang="nl-NL" dirty="0"/>
              <a:t>Aanleiding en proces</a:t>
            </a:r>
          </a:p>
          <a:p>
            <a:r>
              <a:rPr lang="nl-NL" dirty="0"/>
              <a:t>Marktontwikkeling</a:t>
            </a:r>
          </a:p>
          <a:p>
            <a:r>
              <a:rPr lang="nl-NL" b="1" dirty="0"/>
              <a:t>Instrumentarium</a:t>
            </a:r>
          </a:p>
          <a:p>
            <a:r>
              <a:rPr lang="nl-NL" dirty="0"/>
              <a:t>Randvoorwaarden</a:t>
            </a:r>
          </a:p>
          <a:p>
            <a:r>
              <a:rPr lang="nl-NL" dirty="0"/>
              <a:t>Afnameverplichting </a:t>
            </a:r>
          </a:p>
          <a:p>
            <a:r>
              <a:rPr lang="nl-NL" dirty="0"/>
              <a:t>Nieuwe ronde productiesubsidies </a:t>
            </a:r>
          </a:p>
          <a:p>
            <a:r>
              <a:rPr lang="nl-NL" dirty="0"/>
              <a:t>Q&amp;A</a:t>
            </a:r>
          </a:p>
          <a:p>
            <a:endParaRPr lang="nl-NL" dirty="0"/>
          </a:p>
        </p:txBody>
      </p:sp>
      <p:sp>
        <p:nvSpPr>
          <p:cNvPr id="3" name="Titel 2">
            <a:extLst>
              <a:ext uri="{FF2B5EF4-FFF2-40B4-BE49-F238E27FC236}">
                <a16:creationId xmlns:a16="http://schemas.microsoft.com/office/drawing/2014/main" id="{012CD167-750C-484C-A591-762491C4221E}"/>
              </a:ext>
            </a:extLst>
          </p:cNvPr>
          <p:cNvSpPr>
            <a:spLocks noGrp="1"/>
          </p:cNvSpPr>
          <p:nvPr>
            <p:ph type="title"/>
          </p:nvPr>
        </p:nvSpPr>
        <p:spPr/>
        <p:txBody>
          <a:bodyPr>
            <a:normAutofit/>
          </a:bodyPr>
          <a:lstStyle/>
          <a:p>
            <a:r>
              <a:rPr lang="nl-NL"/>
              <a:t>Agenda</a:t>
            </a:r>
          </a:p>
        </p:txBody>
      </p:sp>
      <p:pic>
        <p:nvPicPr>
          <p:cNvPr id="8" name="Tijdelijke aanduiding voor afbeelding 8">
            <a:extLst>
              <a:ext uri="{FF2B5EF4-FFF2-40B4-BE49-F238E27FC236}">
                <a16:creationId xmlns:a16="http://schemas.microsoft.com/office/drawing/2014/main" id="{0977351D-2DD2-4374-B6E0-5BC31BEE741A}"/>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937" r="18937"/>
          <a:stretch/>
        </p:blipFill>
        <p:spPr/>
      </p:pic>
      <p:sp>
        <p:nvSpPr>
          <p:cNvPr id="7" name="Tijdelijke aanduiding voor dianummer 6">
            <a:extLst>
              <a:ext uri="{FF2B5EF4-FFF2-40B4-BE49-F238E27FC236}">
                <a16:creationId xmlns:a16="http://schemas.microsoft.com/office/drawing/2014/main" id="{BFF9246C-6F07-4858-8030-952C9C3D8134}"/>
              </a:ext>
            </a:extLst>
          </p:cNvPr>
          <p:cNvSpPr>
            <a:spLocks noGrp="1"/>
          </p:cNvSpPr>
          <p:nvPr>
            <p:ph type="sldNum" sz="quarter" idx="16"/>
          </p:nvPr>
        </p:nvSpPr>
        <p:spPr/>
        <p:txBody>
          <a:bodyPr/>
          <a:lstStyle/>
          <a:p>
            <a:fld id="{10A0A6AF-03C5-477E-939A-E28F7E7F05EA}" type="slidenum">
              <a:rPr lang="nl-NL" smtClean="0"/>
              <a:pPr/>
              <a:t>9</a:t>
            </a:fld>
            <a:endParaRPr lang="nl-NL"/>
          </a:p>
        </p:txBody>
      </p:sp>
    </p:spTree>
    <p:extLst>
      <p:ext uri="{BB962C8B-B14F-4D97-AF65-F5344CB8AC3E}">
        <p14:creationId xmlns:p14="http://schemas.microsoft.com/office/powerpoint/2010/main" val="1221359606"/>
      </p:ext>
    </p:extLst>
  </p:cSld>
  <p:clrMapOvr>
    <a:masterClrMapping/>
  </p:clrMapOvr>
</p:sld>
</file>

<file path=ppt/theme/theme1.xml><?xml version="1.0" encoding="utf-8"?>
<a:theme xmlns:a="http://schemas.openxmlformats.org/drawingml/2006/main" name="Rijkshuisstijl Violet">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EA1A91CE-7E57-F145-BE42-7B070EEBBDDB}" vid="{6C36E585-6285-7A49-8DF5-BEF47E7226A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EF89C57E34E948BDAFE64095E8AD97" ma:contentTypeVersion="4" ma:contentTypeDescription="Een nieuw document maken." ma:contentTypeScope="" ma:versionID="29bf5e70bce41c1ceaea942d2f5004c2">
  <xsd:schema xmlns:xsd="http://www.w3.org/2001/XMLSchema" xmlns:xs="http://www.w3.org/2001/XMLSchema" xmlns:p="http://schemas.microsoft.com/office/2006/metadata/properties" xmlns:ns2="a8ab5dd9-dce4-4633-b0ae-a3b28f3311b5" xmlns:ns3="0a74c6a7-db8c-4c30-b104-573c250855de" targetNamespace="http://schemas.microsoft.com/office/2006/metadata/properties" ma:root="true" ma:fieldsID="e958d97895fa0d844f04c9b77e40a11a" ns2:_="" ns3:_="">
    <xsd:import namespace="a8ab5dd9-dce4-4633-b0ae-a3b28f3311b5"/>
    <xsd:import namespace="0a74c6a7-db8c-4c30-b104-573c250855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b5dd9-dce4-4633-b0ae-a3b28f331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74c6a7-db8c-4c30-b104-573c250855d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1451F-5B61-463A-8714-93582F9CA625}">
  <ds:schemaRefs>
    <ds:schemaRef ds:uri="http://purl.org/dc/elements/1.1/"/>
    <ds:schemaRef ds:uri="http://schemas.microsoft.com/office/2006/metadata/properties"/>
    <ds:schemaRef ds:uri="a8ab5dd9-dce4-4633-b0ae-a3b28f3311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a74c6a7-db8c-4c30-b104-573c250855de"/>
    <ds:schemaRef ds:uri="http://www.w3.org/XML/1998/namespace"/>
    <ds:schemaRef ds:uri="http://purl.org/dc/dcmitype/"/>
  </ds:schemaRefs>
</ds:datastoreItem>
</file>

<file path=customXml/itemProps2.xml><?xml version="1.0" encoding="utf-8"?>
<ds:datastoreItem xmlns:ds="http://schemas.openxmlformats.org/officeDocument/2006/customXml" ds:itemID="{124CDECB-68FE-4A7E-8D3A-2C186D7D2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b5dd9-dce4-4633-b0ae-a3b28f3311b5"/>
    <ds:schemaRef ds:uri="0a74c6a7-db8c-4c30-b104-573c250855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CA3881-247C-46B3-BC9A-C667A13087C7}">
  <ds:schemaRefs>
    <ds:schemaRef ds:uri="http://schemas.microsoft.com/sharepoint/v3/contenttype/forms"/>
  </ds:schemaRefs>
</ds:datastoreItem>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otalTime>1001</TotalTime>
  <Words>1616</Words>
  <Application>Microsoft Office PowerPoint</Application>
  <PresentationFormat>Breedbeeld</PresentationFormat>
  <Paragraphs>299</Paragraphs>
  <Slides>27</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Verdana</vt:lpstr>
      <vt:lpstr>Wingdings</vt:lpstr>
      <vt:lpstr>Rijkshuisstijl Violet</vt:lpstr>
      <vt:lpstr>Instrumentarium voor hernieuwbare waterstof</vt:lpstr>
      <vt:lpstr>Agenda voor vandaag</vt:lpstr>
      <vt:lpstr>Agenda</vt:lpstr>
      <vt:lpstr>Belangrijke context</vt:lpstr>
      <vt:lpstr>Proces op hoofdlijnen</vt:lpstr>
      <vt:lpstr>Agenda</vt:lpstr>
      <vt:lpstr>Toekomstperspectief en doelen</vt:lpstr>
      <vt:lpstr>EU-waterstofdoelen 2030 haalbaar, maar import nodig </vt:lpstr>
      <vt:lpstr>Agenda</vt:lpstr>
      <vt:lpstr>Meerdere doelen, meerdere instrumenten</vt:lpstr>
      <vt:lpstr>Generieke instrumenten voor EU-doelen en elektrolyseambities </vt:lpstr>
      <vt:lpstr>Juiste instrumenten afhankelijk van marktfase</vt:lpstr>
      <vt:lpstr>Subsidies uit Klimaatfonds voor waterstof</vt:lpstr>
      <vt:lpstr>Agenda</vt:lpstr>
      <vt:lpstr>Randvoorwaarden  </vt:lpstr>
      <vt:lpstr>Agenda</vt:lpstr>
      <vt:lpstr>Afnameverplichting industrie</vt:lpstr>
      <vt:lpstr>Doel van de RFNBO-afnameverplichting</vt:lpstr>
      <vt:lpstr>Randvoorwaarden om te slagen in de doelstellingen</vt:lpstr>
      <vt:lpstr>Afnameverplichting industrie: contouren</vt:lpstr>
      <vt:lpstr>Inboekpunt</vt:lpstr>
      <vt:lpstr>Mogelijkheden voor het inbouwen van flexibiliteit</vt:lpstr>
      <vt:lpstr>Agenda</vt:lpstr>
      <vt:lpstr>In 2024 komt +/- €900 miljoen beschikbaar voor een nieuwe tender voor elektrolyse</vt:lpstr>
      <vt:lpstr>Bonus voor projecten in hoge mate van gereedheid</vt:lpstr>
      <vt:lpstr>Planning richting tender</vt:lpstr>
      <vt:lpstr>Agenda</vt:lpstr>
    </vt:vector>
  </TitlesOfParts>
  <Company>Ministerie van Economische Zaken en Klimaat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Kamerbrief</dc:title>
  <dc:creator>Hoorn, A.D. van (Dirk)</dc:creator>
  <cp:lastModifiedBy>Kikkert, N. (Nienke)</cp:lastModifiedBy>
  <cp:revision>39</cp:revision>
  <dcterms:created xsi:type="dcterms:W3CDTF">2023-01-31T06:43:24Z</dcterms:created>
  <dcterms:modified xsi:type="dcterms:W3CDTF">2023-07-13T13:43:59Z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cd88dc2-102c-473d-aa45-6161565a3617_Enabled">
    <vt:lpwstr>true</vt:lpwstr>
  </property>
  <property fmtid="{D5CDD505-2E9C-101B-9397-08002B2CF9AE}" pid="3" name="MSIP_Label_acd88dc2-102c-473d-aa45-6161565a3617_SetDate">
    <vt:lpwstr>2023-01-31T06:43:24Z</vt:lpwstr>
  </property>
  <property fmtid="{D5CDD505-2E9C-101B-9397-08002B2CF9AE}" pid="4" name="MSIP_Label_acd88dc2-102c-473d-aa45-6161565a3617_Method">
    <vt:lpwstr>Standard</vt:lpwstr>
  </property>
  <property fmtid="{D5CDD505-2E9C-101B-9397-08002B2CF9AE}" pid="5" name="MSIP_Label_acd88dc2-102c-473d-aa45-6161565a3617_Name">
    <vt:lpwstr>Sublabel-Interngebruik-onversleuteld</vt:lpwstr>
  </property>
  <property fmtid="{D5CDD505-2E9C-101B-9397-08002B2CF9AE}" pid="6" name="MSIP_Label_acd88dc2-102c-473d-aa45-6161565a3617_SiteId">
    <vt:lpwstr>1321633e-f6b9-44e2-a44f-59b9d264ecb7</vt:lpwstr>
  </property>
  <property fmtid="{D5CDD505-2E9C-101B-9397-08002B2CF9AE}" pid="7" name="MSIP_Label_acd88dc2-102c-473d-aa45-6161565a3617_ActionId">
    <vt:lpwstr>13312bab-702d-459a-a2ee-b82b85d5a70c</vt:lpwstr>
  </property>
  <property fmtid="{D5CDD505-2E9C-101B-9397-08002B2CF9AE}" pid="8" name="MSIP_Label_acd88dc2-102c-473d-aa45-6161565a3617_ContentBits">
    <vt:lpwstr>2</vt:lpwstr>
  </property>
  <property fmtid="{D5CDD505-2E9C-101B-9397-08002B2CF9AE}" pid="9" name="ClassificationContentMarkingFooterText">
    <vt:lpwstr>Intern gebruik</vt:lpwstr>
  </property>
  <property fmtid="{D5CDD505-2E9C-101B-9397-08002B2CF9AE}" pid="10" name="ContentTypeId">
    <vt:lpwstr>0x0101003EEF89C57E34E948BDAFE64095E8AD97</vt:lpwstr>
  </property>
</Properties>
</file>