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13"/>
  </p:notesMasterIdLst>
  <p:handoutMasterIdLst>
    <p:handoutMasterId r:id="rId14"/>
  </p:handoutMasterIdLst>
  <p:sldIdLst>
    <p:sldId id="418" r:id="rId5"/>
    <p:sldId id="536" r:id="rId6"/>
    <p:sldId id="1169" r:id="rId7"/>
    <p:sldId id="1173" r:id="rId8"/>
    <p:sldId id="1170" r:id="rId9"/>
    <p:sldId id="1172" r:id="rId10"/>
    <p:sldId id="1171" r:id="rId11"/>
    <p:sldId id="476" r:id="rId12"/>
  </p:sldIdLst>
  <p:sldSz cx="9144000" cy="5715000" type="screen16x1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 1" id="{BC56AC64-AAC6-44A1-A984-F0A71A447360}">
          <p14:sldIdLst>
            <p14:sldId id="418"/>
            <p14:sldId id="536"/>
            <p14:sldId id="1169"/>
            <p14:sldId id="1173"/>
            <p14:sldId id="1170"/>
            <p14:sldId id="1172"/>
            <p14:sldId id="1171"/>
            <p14:sldId id="476"/>
          </p14:sldIdLst>
        </p14:section>
        <p14:section name="Reserve" id="{F8C507A5-F0FA-482C-8AFD-687B071E1EF3}">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guide id="3" pos="555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843"/>
    <a:srgbClr val="29B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628D7-4AF8-4613-9BB9-00818548212D}" v="35" dt="2023-06-12T15:21:4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5118" autoAdjust="0"/>
  </p:normalViewPr>
  <p:slideViewPr>
    <p:cSldViewPr>
      <p:cViewPr varScale="1">
        <p:scale>
          <a:sx n="96" d="100"/>
          <a:sy n="96" d="100"/>
        </p:scale>
        <p:origin x="1002" y="102"/>
      </p:cViewPr>
      <p:guideLst>
        <p:guide orient="horz" pos="1800"/>
        <p:guide pos="2880"/>
        <p:guide pos="5556"/>
      </p:guideLst>
    </p:cSldViewPr>
  </p:slideViewPr>
  <p:outlineViewPr>
    <p:cViewPr>
      <p:scale>
        <a:sx n="33" d="100"/>
        <a:sy n="33" d="100"/>
      </p:scale>
      <p:origin x="0" y="-4872"/>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9" d="100"/>
          <a:sy n="59" d="100"/>
        </p:scale>
        <p:origin x="2730" y="54"/>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49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492"/>
          </a:xfrm>
          <a:prstGeom prst="rect">
            <a:avLst/>
          </a:prstGeom>
        </p:spPr>
        <p:txBody>
          <a:bodyPr vert="horz" lIns="91440" tIns="45720" rIns="91440" bIns="45720" rtlCol="0"/>
          <a:lstStyle>
            <a:lvl1pPr algn="r">
              <a:defRPr sz="1200"/>
            </a:lvl1pPr>
          </a:lstStyle>
          <a:p>
            <a:fld id="{DD764A95-2292-4571-A1B6-F06354B444C6}" type="datetimeFigureOut">
              <a:rPr lang="nl-NL" smtClean="0"/>
              <a:pPr/>
              <a:t>14-6-2023</a:t>
            </a:fld>
            <a:endParaRPr lang="nl-NL"/>
          </a:p>
        </p:txBody>
      </p:sp>
      <p:sp>
        <p:nvSpPr>
          <p:cNvPr id="4" name="Tijdelijke aanduiding voor voettekst 3"/>
          <p:cNvSpPr>
            <a:spLocks noGrp="1"/>
          </p:cNvSpPr>
          <p:nvPr>
            <p:ph type="ftr" sz="quarter" idx="2"/>
          </p:nvPr>
        </p:nvSpPr>
        <p:spPr>
          <a:xfrm>
            <a:off x="0" y="9430137"/>
            <a:ext cx="2946400" cy="49649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30137"/>
            <a:ext cx="2946400" cy="496491"/>
          </a:xfrm>
          <a:prstGeom prst="rect">
            <a:avLst/>
          </a:prstGeom>
        </p:spPr>
        <p:txBody>
          <a:bodyPr vert="horz" lIns="91440" tIns="45720" rIns="91440" bIns="45720" rtlCol="0" anchor="b"/>
          <a:lstStyle>
            <a:lvl1pPr algn="r">
              <a:defRPr sz="1200"/>
            </a:lvl1pPr>
          </a:lstStyle>
          <a:p>
            <a:fld id="{037CD3A8-1E37-44C2-B085-FBD4F179A75B}" type="slidenum">
              <a:rPr lang="nl-NL" smtClean="0"/>
              <a:pPr/>
              <a:t>‹nr.›</a:t>
            </a:fld>
            <a:endParaRPr lang="nl-NL"/>
          </a:p>
        </p:txBody>
      </p:sp>
    </p:spTree>
    <p:extLst>
      <p:ext uri="{BB962C8B-B14F-4D97-AF65-F5344CB8AC3E}">
        <p14:creationId xmlns:p14="http://schemas.microsoft.com/office/powerpoint/2010/main" val="3906090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4" y="1"/>
            <a:ext cx="2945659" cy="496411"/>
          </a:xfrm>
          <a:prstGeom prst="rect">
            <a:avLst/>
          </a:prstGeom>
        </p:spPr>
        <p:txBody>
          <a:bodyPr vert="horz" lIns="91440" tIns="45720" rIns="91440" bIns="45720" rtlCol="0"/>
          <a:lstStyle>
            <a:lvl1pPr algn="r">
              <a:defRPr sz="1200"/>
            </a:lvl1pPr>
          </a:lstStyle>
          <a:p>
            <a:fld id="{9DD7D66E-9EB3-4380-BC18-BC63AC2971DF}" type="datetimeFigureOut">
              <a:rPr lang="nl-NL" smtClean="0"/>
              <a:pPr/>
              <a:t>14-6-2023</a:t>
            </a:fld>
            <a:endParaRPr lang="nl-NL"/>
          </a:p>
        </p:txBody>
      </p:sp>
      <p:sp>
        <p:nvSpPr>
          <p:cNvPr id="4" name="Tijdelijke aanduiding voor dia-afbeelding 3"/>
          <p:cNvSpPr>
            <a:spLocks noGrp="1" noRot="1" noChangeAspect="1"/>
          </p:cNvSpPr>
          <p:nvPr>
            <p:ph type="sldImg" idx="2"/>
          </p:nvPr>
        </p:nvSpPr>
        <p:spPr>
          <a:xfrm>
            <a:off x="420688" y="744538"/>
            <a:ext cx="59563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6A2ADFE5-2EBA-4D1F-B422-C0D78DF8736F}" type="slidenum">
              <a:rPr lang="nl-NL" smtClean="0"/>
              <a:pPr/>
              <a:t>‹nr.›</a:t>
            </a:fld>
            <a:endParaRPr lang="nl-NL"/>
          </a:p>
        </p:txBody>
      </p:sp>
    </p:spTree>
    <p:extLst>
      <p:ext uri="{BB962C8B-B14F-4D97-AF65-F5344CB8AC3E}">
        <p14:creationId xmlns:p14="http://schemas.microsoft.com/office/powerpoint/2010/main" val="43213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6A2ADFE5-2EBA-4D1F-B422-C0D78DF8736F}" type="slidenum">
              <a:rPr lang="nl-NL" smtClean="0"/>
              <a:pPr/>
              <a:t>1</a:t>
            </a:fld>
            <a:endParaRPr lang="nl-NL"/>
          </a:p>
        </p:txBody>
      </p:sp>
    </p:spTree>
    <p:extLst>
      <p:ext uri="{BB962C8B-B14F-4D97-AF65-F5344CB8AC3E}">
        <p14:creationId xmlns:p14="http://schemas.microsoft.com/office/powerpoint/2010/main" val="389486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de industrie wordt waterstof grootschalig toegepast, onder meer als feedstock bij de raffinage van aardolie en de productie van kunstmest. Het totale jaarverbruik in Nederland bedraagt ca. 800.000 ton, grotendeels als grijze waterstof opgewekt uit aardgas. Daarnaast zou waterstof ook kunnen worden ingezet als energiedrager, voor de warmteproductie, als vervanger van aardgas nu. Dat kan in principe ook volledig elektrisch, met E-boilers en warmtepompen. Beide routes worden nu onderzocht; de verwachting is dat het uiteindelijk zowel moleculen als elektronen zal worden (1). </a:t>
            </a:r>
            <a:endParaRPr lang="en-NL" dirty="0"/>
          </a:p>
          <a:p>
            <a:r>
              <a:rPr lang="nl-NL" b="1" dirty="0"/>
              <a:t>Vraag en aanbod scenario’s</a:t>
            </a:r>
            <a:endParaRPr lang="en-NL" dirty="0"/>
          </a:p>
          <a:p>
            <a:r>
              <a:rPr lang="nl-NL" dirty="0"/>
              <a:t>Er zijn diverse, soms zeer uiteenlopende scenario’s voor de ontwikkeling van de </a:t>
            </a:r>
            <a:r>
              <a:rPr lang="nl-NL" b="1" i="1" dirty="0"/>
              <a:t>vraag</a:t>
            </a:r>
            <a:r>
              <a:rPr lang="nl-NL" dirty="0"/>
              <a:t> naar waterstof </a:t>
            </a:r>
            <a:r>
              <a:rPr lang="nl-NL" b="1" i="1" dirty="0"/>
              <a:t>in de industrie</a:t>
            </a:r>
            <a:r>
              <a:rPr lang="nl-NL" dirty="0"/>
              <a:t> (1,2,4,7). De bandbreedte varieert tussen de 200 – 400 PJ in 2050. Wanneer ook elektriciteitsopwekking deels op waterstof plaatsvindt gaat het richting 500 PJ. Dat is een factor 4 – 5 t.o.v. wat nu al wordt geproduceerd. Ter vergelijk: het totale energieverbruik in Nederland bedraagt ruim 3000 PJ/a.</a:t>
            </a:r>
            <a:endParaRPr lang="en-NL" dirty="0"/>
          </a:p>
          <a:p>
            <a:endParaRPr lang="en-NL" dirty="0"/>
          </a:p>
        </p:txBody>
      </p:sp>
      <p:sp>
        <p:nvSpPr>
          <p:cNvPr id="4" name="Slide Number Placeholder 3"/>
          <p:cNvSpPr>
            <a:spLocks noGrp="1"/>
          </p:cNvSpPr>
          <p:nvPr>
            <p:ph type="sldNum" sz="quarter" idx="5"/>
          </p:nvPr>
        </p:nvSpPr>
        <p:spPr/>
        <p:txBody>
          <a:bodyPr/>
          <a:lstStyle/>
          <a:p>
            <a:fld id="{6A2ADFE5-2EBA-4D1F-B422-C0D78DF8736F}" type="slidenum">
              <a:rPr lang="nl-NL" smtClean="0"/>
              <a:pPr/>
              <a:t>2</a:t>
            </a:fld>
            <a:endParaRPr lang="nl-NL"/>
          </a:p>
        </p:txBody>
      </p:sp>
    </p:spTree>
    <p:extLst>
      <p:ext uri="{BB962C8B-B14F-4D97-AF65-F5344CB8AC3E}">
        <p14:creationId xmlns:p14="http://schemas.microsoft.com/office/powerpoint/2010/main" val="249438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6A2ADFE5-2EBA-4D1F-B422-C0D78DF8736F}" type="slidenum">
              <a:rPr lang="nl-NL" smtClean="0"/>
              <a:pPr/>
              <a:t>3</a:t>
            </a:fld>
            <a:endParaRPr lang="nl-NL"/>
          </a:p>
        </p:txBody>
      </p:sp>
    </p:spTree>
    <p:extLst>
      <p:ext uri="{BB962C8B-B14F-4D97-AF65-F5344CB8AC3E}">
        <p14:creationId xmlns:p14="http://schemas.microsoft.com/office/powerpoint/2010/main" val="101639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3"/>
            <a:ext cx="7848600" cy="1606021"/>
          </a:xfrm>
        </p:spPr>
        <p:txBody>
          <a:bodyPr anchor="b">
            <a:noAutofit/>
          </a:bodyPr>
          <a:lstStyle>
            <a:lvl1pPr>
              <a:defRPr sz="5400" cap="all" baseline="0"/>
            </a:lvl1pPr>
          </a:lstStyle>
          <a:p>
            <a:r>
              <a:rPr lang="nl-NL"/>
              <a:t>Klik om de stijl te bewerken</a:t>
            </a:r>
            <a:endParaRPr lang="en-US" dirty="0"/>
          </a:p>
        </p:txBody>
      </p:sp>
      <p:sp>
        <p:nvSpPr>
          <p:cNvPr id="3" name="Subtitle 2"/>
          <p:cNvSpPr>
            <a:spLocks noGrp="1"/>
          </p:cNvSpPr>
          <p:nvPr>
            <p:ph type="subTitle" idx="1"/>
          </p:nvPr>
        </p:nvSpPr>
        <p:spPr>
          <a:xfrm>
            <a:off x="685800" y="2921000"/>
            <a:ext cx="6400800" cy="14605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5" name="Footer Placeholder 4"/>
          <p:cNvSpPr>
            <a:spLocks noGrp="1"/>
          </p:cNvSpPr>
          <p:nvPr>
            <p:ph type="ftr" sz="quarter" idx="11"/>
          </p:nvPr>
        </p:nvSpPr>
        <p:spPr>
          <a:xfrm>
            <a:off x="3429000" y="15240"/>
            <a:ext cx="4114800" cy="274320"/>
          </a:xfrm>
          <a:prstGeom prst="rect">
            <a:avLst/>
          </a:prstGeom>
        </p:spPr>
        <p:txBody>
          <a:bodyPr/>
          <a:lstStyle/>
          <a:p>
            <a:endParaRPr lang="nl-NL"/>
          </a:p>
        </p:txBody>
      </p:sp>
      <p:sp>
        <p:nvSpPr>
          <p:cNvPr id="6" name="Slide Number Placeholder 5"/>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cxnSp>
        <p:nvCxnSpPr>
          <p:cNvPr id="8" name="Straight Connector 7"/>
          <p:cNvCxnSpPr/>
          <p:nvPr/>
        </p:nvCxnSpPr>
        <p:spPr>
          <a:xfrm>
            <a:off x="685800" y="2832103"/>
            <a:ext cx="7848600" cy="13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5" name="Footer Placeholder 4"/>
          <p:cNvSpPr>
            <a:spLocks noGrp="1"/>
          </p:cNvSpPr>
          <p:nvPr>
            <p:ph type="ftr" sz="quarter" idx="11"/>
          </p:nvPr>
        </p:nvSpPr>
        <p:spPr>
          <a:xfrm>
            <a:off x="3429000" y="15240"/>
            <a:ext cx="4114800" cy="274320"/>
          </a:xfrm>
          <a:prstGeom prst="rect">
            <a:avLst/>
          </a:prstGeom>
        </p:spPr>
        <p:txBody>
          <a:bodyPr/>
          <a:lstStyle/>
          <a:p>
            <a:endParaRPr lang="nl-NL"/>
          </a:p>
        </p:txBody>
      </p:sp>
      <p:sp>
        <p:nvSpPr>
          <p:cNvPr id="6" name="Slide Number Placeholder 5"/>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68500"/>
            <a:ext cx="7772400" cy="1833562"/>
          </a:xfrm>
        </p:spPr>
        <p:txBody>
          <a:bodyPr anchor="b">
            <a:normAutofit/>
          </a:bodyPr>
          <a:lstStyle>
            <a:lvl1pPr algn="l">
              <a:defRPr sz="4800" b="0" cap="all"/>
            </a:lvl1pPr>
          </a:lstStyle>
          <a:p>
            <a:r>
              <a:rPr lang="nl-NL"/>
              <a:t>Klik om de stijl te bewerken</a:t>
            </a:r>
            <a:endParaRPr lang="en-US" dirty="0"/>
          </a:p>
        </p:txBody>
      </p:sp>
      <p:sp>
        <p:nvSpPr>
          <p:cNvPr id="3" name="Text Placeholder 2"/>
          <p:cNvSpPr>
            <a:spLocks noGrp="1"/>
          </p:cNvSpPr>
          <p:nvPr>
            <p:ph type="body" idx="1"/>
          </p:nvPr>
        </p:nvSpPr>
        <p:spPr>
          <a:xfrm>
            <a:off x="722313" y="3855721"/>
            <a:ext cx="7772400" cy="1250156"/>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5" name="Footer Placeholder 4"/>
          <p:cNvSpPr>
            <a:spLocks noGrp="1"/>
          </p:cNvSpPr>
          <p:nvPr>
            <p:ph type="ftr" sz="quarter" idx="11"/>
          </p:nvPr>
        </p:nvSpPr>
        <p:spPr>
          <a:xfrm>
            <a:off x="3429000" y="15240"/>
            <a:ext cx="4114800" cy="274320"/>
          </a:xfrm>
          <a:prstGeom prst="rect">
            <a:avLst/>
          </a:prstGeom>
        </p:spPr>
        <p:txBody>
          <a:bodyPr/>
          <a:lstStyle/>
          <a:p>
            <a:endParaRPr lang="nl-NL"/>
          </a:p>
        </p:txBody>
      </p:sp>
      <p:sp>
        <p:nvSpPr>
          <p:cNvPr id="6" name="Slide Number Placeholder 5"/>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cxnSp>
        <p:nvCxnSpPr>
          <p:cNvPr id="7" name="Straight Connector 6"/>
          <p:cNvCxnSpPr/>
          <p:nvPr/>
        </p:nvCxnSpPr>
        <p:spPr>
          <a:xfrm>
            <a:off x="731520" y="3832863"/>
            <a:ext cx="7848600" cy="13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0152" y="539401"/>
            <a:ext cx="2679932" cy="94994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394460"/>
            <a:ext cx="4038600" cy="39319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8200" y="1394460"/>
            <a:ext cx="4038600" cy="39319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6" name="Footer Placeholder 5"/>
          <p:cNvSpPr>
            <a:spLocks noGrp="1"/>
          </p:cNvSpPr>
          <p:nvPr>
            <p:ph type="ftr" sz="quarter" idx="11"/>
          </p:nvPr>
        </p:nvSpPr>
        <p:spPr>
          <a:xfrm>
            <a:off x="3429000" y="15240"/>
            <a:ext cx="4114800" cy="274320"/>
          </a:xfrm>
          <a:prstGeom prst="rect">
            <a:avLst/>
          </a:prstGeom>
        </p:spPr>
        <p:txBody>
          <a:bodyPr/>
          <a:lstStyle/>
          <a:p>
            <a:endParaRPr lang="nl-NL"/>
          </a:p>
        </p:txBody>
      </p:sp>
      <p:sp>
        <p:nvSpPr>
          <p:cNvPr id="7" name="Slide Number Placeholder 6"/>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457200" y="1397000"/>
            <a:ext cx="3931920" cy="53313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032000"/>
            <a:ext cx="393192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54880" y="1397000"/>
            <a:ext cx="3931920" cy="53313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754880" y="2032000"/>
            <a:ext cx="393192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8" name="Footer Placeholder 7"/>
          <p:cNvSpPr>
            <a:spLocks noGrp="1"/>
          </p:cNvSpPr>
          <p:nvPr>
            <p:ph type="ftr" sz="quarter" idx="11"/>
          </p:nvPr>
        </p:nvSpPr>
        <p:spPr>
          <a:xfrm>
            <a:off x="3429000" y="15240"/>
            <a:ext cx="4114800" cy="274320"/>
          </a:xfrm>
          <a:prstGeom prst="rect">
            <a:avLst/>
          </a:prstGeom>
        </p:spPr>
        <p:txBody>
          <a:bodyPr/>
          <a:lstStyle/>
          <a:p>
            <a:endParaRPr lang="nl-NL"/>
          </a:p>
        </p:txBody>
      </p:sp>
      <p:sp>
        <p:nvSpPr>
          <p:cNvPr id="9" name="Slide Number Placeholder 8"/>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cxnSp>
        <p:nvCxnSpPr>
          <p:cNvPr id="11" name="Straight Connector 10"/>
          <p:cNvCxnSpPr/>
          <p:nvPr/>
        </p:nvCxnSpPr>
        <p:spPr>
          <a:xfrm rot="5400000">
            <a:off x="2610247" y="3371453"/>
            <a:ext cx="392430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dirty="0"/>
              <a:t>Klik om de stijl te bewerken</a:t>
            </a:r>
            <a:endParaRPr lang="en-US" dirty="0"/>
          </a:p>
        </p:txBody>
      </p:sp>
      <p:sp>
        <p:nvSpPr>
          <p:cNvPr id="3" name="Date Placeholder 2"/>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4" name="Footer Placeholder 3"/>
          <p:cNvSpPr>
            <a:spLocks noGrp="1"/>
          </p:cNvSpPr>
          <p:nvPr>
            <p:ph type="ftr" sz="quarter" idx="11"/>
          </p:nvPr>
        </p:nvSpPr>
        <p:spPr>
          <a:xfrm>
            <a:off x="3429000" y="15240"/>
            <a:ext cx="4114800" cy="274320"/>
          </a:xfrm>
          <a:prstGeom prst="rect">
            <a:avLst/>
          </a:prstGeom>
        </p:spPr>
        <p:txBody>
          <a:bodyPr/>
          <a:lstStyle/>
          <a:p>
            <a:endParaRPr lang="nl-NL"/>
          </a:p>
        </p:txBody>
      </p:sp>
      <p:sp>
        <p:nvSpPr>
          <p:cNvPr id="5" name="Slide Number Placeholder 4"/>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3" name="Footer Placeholder 2"/>
          <p:cNvSpPr>
            <a:spLocks noGrp="1"/>
          </p:cNvSpPr>
          <p:nvPr>
            <p:ph type="ftr" sz="quarter" idx="11"/>
          </p:nvPr>
        </p:nvSpPr>
        <p:spPr>
          <a:xfrm>
            <a:off x="3429000" y="15240"/>
            <a:ext cx="4114800" cy="274320"/>
          </a:xfrm>
          <a:prstGeom prst="rect">
            <a:avLst/>
          </a:prstGeom>
        </p:spPr>
        <p:txBody>
          <a:bodyPr/>
          <a:lstStyle/>
          <a:p>
            <a:endParaRPr lang="nl-NL"/>
          </a:p>
        </p:txBody>
      </p:sp>
      <p:sp>
        <p:nvSpPr>
          <p:cNvPr id="4" name="Slide Number Placeholder 3"/>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660067"/>
            <a:ext cx="2139696" cy="1051560"/>
          </a:xfrm>
        </p:spPr>
        <p:txBody>
          <a:bodyPr anchor="b">
            <a:no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2971800" y="660067"/>
            <a:ext cx="571500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1" y="1775461"/>
            <a:ext cx="2139696" cy="35363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6" name="Footer Placeholder 5"/>
          <p:cNvSpPr>
            <a:spLocks noGrp="1"/>
          </p:cNvSpPr>
          <p:nvPr>
            <p:ph type="ftr" sz="quarter" idx="11"/>
          </p:nvPr>
        </p:nvSpPr>
        <p:spPr>
          <a:xfrm>
            <a:off x="3429000" y="15240"/>
            <a:ext cx="4114800" cy="274320"/>
          </a:xfrm>
          <a:prstGeom prst="rect">
            <a:avLst/>
          </a:prstGeom>
        </p:spPr>
        <p:txBody>
          <a:bodyPr/>
          <a:lstStyle/>
          <a:p>
            <a:endParaRPr lang="nl-NL"/>
          </a:p>
        </p:txBody>
      </p:sp>
      <p:sp>
        <p:nvSpPr>
          <p:cNvPr id="7" name="Slide Number Placeholder 6"/>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cxnSp>
        <p:nvCxnSpPr>
          <p:cNvPr id="9" name="Straight Connector 8"/>
          <p:cNvCxnSpPr/>
          <p:nvPr/>
        </p:nvCxnSpPr>
        <p:spPr>
          <a:xfrm rot="5400000">
            <a:off x="451704" y="2983373"/>
            <a:ext cx="46482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660400"/>
            <a:ext cx="2142680" cy="1054100"/>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p:cNvSpPr>
          <p:nvPr>
            <p:ph type="pic" idx="1"/>
          </p:nvPr>
        </p:nvSpPr>
        <p:spPr>
          <a:xfrm>
            <a:off x="2858610" y="698503"/>
            <a:ext cx="5904390" cy="4583713"/>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57200" y="1778000"/>
            <a:ext cx="2139696" cy="35356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a:xfrm>
            <a:off x="457200" y="15240"/>
            <a:ext cx="2895600" cy="274320"/>
          </a:xfrm>
          <a:prstGeom prst="rect">
            <a:avLst/>
          </a:prstGeom>
        </p:spPr>
        <p:txBody>
          <a:bodyPr/>
          <a:lstStyle/>
          <a:p>
            <a:fld id="{CBDBBEF7-37A2-4F40-BCC1-12A7599CE7D2}" type="datetimeFigureOut">
              <a:rPr lang="nl-NL" smtClean="0"/>
              <a:pPr/>
              <a:t>14-6-2023</a:t>
            </a:fld>
            <a:endParaRPr lang="nl-NL"/>
          </a:p>
        </p:txBody>
      </p:sp>
      <p:sp>
        <p:nvSpPr>
          <p:cNvPr id="6" name="Footer Placeholder 5"/>
          <p:cNvSpPr>
            <a:spLocks noGrp="1"/>
          </p:cNvSpPr>
          <p:nvPr>
            <p:ph type="ftr" sz="quarter" idx="11"/>
          </p:nvPr>
        </p:nvSpPr>
        <p:spPr>
          <a:xfrm>
            <a:off x="3429000" y="15240"/>
            <a:ext cx="4114800" cy="274320"/>
          </a:xfrm>
          <a:prstGeom prst="rect">
            <a:avLst/>
          </a:prstGeom>
        </p:spPr>
        <p:txBody>
          <a:bodyPr/>
          <a:lstStyle/>
          <a:p>
            <a:endParaRPr lang="nl-NL"/>
          </a:p>
        </p:txBody>
      </p:sp>
      <p:sp>
        <p:nvSpPr>
          <p:cNvPr id="7" name="Slide Number Placeholder 6"/>
          <p:cNvSpPr>
            <a:spLocks noGrp="1"/>
          </p:cNvSpPr>
          <p:nvPr>
            <p:ph type="sldNum" sz="quarter" idx="12"/>
          </p:nvPr>
        </p:nvSpPr>
        <p:spPr>
          <a:xfrm>
            <a:off x="7620000" y="15240"/>
            <a:ext cx="1066800" cy="274320"/>
          </a:xfrm>
          <a:prstGeom prst="rect">
            <a:avLst/>
          </a:prstGeom>
        </p:spPr>
        <p:txBody>
          <a:bodyPr/>
          <a:lstStyle/>
          <a:p>
            <a:fld id="{6ED1884F-2762-4221-BEB7-6A351464B96E}" type="slidenum">
              <a:rPr lang="nl-NL" smtClean="0"/>
              <a:pPr/>
              <a:t>‹nr.›</a:t>
            </a:fld>
            <a:endParaRPr lang="nl-NL"/>
          </a:p>
        </p:txBody>
      </p:sp>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b="50000"/>
          <a:stretch/>
        </p:blipFill>
        <p:spPr>
          <a:xfrm>
            <a:off x="0" y="5546407"/>
            <a:ext cx="9144000" cy="16859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83989"/>
            <a:ext cx="9144000" cy="190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44500"/>
            <a:ext cx="8229600" cy="825500"/>
          </a:xfrm>
          <a:prstGeom prst="rect">
            <a:avLst/>
          </a:prstGeom>
        </p:spPr>
        <p:txBody>
          <a:bodyPr vert="horz" lIns="91440" tIns="45720" rIns="91440" bIns="4572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457200" y="1333500"/>
            <a:ext cx="8229600" cy="4064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5" name="Afbeelding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75493" y="4989874"/>
            <a:ext cx="1422015" cy="504056"/>
          </a:xfrm>
          <a:prstGeom prst="rect">
            <a:avLst/>
          </a:prstGeom>
        </p:spPr>
      </p:pic>
      <p:pic>
        <p:nvPicPr>
          <p:cNvPr id="6" name="Afbeelding 5"/>
          <p:cNvPicPr>
            <a:picLocks noChangeAspect="1"/>
          </p:cNvPicPr>
          <p:nvPr userDrawn="1"/>
        </p:nvPicPr>
        <p:blipFill rotWithShape="1">
          <a:blip r:embed="rId12">
            <a:extLst>
              <a:ext uri="{28A0092B-C50C-407E-A947-70E740481C1C}">
                <a14:useLocalDpi xmlns:a14="http://schemas.microsoft.com/office/drawing/2010/main" val="0"/>
              </a:ext>
            </a:extLst>
          </a:blip>
          <a:srcRect b="50000"/>
          <a:stretch/>
        </p:blipFill>
        <p:spPr>
          <a:xfrm>
            <a:off x="0" y="5546407"/>
            <a:ext cx="9144000" cy="168593"/>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xStyles>
    <p:titleStyle>
      <a:lvl1pPr algn="l" defTabSz="914400" rtl="0" eaLnBrk="1" latinLnBrk="0" hangingPunct="1">
        <a:spcBef>
          <a:spcPct val="0"/>
        </a:spcBef>
        <a:buNone/>
        <a:defRPr sz="24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1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lhydrogen.nl/wp-content/uploads/2022/12/WP4_Swappen-van-waterstofcontainers_2022121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nlhydrogen.nl/wp-content/uploads/2021/09/WVIP_vergunningverlening_verplaatsbaar_waterstoftankstation_sept21-1.pdf" TargetMode="External"/><Relationship Id="rId3" Type="http://schemas.openxmlformats.org/officeDocument/2006/relationships/hyperlink" Target="https://nlhydrogen.nl/wp-content/uploads/2020/03/IFV-Bestuurlijke-handreiking-vergunningverlening-waterstoftankstations.pdf" TargetMode="External"/><Relationship Id="rId7" Type="http://schemas.openxmlformats.org/officeDocument/2006/relationships/hyperlink" Target="https://nlhydrogen.nl/wp-content/uploads/2021/09/WVIP_vergunningverlening_mobieleopslag_bij_een_waterstoftankstation_sept21-1.pdf" TargetMode="External"/><Relationship Id="rId2" Type="http://schemas.openxmlformats.org/officeDocument/2006/relationships/hyperlink" Target="https://nlhydrogen.nl/vergunningverlening-waterstoftankstations/" TargetMode="External"/><Relationship Id="rId1" Type="http://schemas.openxmlformats.org/officeDocument/2006/relationships/slideLayout" Target="../slideLayouts/slideLayout2.xml"/><Relationship Id="rId6" Type="http://schemas.openxmlformats.org/officeDocument/2006/relationships/hyperlink" Target="https://nlhydrogen.nl/wp-content/uploads/2021/09/WVIP_vergunningverlening_Lokaleproductie_waterstoftankstation_sept21-1.pdf" TargetMode="External"/><Relationship Id="rId5" Type="http://schemas.openxmlformats.org/officeDocument/2006/relationships/hyperlink" Target="https://nlhydrogen.nl/wp-content/uploads/2021/09/WVIP_vergunningverlening_Waterstoftankstations_en_de_omgevingswet_sept21-1.pdf" TargetMode="External"/><Relationship Id="rId4" Type="http://schemas.openxmlformats.org/officeDocument/2006/relationships/hyperlink" Target="https://nlhydrogen.nl/wp-content/uploads/2020/03/WVIP_uniforme_vergunnningverlening_rapport_23_03_2020_F-1.pdf" TargetMode="External"/><Relationship Id="rId9" Type="http://schemas.openxmlformats.org/officeDocument/2006/relationships/hyperlink" Target="https://nlhydrogen.nl/wp-content/uploads/2021/09/WVIP_vergunningverlening_Waterstoftankstations-en-bestemmingsplan_sept21-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68500"/>
            <a:ext cx="8640959" cy="1833562"/>
          </a:xfrm>
        </p:spPr>
        <p:txBody>
          <a:bodyPr>
            <a:normAutofit fontScale="90000"/>
          </a:bodyPr>
          <a:lstStyle/>
          <a:p>
            <a:br>
              <a:rPr lang="nl-NL" dirty="0"/>
            </a:br>
            <a:r>
              <a:rPr lang="nl-NL" sz="4000" dirty="0"/>
              <a:t>Waterstof Veiligheid Innovatie Programma (WVIP) </a:t>
            </a:r>
          </a:p>
        </p:txBody>
      </p:sp>
      <p:sp>
        <p:nvSpPr>
          <p:cNvPr id="3" name="Tijdelijke aanduiding voor tekst 2"/>
          <p:cNvSpPr>
            <a:spLocks noGrp="1"/>
          </p:cNvSpPr>
          <p:nvPr>
            <p:ph type="body" idx="1"/>
          </p:nvPr>
        </p:nvSpPr>
        <p:spPr>
          <a:xfrm>
            <a:off x="395536" y="3855721"/>
            <a:ext cx="8099177" cy="1250156"/>
          </a:xfrm>
        </p:spPr>
        <p:txBody>
          <a:bodyPr>
            <a:normAutofit fontScale="62500" lnSpcReduction="20000"/>
          </a:bodyPr>
          <a:lstStyle/>
          <a:p>
            <a:r>
              <a:rPr lang="nl-NL" dirty="0"/>
              <a:t>Waterstof &amp; Veiligheid</a:t>
            </a:r>
          </a:p>
          <a:p>
            <a:r>
              <a:rPr lang="nl-NL" dirty="0"/>
              <a:t>NWP kennissessie veiligheid</a:t>
            </a:r>
          </a:p>
          <a:p>
            <a:r>
              <a:rPr lang="nl-NL" dirty="0"/>
              <a:t>Belang uniforme vergunningverlening</a:t>
            </a:r>
          </a:p>
          <a:p>
            <a:r>
              <a:rPr lang="nl-NL" dirty="0"/>
              <a:t>Françoise van den Brink (opvolging door Timo de Groot)</a:t>
            </a:r>
          </a:p>
          <a:p>
            <a:r>
              <a:rPr lang="nl-NL" dirty="0"/>
              <a:t>13 juni 2023</a:t>
            </a:r>
          </a:p>
        </p:txBody>
      </p:sp>
      <p:pic>
        <p:nvPicPr>
          <p:cNvPr id="5" name="Afbeelding 4" descr="Afbeelding met Lettertype, Elektrisch blauw, blauw, Graphics&#10;&#10;Automatisch gegenereerde beschrijving">
            <a:extLst>
              <a:ext uri="{FF2B5EF4-FFF2-40B4-BE49-F238E27FC236}">
                <a16:creationId xmlns:a16="http://schemas.microsoft.com/office/drawing/2014/main" id="{334026E5-2F52-655C-25D7-150076F17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468571"/>
            <a:ext cx="3059832" cy="815591"/>
          </a:xfrm>
          <a:prstGeom prst="rect">
            <a:avLst/>
          </a:prstGeom>
        </p:spPr>
      </p:pic>
    </p:spTree>
    <p:extLst>
      <p:ext uri="{BB962C8B-B14F-4D97-AF65-F5344CB8AC3E}">
        <p14:creationId xmlns:p14="http://schemas.microsoft.com/office/powerpoint/2010/main" val="107196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5A06-EE55-4D3C-8C33-56C8899B2886}"/>
              </a:ext>
            </a:extLst>
          </p:cNvPr>
          <p:cNvSpPr>
            <a:spLocks noGrp="1"/>
          </p:cNvSpPr>
          <p:nvPr>
            <p:ph type="title"/>
          </p:nvPr>
        </p:nvSpPr>
        <p:spPr/>
        <p:txBody>
          <a:bodyPr/>
          <a:lstStyle/>
          <a:p>
            <a:pPr algn="ctr"/>
            <a:r>
              <a:rPr lang="nl-NL" dirty="0"/>
              <a:t>Waterstof Veiligheid Innovatie Programma (WVIP)</a:t>
            </a:r>
            <a:br>
              <a:rPr lang="nl-NL" dirty="0"/>
            </a:br>
            <a:r>
              <a:rPr lang="nl-NL" dirty="0"/>
              <a:t> </a:t>
            </a:r>
            <a:endParaRPr lang="en-NL" baseline="-25000" dirty="0"/>
          </a:p>
        </p:txBody>
      </p:sp>
      <p:pic>
        <p:nvPicPr>
          <p:cNvPr id="9" name="Afbeelding 8" descr="Afbeelding met tekst, schermopname, Lettertype, Merk&#10;&#10;Automatisch gegenereerde beschrijving">
            <a:extLst>
              <a:ext uri="{FF2B5EF4-FFF2-40B4-BE49-F238E27FC236}">
                <a16:creationId xmlns:a16="http://schemas.microsoft.com/office/drawing/2014/main" id="{147A4227-DDDB-8099-5843-7B0A2947D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219586"/>
            <a:ext cx="6211572" cy="3780956"/>
          </a:xfrm>
          <a:prstGeom prst="rect">
            <a:avLst/>
          </a:prstGeom>
        </p:spPr>
      </p:pic>
      <p:sp>
        <p:nvSpPr>
          <p:cNvPr id="5" name="Tijdelijke aanduiding voor inhoud 4">
            <a:extLst>
              <a:ext uri="{FF2B5EF4-FFF2-40B4-BE49-F238E27FC236}">
                <a16:creationId xmlns:a16="http://schemas.microsoft.com/office/drawing/2014/main" id="{043919EE-77EE-D32F-1208-FDF4E820EA7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9923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voertuig&#10;&#10;Automatisch gegenereerde beschrijving">
            <a:extLst>
              <a:ext uri="{FF2B5EF4-FFF2-40B4-BE49-F238E27FC236}">
                <a16:creationId xmlns:a16="http://schemas.microsoft.com/office/drawing/2014/main" id="{57F83CEF-7423-B23B-7B85-8A6DE6AA52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016" y="326128"/>
            <a:ext cx="3489927" cy="4959999"/>
          </a:xfrm>
        </p:spPr>
      </p:pic>
      <p:pic>
        <p:nvPicPr>
          <p:cNvPr id="7" name="Afbeelding 6" descr="Afbeelding met tekst, trein, voertuig, schermopname&#10;&#10;Automatisch gegenereerde beschrijving">
            <a:extLst>
              <a:ext uri="{FF2B5EF4-FFF2-40B4-BE49-F238E27FC236}">
                <a16:creationId xmlns:a16="http://schemas.microsoft.com/office/drawing/2014/main" id="{76CD414E-897C-225A-DF57-B93810FFD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86255"/>
            <a:ext cx="3528392" cy="4899872"/>
          </a:xfrm>
          <a:prstGeom prst="rect">
            <a:avLst/>
          </a:prstGeom>
        </p:spPr>
      </p:pic>
      <p:sp>
        <p:nvSpPr>
          <p:cNvPr id="2" name="Titel 1">
            <a:extLst>
              <a:ext uri="{FF2B5EF4-FFF2-40B4-BE49-F238E27FC236}">
                <a16:creationId xmlns:a16="http://schemas.microsoft.com/office/drawing/2014/main" id="{4ADB5349-8A3B-19D0-FA5E-F35EFAB76E86}"/>
              </a:ext>
            </a:extLst>
          </p:cNvPr>
          <p:cNvSpPr>
            <a:spLocks noGrp="1"/>
          </p:cNvSpPr>
          <p:nvPr>
            <p:ph type="title"/>
          </p:nvPr>
        </p:nvSpPr>
        <p:spPr>
          <a:xfrm>
            <a:off x="457200" y="-825500"/>
            <a:ext cx="8229600" cy="825500"/>
          </a:xfrm>
        </p:spPr>
        <p:txBody>
          <a:bodyPr vert="horz" lIns="91440" tIns="45720" rIns="91440" bIns="45720" rtlCol="0" anchor="b">
            <a:normAutofit/>
          </a:bodyPr>
          <a:lstStyle/>
          <a:p>
            <a:r>
              <a:rPr lang="nl-NL" dirty="0" err="1"/>
              <a:t>Factsheets</a:t>
            </a:r>
            <a:r>
              <a:rPr lang="nl-NL" dirty="0"/>
              <a:t> Algemeen en Voor hulpdiensten</a:t>
            </a:r>
          </a:p>
        </p:txBody>
      </p:sp>
    </p:spTree>
    <p:extLst>
      <p:ext uri="{BB962C8B-B14F-4D97-AF65-F5344CB8AC3E}">
        <p14:creationId xmlns:p14="http://schemas.microsoft.com/office/powerpoint/2010/main" val="128797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D67A7-D932-E3D9-09A5-61C3DAB3DBAB}"/>
              </a:ext>
            </a:extLst>
          </p:cNvPr>
          <p:cNvSpPr>
            <a:spLocks noGrp="1"/>
          </p:cNvSpPr>
          <p:nvPr>
            <p:ph type="title"/>
          </p:nvPr>
        </p:nvSpPr>
        <p:spPr>
          <a:xfrm>
            <a:off x="457200" y="-825500"/>
            <a:ext cx="8229600" cy="825500"/>
          </a:xfrm>
        </p:spPr>
        <p:txBody>
          <a:bodyPr vert="horz" lIns="91440" tIns="45720" rIns="91440" bIns="45720" rtlCol="0" anchor="b">
            <a:normAutofit/>
          </a:bodyPr>
          <a:lstStyle/>
          <a:p>
            <a:r>
              <a:rPr lang="nl-NL" dirty="0" err="1"/>
              <a:t>Factsheets</a:t>
            </a:r>
            <a:r>
              <a:rPr lang="nl-NL" dirty="0"/>
              <a:t> </a:t>
            </a:r>
            <a:r>
              <a:rPr lang="nl-NL" dirty="0" err="1"/>
              <a:t>Productie&amp;Opslag</a:t>
            </a:r>
            <a:r>
              <a:rPr lang="nl-NL" dirty="0"/>
              <a:t>, Transport en Tankstations</a:t>
            </a:r>
          </a:p>
        </p:txBody>
      </p:sp>
      <p:pic>
        <p:nvPicPr>
          <p:cNvPr id="7" name="Afbeelding 6" descr="Afbeelding met tekst&#10;&#10;Automatisch gegenereerde beschrijving">
            <a:extLst>
              <a:ext uri="{FF2B5EF4-FFF2-40B4-BE49-F238E27FC236}">
                <a16:creationId xmlns:a16="http://schemas.microsoft.com/office/drawing/2014/main" id="{889EC981-B491-2609-10C4-DE7510795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53244"/>
            <a:ext cx="2875107" cy="4285592"/>
          </a:xfrm>
          <a:prstGeom prst="rect">
            <a:avLst/>
          </a:prstGeom>
        </p:spPr>
      </p:pic>
      <p:pic>
        <p:nvPicPr>
          <p:cNvPr id="11" name="Tijdelijke aanduiding voor inhoud 10" descr="Afbeelding met tekst, Landvoertuig, voertuig, truck&#10;&#10;Automatisch gegenereerde beschrijving">
            <a:extLst>
              <a:ext uri="{FF2B5EF4-FFF2-40B4-BE49-F238E27FC236}">
                <a16:creationId xmlns:a16="http://schemas.microsoft.com/office/drawing/2014/main" id="{4D5196DB-22C2-9EAF-8472-B126F891E9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8635" y="553244"/>
            <a:ext cx="2859667" cy="4285592"/>
          </a:xfrm>
        </p:spPr>
      </p:pic>
      <p:pic>
        <p:nvPicPr>
          <p:cNvPr id="14" name="Tijdelijke aanduiding voor inhoud 4" descr="Afbeelding met tekst, tekenfilm&#10;&#10;Automatisch gegenereerde beschrijving">
            <a:extLst>
              <a:ext uri="{FF2B5EF4-FFF2-40B4-BE49-F238E27FC236}">
                <a16:creationId xmlns:a16="http://schemas.microsoft.com/office/drawing/2014/main" id="{8DB4DA22-A667-C210-0732-CD68E9508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038" y="553244"/>
            <a:ext cx="2810015" cy="4285592"/>
          </a:xfrm>
          <a:prstGeom prst="rect">
            <a:avLst/>
          </a:prstGeom>
        </p:spPr>
      </p:pic>
      <p:sp>
        <p:nvSpPr>
          <p:cNvPr id="15" name="Ovaal 14" descr="Cirkel om plaatje 'Vergunningverlening', om dit onderwerp uit te lichten.">
            <a:extLst>
              <a:ext uri="{FF2B5EF4-FFF2-40B4-BE49-F238E27FC236}">
                <a16:creationId xmlns:a16="http://schemas.microsoft.com/office/drawing/2014/main" id="{88670E4A-140D-E282-9954-B21886E678E5}"/>
              </a:ext>
            </a:extLst>
          </p:cNvPr>
          <p:cNvSpPr/>
          <p:nvPr/>
        </p:nvSpPr>
        <p:spPr>
          <a:xfrm>
            <a:off x="6032813" y="3649588"/>
            <a:ext cx="2859667" cy="13681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959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26224-AFE4-C39F-D91A-6465AE26827D}"/>
              </a:ext>
            </a:extLst>
          </p:cNvPr>
          <p:cNvSpPr>
            <a:spLocks noGrp="1"/>
          </p:cNvSpPr>
          <p:nvPr>
            <p:ph type="title"/>
          </p:nvPr>
        </p:nvSpPr>
        <p:spPr/>
        <p:txBody>
          <a:bodyPr>
            <a:normAutofit/>
          </a:bodyPr>
          <a:lstStyle/>
          <a:p>
            <a:r>
              <a:rPr lang="nl-NL" dirty="0"/>
              <a:t>Implementatie van waterstof</a:t>
            </a:r>
            <a:br>
              <a:rPr lang="nl-NL" dirty="0"/>
            </a:br>
            <a:r>
              <a:rPr lang="nl-NL" dirty="0"/>
              <a:t>Belang uniforme vergunningverlening</a:t>
            </a:r>
          </a:p>
        </p:txBody>
      </p:sp>
      <p:sp>
        <p:nvSpPr>
          <p:cNvPr id="3" name="Tijdelijke aanduiding voor inhoud 2">
            <a:extLst>
              <a:ext uri="{FF2B5EF4-FFF2-40B4-BE49-F238E27FC236}">
                <a16:creationId xmlns:a16="http://schemas.microsoft.com/office/drawing/2014/main" id="{A54F9E69-504F-F3C0-692F-4671D0EAB4E7}"/>
              </a:ext>
            </a:extLst>
          </p:cNvPr>
          <p:cNvSpPr>
            <a:spLocks noGrp="1"/>
          </p:cNvSpPr>
          <p:nvPr>
            <p:ph idx="1"/>
          </p:nvPr>
        </p:nvSpPr>
        <p:spPr/>
        <p:txBody>
          <a:bodyPr>
            <a:normAutofit fontScale="85000" lnSpcReduction="20000"/>
          </a:bodyPr>
          <a:lstStyle/>
          <a:p>
            <a:pPr marL="0" indent="0">
              <a:buNone/>
            </a:pPr>
            <a:r>
              <a:rPr lang="nl-NL" b="1" dirty="0"/>
              <a:t>Wat</a:t>
            </a:r>
          </a:p>
          <a:p>
            <a:pPr marL="0" indent="0">
              <a:buNone/>
            </a:pPr>
            <a:r>
              <a:rPr lang="nl-NL" dirty="0"/>
              <a:t>Uniforme vergunningverlening</a:t>
            </a:r>
          </a:p>
          <a:p>
            <a:pPr marL="0" indent="0">
              <a:buNone/>
            </a:pPr>
            <a:endParaRPr lang="nl-NL" dirty="0"/>
          </a:p>
          <a:p>
            <a:pPr marL="0" indent="0">
              <a:buNone/>
            </a:pPr>
            <a:r>
              <a:rPr lang="nl-NL" b="1" dirty="0"/>
              <a:t>Hoe</a:t>
            </a:r>
          </a:p>
          <a:p>
            <a:pPr marL="0" indent="0">
              <a:buNone/>
            </a:pPr>
            <a:r>
              <a:rPr lang="nl-NL" dirty="0"/>
              <a:t>Gezamenlijk vastgestelde handreikingen om de vergunningverlening overal in het land zo eenduidig/uniform mogelijk te maken </a:t>
            </a:r>
          </a:p>
          <a:p>
            <a:pPr marL="0" indent="0">
              <a:buNone/>
            </a:pPr>
            <a:endParaRPr lang="nl-NL" dirty="0"/>
          </a:p>
          <a:p>
            <a:pPr marL="0" indent="0">
              <a:buNone/>
            </a:pPr>
            <a:r>
              <a:rPr lang="nl-NL" b="1" dirty="0"/>
              <a:t>Waarom</a:t>
            </a:r>
          </a:p>
          <a:p>
            <a:pPr>
              <a:buFontTx/>
              <a:buChar char="-"/>
            </a:pPr>
            <a:r>
              <a:rPr lang="nl-NL" dirty="0"/>
              <a:t>Dit vergemakkelijkt en versnelt het proces van vergunningverlening, voor zowel bestuurders, ambtenaren als voor de aanvragers</a:t>
            </a:r>
          </a:p>
          <a:p>
            <a:pPr>
              <a:buFontTx/>
              <a:buChar char="-"/>
            </a:pPr>
            <a:r>
              <a:rPr lang="nl-NL" dirty="0"/>
              <a:t>Uniformiteit</a:t>
            </a:r>
          </a:p>
          <a:p>
            <a:pPr lvl="1">
              <a:buFontTx/>
              <a:buChar char="-"/>
            </a:pPr>
            <a:r>
              <a:rPr lang="nl-NL" dirty="0"/>
              <a:t>Eenduidigheid proces vermindert variabiliteit </a:t>
            </a:r>
          </a:p>
          <a:p>
            <a:pPr lvl="2">
              <a:buFontTx/>
              <a:buChar char="-"/>
            </a:pPr>
            <a:r>
              <a:rPr lang="nl-NL" dirty="0"/>
              <a:t>Leg gezamenlijk vast wat gebruikt moet worden/beschikbaar is: constante factor, en verbetering kwaliteit en snelheid van de processen</a:t>
            </a:r>
          </a:p>
          <a:p>
            <a:pPr lvl="1">
              <a:buFontTx/>
              <a:buChar char="-"/>
            </a:pPr>
            <a:r>
              <a:rPr lang="nl-NL" dirty="0"/>
              <a:t>Efficiëntie verbetering - voorkomen versnipperde aanpak </a:t>
            </a:r>
          </a:p>
          <a:p>
            <a:pPr lvl="1">
              <a:buFontTx/>
              <a:buChar char="-"/>
            </a:pPr>
            <a:r>
              <a:rPr lang="nl-NL" dirty="0"/>
              <a:t>Veiligheid</a:t>
            </a:r>
          </a:p>
          <a:p>
            <a:pPr lvl="1">
              <a:buFontTx/>
              <a:buChar char="-"/>
            </a:pPr>
            <a:r>
              <a:rPr lang="nl-NL" dirty="0"/>
              <a:t>Wet- en Regelgeving</a:t>
            </a:r>
          </a:p>
          <a:p>
            <a:pPr>
              <a:buFont typeface="Wingdings" panose="05000000000000000000" pitchFamily="2" charset="2"/>
              <a:buChar char="Ø"/>
            </a:pPr>
            <a:r>
              <a:rPr lang="nl-NL" b="1" dirty="0"/>
              <a:t>Niet iedere keer het wiel opnieuw uitvinden</a:t>
            </a:r>
          </a:p>
        </p:txBody>
      </p:sp>
    </p:spTree>
    <p:extLst>
      <p:ext uri="{BB962C8B-B14F-4D97-AF65-F5344CB8AC3E}">
        <p14:creationId xmlns:p14="http://schemas.microsoft.com/office/powerpoint/2010/main" val="247174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6648A-F1D5-301A-AD78-097A5703721A}"/>
              </a:ext>
            </a:extLst>
          </p:cNvPr>
          <p:cNvSpPr>
            <a:spLocks noGrp="1"/>
          </p:cNvSpPr>
          <p:nvPr>
            <p:ph type="title"/>
          </p:nvPr>
        </p:nvSpPr>
        <p:spPr/>
        <p:txBody>
          <a:bodyPr/>
          <a:lstStyle/>
          <a:p>
            <a:r>
              <a:rPr lang="nl-NL" dirty="0"/>
              <a:t>Uniforme vergunningverlening (2)</a:t>
            </a:r>
          </a:p>
        </p:txBody>
      </p:sp>
      <p:sp>
        <p:nvSpPr>
          <p:cNvPr id="3" name="Tijdelijke aanduiding voor inhoud 2">
            <a:extLst>
              <a:ext uri="{FF2B5EF4-FFF2-40B4-BE49-F238E27FC236}">
                <a16:creationId xmlns:a16="http://schemas.microsoft.com/office/drawing/2014/main" id="{76F2121E-18AE-D10F-686B-42925FBD4322}"/>
              </a:ext>
            </a:extLst>
          </p:cNvPr>
          <p:cNvSpPr>
            <a:spLocks noGrp="1"/>
          </p:cNvSpPr>
          <p:nvPr>
            <p:ph idx="1"/>
          </p:nvPr>
        </p:nvSpPr>
        <p:spPr/>
        <p:txBody>
          <a:bodyPr>
            <a:normAutofit lnSpcReduction="10000"/>
          </a:bodyPr>
          <a:lstStyle/>
          <a:p>
            <a:pPr marL="0" indent="0">
              <a:buNone/>
            </a:pPr>
            <a:r>
              <a:rPr lang="nl-NL" dirty="0"/>
              <a:t>Ontwikkeling (kleinschalige) waterstof projecten </a:t>
            </a:r>
          </a:p>
          <a:p>
            <a:pPr marL="274320" lvl="1" indent="0">
              <a:buNone/>
            </a:pPr>
            <a:r>
              <a:rPr lang="nl-NL" dirty="0"/>
              <a:t>Voorbeelden:</a:t>
            </a:r>
          </a:p>
          <a:p>
            <a:pPr lvl="2"/>
            <a:r>
              <a:rPr lang="nl-NL" dirty="0" err="1"/>
              <a:t>Waterstoftanksations</a:t>
            </a:r>
            <a:endParaRPr lang="nl-NL" dirty="0"/>
          </a:p>
          <a:p>
            <a:pPr lvl="2"/>
            <a:r>
              <a:rPr lang="nl-NL" dirty="0"/>
              <a:t>Lokale productie bv zonneweide, kleinschalige industrie en utiliteit</a:t>
            </a:r>
          </a:p>
          <a:p>
            <a:pPr lvl="3"/>
            <a:r>
              <a:rPr lang="nl-NL" dirty="0"/>
              <a:t>Lokale opslag</a:t>
            </a:r>
          </a:p>
          <a:p>
            <a:pPr lvl="2"/>
            <a:r>
              <a:rPr lang="nl-NL" dirty="0"/>
              <a:t>Lokale voorziening bij bouwprojecten, evenementen bv via generatoren, lokale opwekking</a:t>
            </a:r>
          </a:p>
          <a:p>
            <a:pPr lvl="2"/>
            <a:r>
              <a:rPr lang="nl-NL" dirty="0"/>
              <a:t>Agrarische sector</a:t>
            </a:r>
          </a:p>
          <a:p>
            <a:pPr lvl="2"/>
            <a:r>
              <a:rPr lang="nl-NL" dirty="0"/>
              <a:t>Kleinschalig transport via bv pijpleiding</a:t>
            </a:r>
          </a:p>
          <a:p>
            <a:pPr lvl="2"/>
            <a:r>
              <a:rPr lang="nl-NL" dirty="0"/>
              <a:t>(tubetrailer) tankstations gekoppeld aan lokale elektrolyse, opslag, aansluiting op een buisleiding.</a:t>
            </a:r>
          </a:p>
          <a:p>
            <a:pPr lvl="2"/>
            <a:r>
              <a:rPr lang="nl-NL" dirty="0">
                <a:hlinkClick r:id="rId2"/>
              </a:rPr>
              <a:t>Bunkeren waterstof zowel vanaf tubetrailer als via containers (</a:t>
            </a:r>
            <a:r>
              <a:rPr lang="nl-NL" dirty="0" err="1">
                <a:hlinkClick r:id="rId2"/>
              </a:rPr>
              <a:t>swappen</a:t>
            </a:r>
            <a:r>
              <a:rPr lang="nl-NL" dirty="0">
                <a:hlinkClick r:id="rId2"/>
              </a:rPr>
              <a:t>)</a:t>
            </a:r>
            <a:endParaRPr lang="nl-NL" dirty="0"/>
          </a:p>
          <a:p>
            <a:pPr lvl="2"/>
            <a:r>
              <a:rPr lang="nl-NL" dirty="0"/>
              <a:t>Equipment op waterstof bv </a:t>
            </a:r>
            <a:r>
              <a:rPr lang="nl-NL" dirty="0" err="1"/>
              <a:t>tbv</a:t>
            </a:r>
            <a:r>
              <a:rPr lang="nl-NL" dirty="0"/>
              <a:t> scheepvaart en luchtvaart</a:t>
            </a:r>
          </a:p>
          <a:p>
            <a:pPr lvl="2"/>
            <a:r>
              <a:rPr lang="nl-NL" dirty="0"/>
              <a:t>Indieningsvereisten verschillende projecten</a:t>
            </a:r>
          </a:p>
          <a:p>
            <a:pPr lvl="2"/>
            <a:r>
              <a:rPr lang="nl-NL" dirty="0"/>
              <a:t>Vloeibare waterstof</a:t>
            </a:r>
          </a:p>
          <a:p>
            <a:pPr lvl="2"/>
            <a:r>
              <a:rPr lang="nl-NL" dirty="0"/>
              <a:t>Medewerking aan richtsnoer kleinschalige activiteiten met waterstof</a:t>
            </a:r>
          </a:p>
          <a:p>
            <a:pPr lvl="2"/>
            <a:r>
              <a:rPr lang="nl-NL" dirty="0"/>
              <a:t>……</a:t>
            </a:r>
          </a:p>
          <a:p>
            <a:pPr lvl="1"/>
            <a:endParaRPr lang="nl-NL" dirty="0"/>
          </a:p>
          <a:p>
            <a:pPr lvl="2"/>
            <a:endParaRPr lang="nl-NL" dirty="0"/>
          </a:p>
          <a:p>
            <a:pPr lvl="1"/>
            <a:endParaRPr lang="nl-NL" dirty="0"/>
          </a:p>
          <a:p>
            <a:endParaRPr lang="nl-NL" dirty="0"/>
          </a:p>
        </p:txBody>
      </p:sp>
    </p:spTree>
    <p:extLst>
      <p:ext uri="{BB962C8B-B14F-4D97-AF65-F5344CB8AC3E}">
        <p14:creationId xmlns:p14="http://schemas.microsoft.com/office/powerpoint/2010/main" val="205623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4ECE6-9560-DC98-4306-E2452FE8F724}"/>
              </a:ext>
            </a:extLst>
          </p:cNvPr>
          <p:cNvSpPr>
            <a:spLocks noGrp="1"/>
          </p:cNvSpPr>
          <p:nvPr>
            <p:ph type="title"/>
          </p:nvPr>
        </p:nvSpPr>
        <p:spPr/>
        <p:txBody>
          <a:bodyPr/>
          <a:lstStyle/>
          <a:p>
            <a:r>
              <a:rPr lang="nl-NL" dirty="0"/>
              <a:t>Beschikbare tools vergunningen</a:t>
            </a:r>
          </a:p>
        </p:txBody>
      </p:sp>
      <p:sp>
        <p:nvSpPr>
          <p:cNvPr id="3" name="Tijdelijke aanduiding voor inhoud 2">
            <a:extLst>
              <a:ext uri="{FF2B5EF4-FFF2-40B4-BE49-F238E27FC236}">
                <a16:creationId xmlns:a16="http://schemas.microsoft.com/office/drawing/2014/main" id="{4A72C782-DC66-8C93-563E-4F7C507DDA21}"/>
              </a:ext>
            </a:extLst>
          </p:cNvPr>
          <p:cNvSpPr>
            <a:spLocks noGrp="1"/>
          </p:cNvSpPr>
          <p:nvPr>
            <p:ph idx="1"/>
          </p:nvPr>
        </p:nvSpPr>
        <p:spPr>
          <a:xfrm>
            <a:off x="457200" y="1333500"/>
            <a:ext cx="8507288" cy="4064000"/>
          </a:xfrm>
        </p:spPr>
        <p:txBody>
          <a:bodyPr>
            <a:normAutofit/>
          </a:bodyPr>
          <a:lstStyle/>
          <a:p>
            <a:pPr marL="0" indent="0">
              <a:buNone/>
            </a:pPr>
            <a:r>
              <a:rPr lang="nl-NL" dirty="0">
                <a:hlinkClick r:id="rId2"/>
              </a:rPr>
              <a:t>Handreikingen voor mobiliteit:</a:t>
            </a:r>
            <a:endParaRPr lang="nl-NL" dirty="0"/>
          </a:p>
          <a:p>
            <a:pPr marL="0" indent="0">
              <a:buNone/>
            </a:pPr>
            <a:r>
              <a:rPr lang="nl-NL" dirty="0"/>
              <a:t>- </a:t>
            </a:r>
            <a:r>
              <a:rPr lang="nl-NL" dirty="0">
                <a:hlinkClick r:id="rId3"/>
              </a:rPr>
              <a:t>Bestuurlijke handreiking vergunningverlening waterstoftankstations </a:t>
            </a:r>
            <a:br>
              <a:rPr lang="nl-NL" dirty="0"/>
            </a:br>
            <a:r>
              <a:rPr lang="nl-NL" dirty="0"/>
              <a:t>  (gericht op gemeenten die vergunningen moeten afgeven - samenwerking NIPV)</a:t>
            </a:r>
          </a:p>
          <a:p>
            <a:pPr marL="0" indent="0">
              <a:buNone/>
            </a:pPr>
            <a:r>
              <a:rPr lang="nl-NL" dirty="0"/>
              <a:t>- </a:t>
            </a:r>
            <a:r>
              <a:rPr lang="nl-NL" dirty="0">
                <a:hlinkClick r:id="rId4"/>
              </a:rPr>
              <a:t>Praktische handleiding </a:t>
            </a:r>
            <a:r>
              <a:rPr lang="nl-NL" dirty="0" err="1">
                <a:hlinkClick r:id="rId4"/>
              </a:rPr>
              <a:t>vergunningproces</a:t>
            </a:r>
            <a:r>
              <a:rPr lang="nl-NL" dirty="0">
                <a:hlinkClick r:id="rId4"/>
              </a:rPr>
              <a:t> voor waterstoftankstations </a:t>
            </a:r>
            <a:endParaRPr lang="nl-NL" dirty="0"/>
          </a:p>
          <a:p>
            <a:pPr marL="0" indent="0">
              <a:buNone/>
            </a:pPr>
            <a:r>
              <a:rPr lang="nl-NL" dirty="0"/>
              <a:t>  (gericht op </a:t>
            </a:r>
            <a:r>
              <a:rPr lang="nl-NL" dirty="0" err="1"/>
              <a:t>tankstationexploitanten</a:t>
            </a:r>
            <a:r>
              <a:rPr lang="nl-NL" dirty="0"/>
              <a:t> - samenwerking </a:t>
            </a:r>
            <a:r>
              <a:rPr lang="nl-NL" dirty="0" err="1"/>
              <a:t>Ekinetix</a:t>
            </a:r>
            <a:r>
              <a:rPr lang="nl-NL" dirty="0"/>
              <a:t>)</a:t>
            </a:r>
          </a:p>
          <a:p>
            <a:pPr marL="0" indent="0">
              <a:buNone/>
            </a:pPr>
            <a:r>
              <a:rPr lang="nl-NL" dirty="0"/>
              <a:t>- </a:t>
            </a:r>
            <a:r>
              <a:rPr lang="nl-NL" dirty="0">
                <a:hlinkClick r:id="rId5"/>
              </a:rPr>
              <a:t>Waterstoftankstations en de Omgevingswet</a:t>
            </a:r>
            <a:endParaRPr lang="nl-NL" dirty="0"/>
          </a:p>
          <a:p>
            <a:pPr marL="0" indent="0">
              <a:buNone/>
            </a:pPr>
            <a:r>
              <a:rPr lang="nl-NL" dirty="0"/>
              <a:t>- </a:t>
            </a:r>
            <a:r>
              <a:rPr lang="nl-NL" dirty="0">
                <a:hlinkClick r:id="rId6"/>
              </a:rPr>
              <a:t>Vergunningverlening lokale productie waterstof bij waterstoftankstation</a:t>
            </a:r>
            <a:endParaRPr lang="nl-NL" dirty="0"/>
          </a:p>
          <a:p>
            <a:pPr marL="0" indent="0">
              <a:buNone/>
            </a:pPr>
            <a:r>
              <a:rPr lang="nl-NL" dirty="0"/>
              <a:t>- </a:t>
            </a:r>
            <a:r>
              <a:rPr lang="nl-NL" dirty="0">
                <a:hlinkClick r:id="rId7"/>
              </a:rPr>
              <a:t>Vergunningverlening mobiele opslag bij een waterstoftankstation</a:t>
            </a:r>
            <a:endParaRPr lang="nl-NL" dirty="0"/>
          </a:p>
          <a:p>
            <a:pPr marL="0" indent="0">
              <a:buNone/>
            </a:pPr>
            <a:r>
              <a:rPr lang="nl-NL" dirty="0"/>
              <a:t>- </a:t>
            </a:r>
            <a:r>
              <a:rPr lang="nl-NL" dirty="0">
                <a:hlinkClick r:id="rId8"/>
              </a:rPr>
              <a:t>Vergunningverlening verplaatsbaar waterstoftankstation</a:t>
            </a:r>
            <a:endParaRPr lang="nl-NL" dirty="0"/>
          </a:p>
          <a:p>
            <a:pPr marL="0" indent="0">
              <a:buNone/>
            </a:pPr>
            <a:r>
              <a:rPr lang="nl-NL" dirty="0"/>
              <a:t>- </a:t>
            </a:r>
            <a:r>
              <a:rPr lang="nl-NL" dirty="0">
                <a:hlinkClick r:id="rId9"/>
              </a:rPr>
              <a:t>Leidraad inpassing waterstoftankstations in bestemmingsplannen</a:t>
            </a:r>
            <a:endParaRPr lang="nl-NL" dirty="0"/>
          </a:p>
        </p:txBody>
      </p:sp>
    </p:spTree>
    <p:extLst>
      <p:ext uri="{BB962C8B-B14F-4D97-AF65-F5344CB8AC3E}">
        <p14:creationId xmlns:p14="http://schemas.microsoft.com/office/powerpoint/2010/main" val="273279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191" y="1940719"/>
            <a:ext cx="8640959" cy="1833562"/>
          </a:xfrm>
        </p:spPr>
        <p:txBody>
          <a:bodyPr>
            <a:normAutofit/>
          </a:bodyPr>
          <a:lstStyle/>
          <a:p>
            <a:r>
              <a:rPr lang="nl-NL" dirty="0"/>
              <a:t>Dank voor uw aandacht</a:t>
            </a:r>
          </a:p>
        </p:txBody>
      </p:sp>
      <p:sp>
        <p:nvSpPr>
          <p:cNvPr id="3" name="Tijdelijke aanduiding voor tekst 2"/>
          <p:cNvSpPr>
            <a:spLocks noGrp="1"/>
          </p:cNvSpPr>
          <p:nvPr>
            <p:ph type="body" idx="1"/>
          </p:nvPr>
        </p:nvSpPr>
        <p:spPr/>
        <p:txBody>
          <a:bodyPr>
            <a:normAutofit/>
          </a:bodyPr>
          <a:lstStyle/>
          <a:p>
            <a:pPr algn="r"/>
            <a:endParaRPr lang="nl-NL" dirty="0"/>
          </a:p>
        </p:txBody>
      </p:sp>
    </p:spTree>
    <p:extLst>
      <p:ext uri="{BB962C8B-B14F-4D97-AF65-F5344CB8AC3E}">
        <p14:creationId xmlns:p14="http://schemas.microsoft.com/office/powerpoint/2010/main" val="647166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lderheid">
  <a:themeElements>
    <a:clrScheme name="Aangepast 1">
      <a:dk1>
        <a:sysClr val="windowText" lastClr="000000"/>
      </a:dk1>
      <a:lt1>
        <a:sysClr val="window" lastClr="FFFFFF"/>
      </a:lt1>
      <a:dk2>
        <a:srgbClr val="244061"/>
      </a:dk2>
      <a:lt2>
        <a:srgbClr val="EEECE1"/>
      </a:lt2>
      <a:accent1>
        <a:srgbClr val="4F81BD"/>
      </a:accent1>
      <a:accent2>
        <a:srgbClr val="29B8A7"/>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874349C4314438AD2FE029F8DD1BA" ma:contentTypeVersion="9" ma:contentTypeDescription="Een nieuw document maken." ma:contentTypeScope="" ma:versionID="9fc5b36a10a8af02457a2084cc1d8cce">
  <xsd:schema xmlns:xsd="http://www.w3.org/2001/XMLSchema" xmlns:xs="http://www.w3.org/2001/XMLSchema" xmlns:p="http://schemas.microsoft.com/office/2006/metadata/properties" xmlns:ns2="28e42565-c0ae-4371-a6fe-348965f65f07" xmlns:ns3="afc7d445-353f-43aa-b7d6-ed9133630975" targetNamespace="http://schemas.microsoft.com/office/2006/metadata/properties" ma:root="true" ma:fieldsID="f0fb3ab02fcde518f83dfda7d5d7b48f" ns2:_="" ns3:_="">
    <xsd:import namespace="28e42565-c0ae-4371-a6fe-348965f65f07"/>
    <xsd:import namespace="afc7d445-353f-43aa-b7d6-ed91336309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42565-c0ae-4371-a6fe-348965f65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c7d445-353f-43aa-b7d6-ed913363097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2C0367-DA35-4220-B235-B2F83BA8B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42565-c0ae-4371-a6fe-348965f65f07"/>
    <ds:schemaRef ds:uri="afc7d445-353f-43aa-b7d6-ed9133630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AAB2EE-5314-47B3-8EEE-460E1E4CA13D}">
  <ds:schemaRefs>
    <ds:schemaRef ds:uri="http://schemas.microsoft.com/sharepoint/v3/contenttype/forms"/>
  </ds:schemaRefs>
</ds:datastoreItem>
</file>

<file path=customXml/itemProps3.xml><?xml version="1.0" encoding="utf-8"?>
<ds:datastoreItem xmlns:ds="http://schemas.openxmlformats.org/officeDocument/2006/customXml" ds:itemID="{800784D1-BEC5-4747-80D5-3D35B6D37731}">
  <ds:schemaRef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afc7d445-353f-43aa-b7d6-ed9133630975"/>
    <ds:schemaRef ds:uri="28e42565-c0ae-4371-a6fe-348965f65f07"/>
    <ds:schemaRef ds:uri="http://purl.org/dc/terms/"/>
  </ds:schemaRefs>
</ds:datastoreItem>
</file>

<file path=docMetadata/LabelInfo.xml><?xml version="1.0" encoding="utf-8"?>
<clbl:labelList xmlns:clbl="http://schemas.microsoft.com/office/2020/mipLabelMetadata">
  <clbl:label id="{4bde8109-f994-4a60-a1d3-5c95e2ff3620}" enabled="1" method="Privileged" siteId="{1321633e-f6b9-44e2-a44f-59b9d264ecb7}" contentBits="0" removed="0"/>
</clbl:labelList>
</file>

<file path=docProps/app.xml><?xml version="1.0" encoding="utf-8"?>
<Properties xmlns="http://schemas.openxmlformats.org/officeDocument/2006/extended-properties" xmlns:vt="http://schemas.openxmlformats.org/officeDocument/2006/docPropsVTypes">
  <Template>Clarity</Template>
  <TotalTime>14239</TotalTime>
  <Words>494</Words>
  <Application>Microsoft Office PowerPoint</Application>
  <PresentationFormat>Diavoorstelling (16:10)</PresentationFormat>
  <Paragraphs>60</Paragraphs>
  <Slides>8</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Wingdings</vt:lpstr>
      <vt:lpstr>Helderheid</vt:lpstr>
      <vt:lpstr> Waterstof Veiligheid Innovatie Programma (WVIP) </vt:lpstr>
      <vt:lpstr>Waterstof Veiligheid Innovatie Programma (WVIP)  </vt:lpstr>
      <vt:lpstr>Factsheets Algemeen en Voor hulpdiensten</vt:lpstr>
      <vt:lpstr>Factsheets Productie&amp;Opslag, Transport en Tankstations</vt:lpstr>
      <vt:lpstr>Implementatie van waterstof Belang uniforme vergunningverlening</vt:lpstr>
      <vt:lpstr>Uniforme vergunningverlening (2)</vt:lpstr>
      <vt:lpstr>Beschikbare tools vergunningen</vt:lpstr>
      <vt:lpstr>Dank voor uw aandacht</vt:lpstr>
    </vt:vector>
  </TitlesOfParts>
  <Company>HSP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Innovatie &amp; inspiratie</dc:title>
  <dc:creator>Thon van Eijk | Creatie Korps</dc:creator>
  <cp:lastModifiedBy>Kikkert, N. (Nienke)</cp:lastModifiedBy>
  <cp:revision>401</cp:revision>
  <cp:lastPrinted>2023-06-12T11:39:22Z</cp:lastPrinted>
  <dcterms:created xsi:type="dcterms:W3CDTF">2015-09-02T09:11:36Z</dcterms:created>
  <dcterms:modified xsi:type="dcterms:W3CDTF">2023-06-14T07:09:19Z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0x010100692874349C4314438AD2FE029F8DD1BA</vt:lpwstr>
  </property>
</Properties>
</file>