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bookmarkIdSeed="7">
  <p:sldMasterIdLst>
    <p:sldMasterId id="2147483660" r:id="rId1"/>
  </p:sldMasterIdLst>
  <p:notesMasterIdLst>
    <p:notesMasterId r:id="rId16"/>
  </p:notesMasterIdLst>
  <p:handoutMasterIdLst>
    <p:handoutMasterId r:id="rId17"/>
  </p:handoutMasterIdLst>
  <p:sldIdLst>
    <p:sldId id="565" r:id="rId2"/>
    <p:sldId id="966" r:id="rId3"/>
    <p:sldId id="908" r:id="rId4"/>
    <p:sldId id="910" r:id="rId5"/>
    <p:sldId id="926" r:id="rId6"/>
    <p:sldId id="949" r:id="rId7"/>
    <p:sldId id="956" r:id="rId8"/>
    <p:sldId id="954" r:id="rId9"/>
    <p:sldId id="968" r:id="rId10"/>
    <p:sldId id="980" r:id="rId11"/>
    <p:sldId id="981" r:id="rId12"/>
    <p:sldId id="969" r:id="rId13"/>
    <p:sldId id="982" r:id="rId14"/>
    <p:sldId id="938" r:id="rId15"/>
  </p:sldIdLst>
  <p:sldSz cx="9144000" cy="5715000" type="screen16x10"/>
  <p:notesSz cx="6797675" cy="9872663"/>
  <p:embeddedFontLst>
    <p:embeddedFont>
      <p:font typeface="Arial Unicode MS" panose="020B0604020202020204" charset="-128"/>
      <p:regular r:id="rId18"/>
    </p:embeddedFont>
    <p:embeddedFont>
      <p:font typeface="Adobe Garamond Pro Bold" panose="02020702060506020403" pitchFamily="18" charset="0"/>
      <p:bold r:id="rId19"/>
      <p:italic r:id="rId20"/>
      <p:boldItalic r:id="rId21"/>
    </p:embeddedFont>
    <p:embeddedFont>
      <p:font typeface="Futura Std Book" panose="020B0502020204020303" pitchFamily="34" charset="0"/>
      <p:regular r:id="rId22"/>
      <p:italic r:id="rId23"/>
    </p:embeddedFont>
  </p:embeddedFontLst>
  <p:defaultTextStyle>
    <a:defPPr>
      <a:defRPr lang="nl-NL"/>
    </a:defPPr>
    <a:lvl1pPr marL="0" algn="l" defTabSz="914260" rtl="0" eaLnBrk="1" latinLnBrk="0" hangingPunct="1">
      <a:defRPr sz="1800" kern="1200">
        <a:solidFill>
          <a:schemeClr val="tx1"/>
        </a:solidFill>
        <a:latin typeface="+mn-lt"/>
        <a:ea typeface="+mn-ea"/>
        <a:cs typeface="+mn-cs"/>
      </a:defRPr>
    </a:lvl1pPr>
    <a:lvl2pPr marL="457130" algn="l" defTabSz="914260" rtl="0" eaLnBrk="1" latinLnBrk="0" hangingPunct="1">
      <a:defRPr sz="1800" kern="1200">
        <a:solidFill>
          <a:schemeClr val="tx1"/>
        </a:solidFill>
        <a:latin typeface="+mn-lt"/>
        <a:ea typeface="+mn-ea"/>
        <a:cs typeface="+mn-cs"/>
      </a:defRPr>
    </a:lvl2pPr>
    <a:lvl3pPr marL="914260" algn="l" defTabSz="914260" rtl="0" eaLnBrk="1" latinLnBrk="0" hangingPunct="1">
      <a:defRPr sz="1800" kern="1200">
        <a:solidFill>
          <a:schemeClr val="tx1"/>
        </a:solidFill>
        <a:latin typeface="+mn-lt"/>
        <a:ea typeface="+mn-ea"/>
        <a:cs typeface="+mn-cs"/>
      </a:defRPr>
    </a:lvl3pPr>
    <a:lvl4pPr marL="1371391" algn="l" defTabSz="914260" rtl="0" eaLnBrk="1" latinLnBrk="0" hangingPunct="1">
      <a:defRPr sz="1800" kern="1200">
        <a:solidFill>
          <a:schemeClr val="tx1"/>
        </a:solidFill>
        <a:latin typeface="+mn-lt"/>
        <a:ea typeface="+mn-ea"/>
        <a:cs typeface="+mn-cs"/>
      </a:defRPr>
    </a:lvl4pPr>
    <a:lvl5pPr marL="1828520" algn="l" defTabSz="914260" rtl="0" eaLnBrk="1" latinLnBrk="0" hangingPunct="1">
      <a:defRPr sz="1800" kern="1200">
        <a:solidFill>
          <a:schemeClr val="tx1"/>
        </a:solidFill>
        <a:latin typeface="+mn-lt"/>
        <a:ea typeface="+mn-ea"/>
        <a:cs typeface="+mn-cs"/>
      </a:defRPr>
    </a:lvl5pPr>
    <a:lvl6pPr marL="2285651" algn="l" defTabSz="914260" rtl="0" eaLnBrk="1" latinLnBrk="0" hangingPunct="1">
      <a:defRPr sz="1800" kern="1200">
        <a:solidFill>
          <a:schemeClr val="tx1"/>
        </a:solidFill>
        <a:latin typeface="+mn-lt"/>
        <a:ea typeface="+mn-ea"/>
        <a:cs typeface="+mn-cs"/>
      </a:defRPr>
    </a:lvl6pPr>
    <a:lvl7pPr marL="2742780" algn="l" defTabSz="914260" rtl="0" eaLnBrk="1" latinLnBrk="0" hangingPunct="1">
      <a:defRPr sz="1800" kern="1200">
        <a:solidFill>
          <a:schemeClr val="tx1"/>
        </a:solidFill>
        <a:latin typeface="+mn-lt"/>
        <a:ea typeface="+mn-ea"/>
        <a:cs typeface="+mn-cs"/>
      </a:defRPr>
    </a:lvl7pPr>
    <a:lvl8pPr marL="3199911" algn="l" defTabSz="914260" rtl="0" eaLnBrk="1" latinLnBrk="0" hangingPunct="1">
      <a:defRPr sz="1800" kern="1200">
        <a:solidFill>
          <a:schemeClr val="tx1"/>
        </a:solidFill>
        <a:latin typeface="+mn-lt"/>
        <a:ea typeface="+mn-ea"/>
        <a:cs typeface="+mn-cs"/>
      </a:defRPr>
    </a:lvl8pPr>
    <a:lvl9pPr marL="3657040" algn="l" defTabSz="9142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13007C"/>
    <a:srgbClr val="0070C0"/>
    <a:srgbClr val="00CC99"/>
    <a:srgbClr val="75A7B7"/>
    <a:srgbClr val="3D2B3D"/>
    <a:srgbClr val="99CC00"/>
    <a:srgbClr val="FF66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2" autoAdjust="0"/>
    <p:restoredTop sz="92789" autoAdjust="0"/>
  </p:normalViewPr>
  <p:slideViewPr>
    <p:cSldViewPr snapToGrid="0">
      <p:cViewPr varScale="1">
        <p:scale>
          <a:sx n="89" d="100"/>
          <a:sy n="89" d="100"/>
        </p:scale>
        <p:origin x="53" y="67"/>
      </p:cViewPr>
      <p:guideLst>
        <p:guide orient="horz" pos="180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50" d="100"/>
        <a:sy n="150" d="100"/>
      </p:scale>
      <p:origin x="0" y="-132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94564230873008"/>
          <c:y val="0.11129435715577272"/>
          <c:w val="0.35060972758274095"/>
          <c:h val="0.65879044647028495"/>
        </c:manualLayout>
      </c:layout>
      <c:pie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DE39-4373-AAA4-D917EC44411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E39-4373-AAA4-D917EC4441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39-4373-AAA4-D917EC444119}"/>
              </c:ext>
            </c:extLst>
          </c:dPt>
          <c:dPt>
            <c:idx val="3"/>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7-DE39-4373-AAA4-D917EC444119}"/>
              </c:ext>
            </c:extLst>
          </c:dPt>
          <c:dPt>
            <c:idx val="4"/>
            <c:bubble3D val="0"/>
            <c:spPr>
              <a:solidFill>
                <a:srgbClr val="00B050"/>
              </a:solidFill>
              <a:ln w="19050">
                <a:solidFill>
                  <a:schemeClr val="lt1"/>
                </a:solidFill>
              </a:ln>
              <a:effectLst/>
            </c:spPr>
            <c:extLst>
              <c:ext xmlns:c16="http://schemas.microsoft.com/office/drawing/2014/chart" uri="{C3380CC4-5D6E-409C-BE32-E72D297353CC}">
                <c16:uniqueId val="{00000009-DE39-4373-AAA4-D917EC444119}"/>
              </c:ext>
            </c:extLst>
          </c:dPt>
          <c:dPt>
            <c:idx val="5"/>
            <c:bubble3D val="0"/>
            <c:spPr>
              <a:solidFill>
                <a:srgbClr val="92D050"/>
              </a:solidFill>
              <a:ln w="19050">
                <a:solidFill>
                  <a:schemeClr val="lt1"/>
                </a:solidFill>
              </a:ln>
              <a:effectLst/>
            </c:spPr>
            <c:extLst>
              <c:ext xmlns:c16="http://schemas.microsoft.com/office/drawing/2014/chart" uri="{C3380CC4-5D6E-409C-BE32-E72D297353CC}">
                <c16:uniqueId val="{0000000B-DE39-4373-AAA4-D917EC444119}"/>
              </c:ext>
            </c:extLst>
          </c:dPt>
          <c:dPt>
            <c:idx val="6"/>
            <c:bubble3D val="0"/>
            <c:spPr>
              <a:solidFill>
                <a:srgbClr val="FF6600"/>
              </a:solidFill>
              <a:ln w="19050">
                <a:solidFill>
                  <a:schemeClr val="lt1"/>
                </a:solidFill>
              </a:ln>
              <a:effectLst/>
            </c:spPr>
            <c:extLst>
              <c:ext xmlns:c16="http://schemas.microsoft.com/office/drawing/2014/chart" uri="{C3380CC4-5D6E-409C-BE32-E72D297353CC}">
                <c16:uniqueId val="{0000000D-DE39-4373-AAA4-D917EC444119}"/>
              </c:ext>
            </c:extLst>
          </c:dPt>
          <c:dPt>
            <c:idx val="7"/>
            <c:bubble3D val="0"/>
            <c:spPr>
              <a:solidFill>
                <a:srgbClr val="FF9966"/>
              </a:solidFill>
              <a:ln w="19050">
                <a:solidFill>
                  <a:schemeClr val="lt1"/>
                </a:solidFill>
              </a:ln>
              <a:effectLst/>
            </c:spPr>
            <c:extLst>
              <c:ext xmlns:c16="http://schemas.microsoft.com/office/drawing/2014/chart" uri="{C3380CC4-5D6E-409C-BE32-E72D297353CC}">
                <c16:uniqueId val="{0000000F-DE39-4373-AAA4-D917EC444119}"/>
              </c:ext>
            </c:extLst>
          </c:dPt>
          <c:dPt>
            <c:idx val="8"/>
            <c:bubble3D val="0"/>
            <c:spPr>
              <a:solidFill>
                <a:srgbClr val="FFFF00"/>
              </a:solidFill>
              <a:ln w="19050">
                <a:solidFill>
                  <a:schemeClr val="lt1"/>
                </a:solidFill>
              </a:ln>
              <a:effectLst/>
            </c:spPr>
            <c:extLst>
              <c:ext xmlns:c16="http://schemas.microsoft.com/office/drawing/2014/chart" uri="{C3380CC4-5D6E-409C-BE32-E72D297353CC}">
                <c16:uniqueId val="{00000011-DE39-4373-AAA4-D917EC444119}"/>
              </c:ext>
            </c:extLst>
          </c:dPt>
          <c:dPt>
            <c:idx val="9"/>
            <c:bubble3D val="0"/>
            <c:spPr>
              <a:solidFill>
                <a:srgbClr val="FFC000"/>
              </a:solidFill>
              <a:ln w="19050">
                <a:solidFill>
                  <a:schemeClr val="lt1"/>
                </a:solidFill>
              </a:ln>
              <a:effectLst/>
            </c:spPr>
            <c:extLst>
              <c:ext xmlns:c16="http://schemas.microsoft.com/office/drawing/2014/chart" uri="{C3380CC4-5D6E-409C-BE32-E72D297353CC}">
                <c16:uniqueId val="{00000013-DE39-4373-AAA4-D917EC444119}"/>
              </c:ext>
            </c:extLst>
          </c:dPt>
          <c:dPt>
            <c:idx val="10"/>
            <c:bubble3D val="0"/>
            <c:spPr>
              <a:solidFill>
                <a:srgbClr val="FFFF99"/>
              </a:solidFill>
              <a:ln w="19050">
                <a:solidFill>
                  <a:schemeClr val="lt1"/>
                </a:solidFill>
              </a:ln>
              <a:effectLst/>
            </c:spPr>
            <c:extLst>
              <c:ext xmlns:c16="http://schemas.microsoft.com/office/drawing/2014/chart" uri="{C3380CC4-5D6E-409C-BE32-E72D297353CC}">
                <c16:uniqueId val="{00000015-DE39-4373-AAA4-D917EC444119}"/>
              </c:ext>
            </c:extLst>
          </c:dPt>
          <c:dPt>
            <c:idx val="11"/>
            <c:bubble3D val="0"/>
            <c:spPr>
              <a:solidFill>
                <a:srgbClr val="FFCC99"/>
              </a:solidFill>
              <a:ln w="19050">
                <a:solidFill>
                  <a:schemeClr val="lt1"/>
                </a:solidFill>
              </a:ln>
              <a:effectLst/>
            </c:spPr>
            <c:extLst>
              <c:ext xmlns:c16="http://schemas.microsoft.com/office/drawing/2014/chart" uri="{C3380CC4-5D6E-409C-BE32-E72D297353CC}">
                <c16:uniqueId val="{00000017-DE39-4373-AAA4-D917EC444119}"/>
              </c:ext>
            </c:extLst>
          </c:dPt>
          <c:dLbls>
            <c:dLbl>
              <c:idx val="1"/>
              <c:layout>
                <c:manualLayout>
                  <c:x val="-1.5426147319706932E-2"/>
                  <c:y val="8.6956501892844484E-3"/>
                </c:manualLayout>
              </c:layout>
              <c:tx>
                <c:rich>
                  <a:bodyPr/>
                  <a:lstStyle/>
                  <a:p>
                    <a:r>
                      <a:rPr lang="en-US" dirty="0"/>
                      <a:t>Economisch krachtig</a:t>
                    </a:r>
                  </a:p>
                </c:rich>
              </c:tx>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E39-4373-AAA4-D917EC444119}"/>
                </c:ext>
              </c:extLst>
            </c:dLbl>
            <c:dLbl>
              <c:idx val="2"/>
              <c:tx>
                <c:rich>
                  <a:bodyPr/>
                  <a:lstStyle/>
                  <a:p>
                    <a:r>
                      <a:rPr lang="en-US" dirty="0"/>
                      <a:t>Betrouwbaar </a:t>
                    </a:r>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E39-4373-AAA4-D917EC444119}"/>
                </c:ext>
              </c:extLst>
            </c:dLbl>
            <c:dLbl>
              <c:idx val="11"/>
              <c:tx>
                <c:rich>
                  <a:bodyPr/>
                  <a:lstStyle/>
                  <a:p>
                    <a:fld id="{08961EB4-FBC1-4F3F-AEB3-1700BA1ECE44}" type="CATEGORYNAME">
                      <a:rPr lang="en-US">
                        <a:solidFill>
                          <a:schemeClr val="accent5"/>
                        </a:solidFill>
                      </a:rPr>
                      <a:pPr/>
                      <a:t>[CATEGORY NAME]</a:t>
                    </a:fld>
                    <a:endParaRPr lang="nl-NL"/>
                  </a:p>
                </c:rich>
              </c:tx>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DE39-4373-AAA4-D917EC444119}"/>
                </c:ext>
              </c:extLst>
            </c:dLbl>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mn-lt"/>
                    <a:ea typeface="+mn-ea"/>
                    <a:cs typeface="+mn-cs"/>
                  </a:defRPr>
                </a:pPr>
                <a:endParaRPr lang="nl-NL"/>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Sheet1!$A$2:$A$11</c:f>
              <c:strCache>
                <c:ptCount val="10"/>
                <c:pt idx="0">
                  <c:v>Betaalbaarheid</c:v>
                </c:pt>
                <c:pt idx="1">
                  <c:v>Economisch krachtig</c:v>
                </c:pt>
                <c:pt idx="2">
                  <c:v>Betrouwbaar</c:v>
                </c:pt>
                <c:pt idx="3">
                  <c:v>Veiligheid</c:v>
                </c:pt>
                <c:pt idx="4">
                  <c:v>Duurzaam</c:v>
                </c:pt>
                <c:pt idx="5">
                  <c:v>Adaptief</c:v>
                </c:pt>
                <c:pt idx="6">
                  <c:v>Rechtvaardigheid </c:v>
                </c:pt>
                <c:pt idx="7">
                  <c:v>Participatief</c:v>
                </c:pt>
                <c:pt idx="8">
                  <c:v>Ruimte </c:v>
                </c:pt>
                <c:pt idx="9">
                  <c:v>Milieu</c:v>
                </c:pt>
              </c:strCache>
            </c:strRef>
          </c:cat>
          <c:val>
            <c:numRef>
              <c:f>Sheet1!$B$2:$B$11</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8-DE39-4373-AAA4-D917EC444119}"/>
            </c:ext>
          </c:extLst>
        </c:ser>
        <c:dLbls>
          <c:showLegendKey val="0"/>
          <c:showVal val="0"/>
          <c:showCatName val="0"/>
          <c:showSerName val="0"/>
          <c:showPercent val="0"/>
          <c:showBubbleSize val="0"/>
          <c:showLeaderLines val="0"/>
        </c:dLbls>
        <c:firstSliceAng val="24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97" b="0" i="0" u="none" strike="noStrike" kern="1200" baseline="0">
          <a:solidFill>
            <a:schemeClr val="tx1"/>
          </a:solidFill>
          <a:latin typeface="+mn-lt"/>
          <a:ea typeface="+mn-ea"/>
          <a:cs typeface="+mn-cs"/>
        </a:defRPr>
      </a:pPr>
      <a:endParaRPr lang="nl-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0.05618</cdr:x>
      <cdr:y>0.3079</cdr:y>
    </cdr:from>
    <cdr:to>
      <cdr:x>0.29923</cdr:x>
      <cdr:y>0.46616</cdr:y>
    </cdr:to>
    <cdr:sp macro="" textlink="">
      <cdr:nvSpPr>
        <cdr:cNvPr id="13" name="TextBox 1">
          <a:extLst xmlns:a="http://schemas.openxmlformats.org/drawingml/2006/main">
            <a:ext uri="{FF2B5EF4-FFF2-40B4-BE49-F238E27FC236}">
              <a16:creationId xmlns:a16="http://schemas.microsoft.com/office/drawing/2014/main" id="{AE9FA91A-3536-48C3-A721-FF805BDFDA67}"/>
            </a:ext>
          </a:extLst>
        </cdr:cNvPr>
        <cdr:cNvSpPr txBox="1"/>
      </cdr:nvSpPr>
      <cdr:spPr bwMode="auto">
        <a:xfrm xmlns:a="http://schemas.openxmlformats.org/drawingml/2006/main">
          <a:off x="462517" y="1349064"/>
          <a:ext cx="2000976" cy="6934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kumimoji="0" lang="nl-NL" sz="800" b="0" i="0" u="none" strike="noStrike" kern="1200" cap="none" spc="0" normalizeH="0" baseline="0" noProof="0" dirty="0">
              <a:ln>
                <a:noFill/>
              </a:ln>
              <a:solidFill>
                <a:srgbClr val="000000"/>
              </a:solidFill>
              <a:effectLst/>
              <a:uLnTx/>
              <a:uFillTx/>
              <a:latin typeface="Futura Std Book" pitchFamily="34" charset="0"/>
            </a:rPr>
            <a:t>(Toekomstig) verdienvermogen/ toevoegde</a:t>
          </a:r>
          <a:r>
            <a:rPr kumimoji="0" lang="nl-NL" sz="800" b="0" i="0" u="none" strike="noStrike" kern="1200" cap="none" spc="0" normalizeH="0" noProof="0" dirty="0">
              <a:ln>
                <a:noFill/>
              </a:ln>
              <a:solidFill>
                <a:srgbClr val="000000"/>
              </a:solidFill>
              <a:effectLst/>
              <a:uLnTx/>
              <a:uFillTx/>
              <a:latin typeface="Futura Std Book" pitchFamily="34" charset="0"/>
            </a:rPr>
            <a:t> waarde</a:t>
          </a:r>
          <a:endParaRPr kumimoji="0" lang="nl-NL" sz="800" b="0" i="0" u="none" strike="noStrike" kern="1200" cap="none" spc="0" normalizeH="0" baseline="0" noProof="0" dirty="0">
            <a:ln>
              <a:noFill/>
            </a:ln>
            <a:solidFill>
              <a:srgbClr val="000000"/>
            </a:solidFill>
            <a:effectLst/>
            <a:uLnTx/>
            <a:uFillTx/>
            <a:latin typeface="Futura Std Book" pitchFamily="34" charset="0"/>
          </a:endParaRP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Aansluiting strategische sectoren</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Strategische autonomie voor grondstoffen</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Werkgelegenheid</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endParaRPr lang="nl-NL" sz="800" kern="1200" dirty="0">
            <a:solidFill>
              <a:srgbClr val="000000"/>
            </a:solidFill>
            <a:latin typeface="Futura Std Book" pitchFamily="34" charset="0"/>
          </a:endParaRP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endParaRPr kumimoji="0" lang="nl-NL" sz="800" b="0" i="0" u="none" strike="noStrike" kern="1200" cap="none" spc="0" normalizeH="0" baseline="0" noProof="0" dirty="0">
            <a:ln>
              <a:noFill/>
            </a:ln>
            <a:solidFill>
              <a:schemeClr val="accent2"/>
            </a:solidFill>
            <a:effectLst/>
            <a:uLnTx/>
            <a:uFillTx/>
            <a:latin typeface="Futura Std Book" pitchFamily="34" charset="0"/>
          </a:endParaRPr>
        </a:p>
      </cdr:txBody>
    </cdr:sp>
  </cdr:relSizeAnchor>
  <cdr:relSizeAnchor xmlns:cdr="http://schemas.openxmlformats.org/drawingml/2006/chartDrawing">
    <cdr:from>
      <cdr:x>0.73051</cdr:x>
      <cdr:y>0.10614</cdr:y>
    </cdr:from>
    <cdr:to>
      <cdr:x>1</cdr:x>
      <cdr:y>0.262</cdr:y>
    </cdr:to>
    <cdr:sp macro="" textlink="">
      <cdr:nvSpPr>
        <cdr:cNvPr id="3" name="TextBox 1" descr="Schema waarin 12 thema's zijn onderverdeeld in verschillende onderwerpen waarop effecten te verwachten zijn in een duurzaam mobiliteitssysteem (beoogd en enveneffecten). Tevens is aangegeven of effecten kwalitatief, kwantitatief of in euro's uit te drukken zijn.&#10;">
          <a:extLst xmlns:a="http://schemas.openxmlformats.org/drawingml/2006/main">
            <a:ext uri="{FF2B5EF4-FFF2-40B4-BE49-F238E27FC236}">
              <a16:creationId xmlns:a16="http://schemas.microsoft.com/office/drawing/2014/main" id="{CECC4523-A6F7-4702-B89C-88A572DA8AB9}"/>
            </a:ext>
          </a:extLst>
        </cdr:cNvPr>
        <cdr:cNvSpPr txBox="1"/>
      </cdr:nvSpPr>
      <cdr:spPr bwMode="auto">
        <a:xfrm xmlns:a="http://schemas.openxmlformats.org/drawingml/2006/main">
          <a:off x="6014124" y="465038"/>
          <a:ext cx="2218651" cy="6829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65113" indent="-265113" algn="l" rtl="0" eaLnBrk="0" fontAlgn="base" hangingPunct="0">
            <a:spcAft>
              <a:spcPct val="0"/>
            </a:spcAft>
            <a:buClr>
              <a:srgbClr val="C00000"/>
            </a:buClr>
            <a:buSzPct val="100000"/>
            <a:buFont typeface="Wingdings" pitchFamily="2" charset="2"/>
            <a:buChar char="n"/>
          </a:pPr>
          <a:r>
            <a:rPr lang="nl-NL" sz="800" kern="1200" dirty="0">
              <a:solidFill>
                <a:srgbClr val="000000"/>
              </a:solidFill>
              <a:latin typeface="Futura Std Book" pitchFamily="34" charset="0"/>
            </a:rPr>
            <a:t>Broeikasgassen: CO</a:t>
          </a:r>
          <a:r>
            <a:rPr lang="nl-NL" sz="800" kern="1200" baseline="-25000" dirty="0">
              <a:solidFill>
                <a:srgbClr val="000000"/>
              </a:solidFill>
              <a:latin typeface="Futura Std Book" pitchFamily="34" charset="0"/>
            </a:rPr>
            <a:t>2</a:t>
          </a:r>
          <a:r>
            <a:rPr lang="nl-NL" sz="800" kern="1200" dirty="0">
              <a:solidFill>
                <a:srgbClr val="000000"/>
              </a:solidFill>
              <a:latin typeface="Futura Std Book" pitchFamily="34" charset="0"/>
            </a:rPr>
            <a:t>, NO</a:t>
          </a:r>
          <a:r>
            <a:rPr lang="nl-NL" sz="800" kern="1200" baseline="-25000" dirty="0">
              <a:solidFill>
                <a:srgbClr val="000000"/>
              </a:solidFill>
              <a:latin typeface="Futura Std Book" pitchFamily="34" charset="0"/>
            </a:rPr>
            <a:t>x</a:t>
          </a:r>
          <a:r>
            <a:rPr lang="nl-NL" sz="800" kern="1200" dirty="0">
              <a:solidFill>
                <a:srgbClr val="000000"/>
              </a:solidFill>
              <a:latin typeface="Futura Std Book" pitchFamily="34" charset="0"/>
            </a:rPr>
            <a:t>, overige</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kumimoji="0" lang="nl-NL" sz="800" b="0" i="0" u="none" strike="noStrike" kern="1200" cap="none" spc="0" normalizeH="0" baseline="0" noProof="0" dirty="0">
              <a:ln>
                <a:noFill/>
              </a:ln>
              <a:solidFill>
                <a:srgbClr val="000000"/>
              </a:solidFill>
              <a:effectLst/>
              <a:uLnTx/>
              <a:uFillTx/>
              <a:latin typeface="Futura Std Book" pitchFamily="34" charset="0"/>
            </a:rPr>
            <a:t>Gebruik primaire, secundaire en hernieuwbare grondstoffen bij aanleg van infra</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kumimoji="0" lang="nl-NL" sz="800" b="0" i="0" u="none" strike="noStrike" kern="1200" cap="none" spc="0" normalizeH="0" baseline="0" noProof="0" dirty="0">
              <a:ln>
                <a:noFill/>
              </a:ln>
              <a:solidFill>
                <a:srgbClr val="000000"/>
              </a:solidFill>
              <a:effectLst/>
              <a:uLnTx/>
              <a:uFillTx/>
              <a:latin typeface="Futura Std Book" pitchFamily="34" charset="0"/>
            </a:rPr>
            <a:t>Energieverlies gedurende transport</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Waterstress </a:t>
          </a:r>
        </a:p>
        <a:p xmlns:a="http://schemas.openxmlformats.org/drawingml/2006/main">
          <a:pPr marR="0" algn="l" defTabSz="914400" rtl="0" eaLnBrk="0" fontAlgn="base" latinLnBrk="0" hangingPunct="0">
            <a:lnSpc>
              <a:spcPct val="100000"/>
            </a:lnSpc>
            <a:spcBef>
              <a:spcPts val="0"/>
            </a:spcBef>
            <a:spcAft>
              <a:spcPct val="0"/>
            </a:spcAft>
            <a:buClr>
              <a:srgbClr val="C00000"/>
            </a:buClr>
            <a:buSzPct val="100000"/>
            <a:tabLst/>
          </a:pPr>
          <a:endParaRPr kumimoji="0" lang="nl-NL" sz="800" b="0" i="0" u="none" strike="noStrike" kern="1200" cap="none" spc="0" normalizeH="0" baseline="0" noProof="0" dirty="0">
            <a:ln>
              <a:noFill/>
            </a:ln>
            <a:solidFill>
              <a:srgbClr val="000000"/>
            </a:solidFill>
            <a:effectLst/>
            <a:uLnTx/>
            <a:uFillTx/>
            <a:latin typeface="Futura Std Book" pitchFamily="34" charset="0"/>
          </a:endParaRPr>
        </a:p>
      </cdr:txBody>
    </cdr:sp>
  </cdr:relSizeAnchor>
  <cdr:relSizeAnchor xmlns:cdr="http://schemas.openxmlformats.org/drawingml/2006/chartDrawing">
    <cdr:from>
      <cdr:x>0.38556</cdr:x>
      <cdr:y>0.83134</cdr:y>
    </cdr:from>
    <cdr:to>
      <cdr:x>0.69005</cdr:x>
      <cdr:y>0.98721</cdr:y>
    </cdr:to>
    <cdr:sp macro="" textlink="">
      <cdr:nvSpPr>
        <cdr:cNvPr id="4" name="TextBox 1">
          <a:extLst xmlns:a="http://schemas.openxmlformats.org/drawingml/2006/main">
            <a:ext uri="{FF2B5EF4-FFF2-40B4-BE49-F238E27FC236}">
              <a16:creationId xmlns:a16="http://schemas.microsoft.com/office/drawing/2014/main" id="{B3D493E9-FECA-4037-8FE2-F703D1A545F0}"/>
            </a:ext>
          </a:extLst>
        </cdr:cNvPr>
        <cdr:cNvSpPr txBox="1"/>
      </cdr:nvSpPr>
      <cdr:spPr bwMode="auto">
        <a:xfrm xmlns:a="http://schemas.openxmlformats.org/drawingml/2006/main">
          <a:off x="3174229" y="3642517"/>
          <a:ext cx="2506797" cy="6829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kumimoji="0" lang="nl-NL" sz="800" b="0" i="0" u="none" strike="noStrike" kern="1200" cap="none" spc="0" normalizeH="0" baseline="0" noProof="0" dirty="0">
              <a:ln>
                <a:noFill/>
              </a:ln>
              <a:solidFill>
                <a:srgbClr val="000000"/>
              </a:solidFill>
              <a:effectLst/>
              <a:uLnTx/>
              <a:uFillTx/>
              <a:latin typeface="Futura Std Book" pitchFamily="34" charset="0"/>
            </a:rPr>
            <a:t>Ruimtebeslag bovengronds </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Ruimtebeslag </a:t>
          </a:r>
          <a:r>
            <a:rPr kumimoji="0" lang="nl-NL" sz="800" b="0" i="0" u="none" strike="noStrike" kern="1200" cap="none" spc="0" normalizeH="0" baseline="0" noProof="0" dirty="0">
              <a:ln>
                <a:noFill/>
              </a:ln>
              <a:solidFill>
                <a:srgbClr val="000000"/>
              </a:solidFill>
              <a:effectLst/>
              <a:uLnTx/>
              <a:uFillTx/>
              <a:latin typeface="Futura Std Book" pitchFamily="34" charset="0"/>
            </a:rPr>
            <a:t>ondergronds </a:t>
          </a:r>
          <a:endParaRPr kumimoji="0" lang="nl-NL" sz="800" b="0" i="0" u="none" strike="noStrike" kern="1200" cap="none" spc="0" normalizeH="0" noProof="0" dirty="0">
            <a:ln>
              <a:noFill/>
            </a:ln>
            <a:solidFill>
              <a:srgbClr val="000000"/>
            </a:solidFill>
            <a:effectLst/>
            <a:uLnTx/>
            <a:uFillTx/>
            <a:latin typeface="Futura Std Book" pitchFamily="34" charset="0"/>
          </a:endParaRP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Omgevingskwaliteit</a:t>
          </a:r>
        </a:p>
      </cdr:txBody>
    </cdr:sp>
  </cdr:relSizeAnchor>
  <cdr:relSizeAnchor xmlns:cdr="http://schemas.openxmlformats.org/drawingml/2006/chartDrawing">
    <cdr:from>
      <cdr:x>0.63929</cdr:x>
      <cdr:y>0.79834</cdr:y>
    </cdr:from>
    <cdr:to>
      <cdr:x>0.89301</cdr:x>
      <cdr:y>0.95421</cdr:y>
    </cdr:to>
    <cdr:sp macro="" textlink="">
      <cdr:nvSpPr>
        <cdr:cNvPr id="5" name="TextBox 1">
          <a:extLst xmlns:a="http://schemas.openxmlformats.org/drawingml/2006/main">
            <a:ext uri="{FF2B5EF4-FFF2-40B4-BE49-F238E27FC236}">
              <a16:creationId xmlns:a16="http://schemas.microsoft.com/office/drawing/2014/main" id="{459B6260-620E-43DB-8629-76765271DB49}"/>
            </a:ext>
          </a:extLst>
        </cdr:cNvPr>
        <cdr:cNvSpPr txBox="1"/>
      </cdr:nvSpPr>
      <cdr:spPr bwMode="auto">
        <a:xfrm xmlns:a="http://schemas.openxmlformats.org/drawingml/2006/main">
          <a:off x="5263136" y="3497947"/>
          <a:ext cx="2088819" cy="6829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65113" marR="0" indent="-265113" algn="l" defTabSz="914400" rtl="0" eaLnBrk="0" fontAlgn="base" latinLnBrk="0" hangingPunct="0">
            <a:lnSpc>
              <a:spcPct val="100000"/>
            </a:lnSpc>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Samenwerking Europa/buurlanden</a:t>
          </a:r>
          <a:endParaRPr kumimoji="0" lang="nl-NL" sz="800" b="0" i="0" u="none" strike="noStrike" kern="1200" cap="none" spc="0" normalizeH="0" noProof="0" dirty="0">
            <a:ln>
              <a:noFill/>
            </a:ln>
            <a:solidFill>
              <a:srgbClr val="000000"/>
            </a:solidFill>
            <a:effectLst/>
            <a:uLnTx/>
            <a:uFillTx/>
            <a:latin typeface="Futura Std Book" pitchFamily="34" charset="0"/>
          </a:endParaRPr>
        </a:p>
        <a:p xmlns:a="http://schemas.openxmlformats.org/drawingml/2006/main">
          <a:pPr marL="265113" marR="0" indent="-265113" algn="l" defTabSz="914400" rtl="0" eaLnBrk="0" fontAlgn="base" latinLnBrk="0" hangingPunct="0">
            <a:lnSpc>
              <a:spcPct val="100000"/>
            </a:lnSpc>
            <a:spcAft>
              <a:spcPct val="0"/>
            </a:spcAft>
            <a:buClr>
              <a:srgbClr val="C00000"/>
            </a:buClr>
            <a:buSzPct val="100000"/>
            <a:buFont typeface="Wingdings" pitchFamily="2" charset="2"/>
            <a:buChar char="n"/>
            <a:tabLst/>
          </a:pPr>
          <a:r>
            <a:rPr kumimoji="0" lang="nl-NL" sz="800" b="0" i="0" u="none" strike="noStrike" kern="1200" cap="none" spc="0" normalizeH="0" noProof="0" dirty="0">
              <a:ln>
                <a:noFill/>
              </a:ln>
              <a:solidFill>
                <a:srgbClr val="000000"/>
              </a:solidFill>
              <a:effectLst/>
              <a:uLnTx/>
              <a:uFillTx/>
              <a:latin typeface="Futura Std Book" pitchFamily="34" charset="0"/>
            </a:rPr>
            <a:t>Toegang tot gebruik waterstof (mee kunnen doen, inclusiviteit)</a:t>
          </a:r>
          <a:endParaRPr kumimoji="0" lang="nl-NL" sz="800" b="0" i="0" u="none" strike="noStrike" kern="1200" cap="none" spc="0" normalizeH="0" noProof="0" dirty="0">
            <a:ln>
              <a:noFill/>
            </a:ln>
            <a:solidFill>
              <a:srgbClr val="000000"/>
            </a:solidFill>
            <a:effectLst/>
            <a:highlight>
              <a:srgbClr val="FFFF00"/>
            </a:highlight>
            <a:uLnTx/>
            <a:uFillTx/>
            <a:latin typeface="Futura Std Book" pitchFamily="34" charset="0"/>
          </a:endParaRPr>
        </a:p>
        <a:p xmlns:a="http://schemas.openxmlformats.org/drawingml/2006/main">
          <a:pPr marL="265113" marR="0" indent="-265113" algn="l" defTabSz="914400" rtl="0" eaLnBrk="0" fontAlgn="base" latinLnBrk="0" hangingPunct="0">
            <a:lnSpc>
              <a:spcPct val="100000"/>
            </a:lnSpc>
            <a:spcBef>
              <a:spcPts val="600"/>
            </a:spcBef>
            <a:spcAft>
              <a:spcPct val="0"/>
            </a:spcAft>
            <a:buClr>
              <a:srgbClr val="C00000"/>
            </a:buClr>
            <a:buSzPct val="100000"/>
            <a:buFont typeface="Wingdings" pitchFamily="2" charset="2"/>
            <a:buChar char="n"/>
            <a:tabLst/>
          </a:pPr>
          <a:endParaRPr lang="nl-NL" sz="800" kern="1200" dirty="0">
            <a:solidFill>
              <a:srgbClr val="000000"/>
            </a:solidFill>
            <a:latin typeface="Futura Std Book" pitchFamily="34" charset="0"/>
          </a:endParaRPr>
        </a:p>
      </cdr:txBody>
    </cdr:sp>
  </cdr:relSizeAnchor>
  <cdr:relSizeAnchor xmlns:cdr="http://schemas.openxmlformats.org/drawingml/2006/chartDrawing">
    <cdr:from>
      <cdr:x>0.59159</cdr:x>
      <cdr:y>0.01032</cdr:y>
    </cdr:from>
    <cdr:to>
      <cdr:x>0.81177</cdr:x>
      <cdr:y>0.16619</cdr:y>
    </cdr:to>
    <cdr:sp macro="" textlink="">
      <cdr:nvSpPr>
        <cdr:cNvPr id="6" name="TextBox 1">
          <a:extLst xmlns:a="http://schemas.openxmlformats.org/drawingml/2006/main">
            <a:ext uri="{FF2B5EF4-FFF2-40B4-BE49-F238E27FC236}">
              <a16:creationId xmlns:a16="http://schemas.microsoft.com/office/drawing/2014/main" id="{31613220-C084-4DD2-9B36-1353DA3506C5}"/>
            </a:ext>
          </a:extLst>
        </cdr:cNvPr>
        <cdr:cNvSpPr txBox="1"/>
      </cdr:nvSpPr>
      <cdr:spPr bwMode="auto">
        <a:xfrm xmlns:a="http://schemas.openxmlformats.org/drawingml/2006/main">
          <a:off x="4870425" y="45231"/>
          <a:ext cx="1812693" cy="6829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65113" indent="-265113" algn="l" rtl="0" eaLnBrk="0" fontAlgn="base" hangingPunct="0">
            <a:spcAft>
              <a:spcPct val="0"/>
            </a:spcAft>
            <a:buClr>
              <a:srgbClr val="C00000"/>
            </a:buClr>
            <a:buSzPct val="100000"/>
            <a:buFont typeface="Wingdings" pitchFamily="2" charset="2"/>
            <a:buChar char="n"/>
          </a:pPr>
          <a:r>
            <a:rPr kumimoji="0" lang="nl-NL" sz="800" b="0" i="0" u="none" strike="noStrike" kern="1200" cap="none" spc="0" normalizeH="0" baseline="0" noProof="0" dirty="0">
              <a:ln>
                <a:noFill/>
              </a:ln>
              <a:solidFill>
                <a:srgbClr val="000000"/>
              </a:solidFill>
              <a:effectLst/>
              <a:uLnTx/>
              <a:uFillTx/>
              <a:latin typeface="Futura Std Book" pitchFamily="34" charset="0"/>
            </a:rPr>
            <a:t>Omgevingsveiligheid/</a:t>
          </a:r>
          <a:br>
            <a:rPr kumimoji="0" lang="nl-NL" sz="800" b="0" i="0" u="none" strike="noStrike" kern="1200" cap="none" spc="0" normalizeH="0" baseline="0" noProof="0" dirty="0">
              <a:ln>
                <a:noFill/>
              </a:ln>
              <a:solidFill>
                <a:srgbClr val="000000"/>
              </a:solidFill>
              <a:effectLst/>
              <a:uLnTx/>
              <a:uFillTx/>
              <a:latin typeface="Futura Std Book" pitchFamily="34" charset="0"/>
            </a:rPr>
          </a:br>
          <a:r>
            <a:rPr lang="nl-NL" sz="800" kern="1200" dirty="0">
              <a:solidFill>
                <a:srgbClr val="000000"/>
              </a:solidFill>
              <a:latin typeface="Futura Std Book" pitchFamily="34" charset="0"/>
            </a:rPr>
            <a:t>Externe veiligheid</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kumimoji="0" lang="nl-NL" sz="800" b="0" i="0" u="none" strike="noStrike" kern="1200" cap="none" spc="0" normalizeH="0" baseline="0" noProof="0" dirty="0">
              <a:ln>
                <a:noFill/>
              </a:ln>
              <a:solidFill>
                <a:srgbClr val="000000"/>
              </a:solidFill>
              <a:effectLst/>
              <a:uLnTx/>
              <a:uFillTx/>
              <a:latin typeface="Futura Std Book" pitchFamily="34" charset="0"/>
            </a:rPr>
            <a:t>Transportveiligheid</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kumimoji="0" lang="nl-NL" sz="800" b="0" i="0" u="none" strike="noStrike" kern="1200" cap="none" spc="0" normalizeH="0" baseline="0" noProof="0" dirty="0">
              <a:ln>
                <a:noFill/>
              </a:ln>
              <a:solidFill>
                <a:srgbClr val="000000"/>
              </a:solidFill>
              <a:effectLst/>
              <a:uLnTx/>
              <a:uFillTx/>
              <a:latin typeface="Futura Std Book" pitchFamily="34" charset="0"/>
            </a:rPr>
            <a:t>Cybersecurity</a:t>
          </a:r>
        </a:p>
      </cdr:txBody>
    </cdr:sp>
  </cdr:relSizeAnchor>
  <cdr:relSizeAnchor xmlns:cdr="http://schemas.openxmlformats.org/drawingml/2006/chartDrawing">
    <cdr:from>
      <cdr:x>0.08074</cdr:x>
      <cdr:y>0.70566</cdr:y>
    </cdr:from>
    <cdr:to>
      <cdr:x>0.31568</cdr:x>
      <cdr:y>0.91436</cdr:y>
    </cdr:to>
    <cdr:sp macro="" textlink="">
      <cdr:nvSpPr>
        <cdr:cNvPr id="7" name="TextBox 1">
          <a:extLst xmlns:a="http://schemas.openxmlformats.org/drawingml/2006/main">
            <a:ext uri="{FF2B5EF4-FFF2-40B4-BE49-F238E27FC236}">
              <a16:creationId xmlns:a16="http://schemas.microsoft.com/office/drawing/2014/main" id="{0005B1E7-2473-434A-B363-E314C94238A8}"/>
            </a:ext>
          </a:extLst>
        </cdr:cNvPr>
        <cdr:cNvSpPr txBox="1"/>
      </cdr:nvSpPr>
      <cdr:spPr bwMode="auto">
        <a:xfrm xmlns:a="http://schemas.openxmlformats.org/drawingml/2006/main">
          <a:off x="664738" y="3091849"/>
          <a:ext cx="1934189" cy="9144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65113" indent="-265113" algn="l" rtl="0" eaLnBrk="0" fontAlgn="base" hangingPunct="0">
            <a:spcAft>
              <a:spcPct val="0"/>
            </a:spcAft>
            <a:buClr>
              <a:srgbClr val="C00000"/>
            </a:buClr>
            <a:buSzPct val="100000"/>
            <a:buFont typeface="Wingdings" pitchFamily="2" charset="2"/>
            <a:buChar char="n"/>
          </a:pPr>
          <a:r>
            <a:rPr lang="nl-NL" sz="800" kern="1200" dirty="0">
              <a:solidFill>
                <a:srgbClr val="000000"/>
              </a:solidFill>
              <a:latin typeface="Futura Std Book" pitchFamily="34" charset="0"/>
            </a:rPr>
            <a:t>Milieubelasting/-verontreiniging (bodem, water)</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kumimoji="0" lang="nl-NL" sz="800" b="0" i="0" u="none" strike="noStrike" kern="1200" cap="none" spc="0" normalizeH="0" baseline="0" noProof="0" dirty="0">
              <a:ln>
                <a:noFill/>
              </a:ln>
              <a:solidFill>
                <a:srgbClr val="000000"/>
              </a:solidFill>
              <a:effectLst/>
              <a:uLnTx/>
              <a:uFillTx/>
              <a:latin typeface="Futura Std Book" pitchFamily="34" charset="0"/>
            </a:rPr>
            <a:t>Schone lucht en stikstofdepositie</a:t>
          </a:r>
          <a:r>
            <a:rPr kumimoji="0" lang="nl-NL" sz="800" b="0" i="0" u="none" strike="noStrike" kern="1200" cap="none" spc="0" normalizeH="0" noProof="0" dirty="0">
              <a:ln>
                <a:noFill/>
              </a:ln>
              <a:solidFill>
                <a:srgbClr val="000000"/>
              </a:solidFill>
              <a:effectLst/>
              <a:uLnTx/>
              <a:uFillTx/>
              <a:latin typeface="Futura Std Book" pitchFamily="34" charset="0"/>
            </a:rPr>
            <a:t> (</a:t>
          </a:r>
          <a:r>
            <a:rPr lang="nl-NL" sz="800" kern="1200" dirty="0">
              <a:solidFill>
                <a:srgbClr val="000000"/>
              </a:solidFill>
              <a:latin typeface="Futura Std Book" pitchFamily="34" charset="0"/>
            </a:rPr>
            <a:t>fijnstof, </a:t>
          </a:r>
          <a:r>
            <a:rPr kumimoji="0" lang="nl-NL" sz="800" b="0" i="0" u="none" strike="noStrike" kern="1200" cap="none" spc="0" normalizeH="0" noProof="0" dirty="0">
              <a:ln>
                <a:noFill/>
              </a:ln>
              <a:solidFill>
                <a:srgbClr val="000000"/>
              </a:solidFill>
              <a:effectLst/>
              <a:uLnTx/>
              <a:uFillTx/>
              <a:latin typeface="Futura Std Book" pitchFamily="34" charset="0"/>
            </a:rPr>
            <a:t>NOx, NH</a:t>
          </a:r>
          <a:r>
            <a:rPr kumimoji="0" lang="nl-NL" sz="800" b="0" i="0" u="none" strike="noStrike" kern="1200" cap="none" spc="0" normalizeH="0" baseline="-25000" noProof="0" dirty="0">
              <a:ln>
                <a:noFill/>
              </a:ln>
              <a:solidFill>
                <a:srgbClr val="000000"/>
              </a:solidFill>
              <a:effectLst/>
              <a:uLnTx/>
              <a:uFillTx/>
              <a:latin typeface="Futura Std Book" pitchFamily="34" charset="0"/>
            </a:rPr>
            <a:t>3</a:t>
          </a:r>
          <a:r>
            <a:rPr kumimoji="0" lang="nl-NL" sz="800" b="0" i="0" u="none" strike="noStrike" kern="1200" cap="none" spc="0" normalizeH="0" baseline="0" noProof="0" dirty="0">
              <a:ln>
                <a:noFill/>
              </a:ln>
              <a:solidFill>
                <a:srgbClr val="000000"/>
              </a:solidFill>
              <a:effectLst/>
              <a:uLnTx/>
              <a:uFillTx/>
              <a:latin typeface="Futura Std Book" pitchFamily="34" charset="0"/>
            </a:rPr>
            <a:t>)</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Geluid en t</a:t>
          </a:r>
          <a:r>
            <a:rPr kumimoji="0" lang="nl-NL" sz="800" b="0" i="0" u="none" strike="noStrike" kern="1200" cap="none" spc="0" normalizeH="0" baseline="0" noProof="0" dirty="0">
              <a:ln>
                <a:noFill/>
              </a:ln>
              <a:solidFill>
                <a:srgbClr val="000000"/>
              </a:solidFill>
              <a:effectLst/>
              <a:uLnTx/>
              <a:uFillTx/>
              <a:latin typeface="Futura Std Book" pitchFamily="34" charset="0"/>
            </a:rPr>
            <a:t>rillingen</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Geur</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Toxiciteit (Gezondheidseffecten, Biodiversiteit)</a:t>
          </a:r>
        </a:p>
      </cdr:txBody>
    </cdr:sp>
  </cdr:relSizeAnchor>
  <cdr:relSizeAnchor xmlns:cdr="http://schemas.openxmlformats.org/drawingml/2006/chartDrawing">
    <cdr:from>
      <cdr:x>0.73595</cdr:x>
      <cdr:y>0.60791</cdr:y>
    </cdr:from>
    <cdr:to>
      <cdr:x>0.98939</cdr:x>
      <cdr:y>0.76378</cdr:y>
    </cdr:to>
    <cdr:sp macro="" textlink="">
      <cdr:nvSpPr>
        <cdr:cNvPr id="8" name="TextBox 1">
          <a:extLst xmlns:a="http://schemas.openxmlformats.org/drawingml/2006/main">
            <a:ext uri="{FF2B5EF4-FFF2-40B4-BE49-F238E27FC236}">
              <a16:creationId xmlns:a16="http://schemas.microsoft.com/office/drawing/2014/main" id="{6F877746-DA3F-4FD7-93FE-5C10FF75CF3B}"/>
            </a:ext>
          </a:extLst>
        </cdr:cNvPr>
        <cdr:cNvSpPr txBox="1"/>
      </cdr:nvSpPr>
      <cdr:spPr bwMode="auto">
        <a:xfrm xmlns:a="http://schemas.openxmlformats.org/drawingml/2006/main">
          <a:off x="6058883" y="2663572"/>
          <a:ext cx="2086530" cy="6829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65113" marR="0" indent="-265113" algn="l" defTabSz="914400" rtl="0" eaLnBrk="0" fontAlgn="base" latinLnBrk="0" hangingPunct="0">
            <a:lnSpc>
              <a:spcPct val="100000"/>
            </a:lnSpc>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Eerlijke verdeling lasten/lusten groepen binnen Nederland</a:t>
          </a:r>
        </a:p>
        <a:p xmlns:a="http://schemas.openxmlformats.org/drawingml/2006/main">
          <a:pPr marL="265113" marR="0" indent="-265113" algn="l" defTabSz="914400" rtl="0" eaLnBrk="0" fontAlgn="base" latinLnBrk="0" hangingPunct="0">
            <a:lnSpc>
              <a:spcPct val="100000"/>
            </a:lnSpc>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Eerlijke verdeling lasten en lusten Nederland/elders</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endParaRPr kumimoji="0" lang="nl-NL" sz="800" b="0" i="0" u="none" strike="noStrike" kern="1200" cap="none" spc="0" normalizeH="0" baseline="0" noProof="0" dirty="0">
            <a:ln>
              <a:noFill/>
            </a:ln>
            <a:solidFill>
              <a:schemeClr val="accent2"/>
            </a:solidFill>
            <a:effectLst/>
            <a:uLnTx/>
            <a:uFillTx/>
            <a:latin typeface="Futura Std Book" pitchFamily="34" charset="0"/>
          </a:endParaRPr>
        </a:p>
      </cdr:txBody>
    </cdr:sp>
  </cdr:relSizeAnchor>
  <cdr:relSizeAnchor xmlns:cdr="http://schemas.openxmlformats.org/drawingml/2006/chartDrawing">
    <cdr:from>
      <cdr:x>0.05709</cdr:x>
      <cdr:y>0.53124</cdr:y>
    </cdr:from>
    <cdr:to>
      <cdr:x>0.27727</cdr:x>
      <cdr:y>0.58906</cdr:y>
    </cdr:to>
    <cdr:sp macro="" textlink="">
      <cdr:nvSpPr>
        <cdr:cNvPr id="10" name="TextBox 1">
          <a:extLst xmlns:a="http://schemas.openxmlformats.org/drawingml/2006/main">
            <a:ext uri="{FF2B5EF4-FFF2-40B4-BE49-F238E27FC236}">
              <a16:creationId xmlns:a16="http://schemas.microsoft.com/office/drawing/2014/main" id="{769B63E5-B09C-4622-8660-CF8620236A54}"/>
            </a:ext>
          </a:extLst>
        </cdr:cNvPr>
        <cdr:cNvSpPr txBox="1"/>
      </cdr:nvSpPr>
      <cdr:spPr bwMode="auto">
        <a:xfrm xmlns:a="http://schemas.openxmlformats.org/drawingml/2006/main">
          <a:off x="470043" y="2327623"/>
          <a:ext cx="1812693" cy="2533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kumimoji="0" lang="nl-NL" sz="800" b="0" i="0" u="none" strike="noStrike" kern="1200" cap="none" spc="0" normalizeH="0" baseline="0" noProof="0" dirty="0">
              <a:ln>
                <a:noFill/>
              </a:ln>
              <a:solidFill>
                <a:srgbClr val="000000"/>
              </a:solidFill>
              <a:effectLst/>
              <a:uLnTx/>
              <a:uFillTx/>
              <a:latin typeface="Futura Std Book" pitchFamily="34" charset="0"/>
            </a:rPr>
            <a:t>Maatschappelijke kosten van waterstofdragers</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Maatschappelijke kosten van infrastructuur voor keteninfrastructuur</a:t>
          </a:r>
          <a:endParaRPr kumimoji="0" lang="nl-NL" sz="800" b="0" i="0" u="none" strike="noStrike" kern="1200" cap="none" spc="0" normalizeH="0" baseline="0" noProof="0" dirty="0">
            <a:ln>
              <a:noFill/>
            </a:ln>
            <a:solidFill>
              <a:srgbClr val="000000"/>
            </a:solidFill>
            <a:effectLst/>
            <a:uLnTx/>
            <a:uFillTx/>
            <a:latin typeface="Futura Std Book" pitchFamily="34" charset="0"/>
          </a:endParaRP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endParaRPr kumimoji="0" lang="nl-NL" sz="800" b="0" i="0" u="none" strike="noStrike" kern="1200" cap="none" spc="0" normalizeH="0" baseline="0" noProof="0" dirty="0">
            <a:ln>
              <a:noFill/>
            </a:ln>
            <a:solidFill>
              <a:schemeClr val="accent2"/>
            </a:solidFill>
            <a:effectLst/>
            <a:uLnTx/>
            <a:uFillTx/>
            <a:latin typeface="Futura Std Book" pitchFamily="34" charset="0"/>
          </a:endParaRPr>
        </a:p>
      </cdr:txBody>
    </cdr:sp>
  </cdr:relSizeAnchor>
  <cdr:relSizeAnchor xmlns:cdr="http://schemas.openxmlformats.org/drawingml/2006/chartDrawing">
    <cdr:from>
      <cdr:x>0.73213</cdr:x>
      <cdr:y>0.38152</cdr:y>
    </cdr:from>
    <cdr:to>
      <cdr:x>0.98046</cdr:x>
      <cdr:y>0.53738</cdr:y>
    </cdr:to>
    <cdr:sp macro="" textlink="">
      <cdr:nvSpPr>
        <cdr:cNvPr id="11" name="TextBox 1">
          <a:extLst xmlns:a="http://schemas.openxmlformats.org/drawingml/2006/main">
            <a:ext uri="{FF2B5EF4-FFF2-40B4-BE49-F238E27FC236}">
              <a16:creationId xmlns:a16="http://schemas.microsoft.com/office/drawing/2014/main" id="{B3B85C52-0C99-4819-BA20-C2036A4507FE}"/>
            </a:ext>
          </a:extLst>
        </cdr:cNvPr>
        <cdr:cNvSpPr txBox="1"/>
      </cdr:nvSpPr>
      <cdr:spPr bwMode="auto">
        <a:xfrm xmlns:a="http://schemas.openxmlformats.org/drawingml/2006/main">
          <a:off x="6027484" y="1671633"/>
          <a:ext cx="2044402" cy="6829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kumimoji="0" lang="nl-NL" sz="800" b="0" i="0" u="none" strike="noStrike" kern="1200" cap="none" spc="0" normalizeH="0" baseline="0" noProof="0" dirty="0">
              <a:ln>
                <a:noFill/>
              </a:ln>
              <a:solidFill>
                <a:srgbClr val="000000"/>
              </a:solidFill>
              <a:effectLst/>
              <a:uLnTx/>
              <a:uFillTx/>
              <a:latin typeface="Futura Std Book" pitchFamily="34" charset="0"/>
            </a:rPr>
            <a:t>Robuustheid / resilience van opties bij veranderende condities</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Flexibiliteit voor andere schaal/gebruik</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Beperkingen door lock-in/lock-out</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endParaRPr kumimoji="0" lang="nl-NL" sz="800" b="0" i="0" u="none" strike="noStrike" kern="1200" cap="none" spc="0" normalizeH="0" baseline="0" noProof="0" dirty="0">
            <a:ln>
              <a:noFill/>
            </a:ln>
            <a:solidFill>
              <a:schemeClr val="accent2"/>
            </a:solidFill>
            <a:effectLst/>
            <a:uLnTx/>
            <a:uFillTx/>
            <a:latin typeface="Futura Std Book" pitchFamily="34" charset="0"/>
          </a:endParaRPr>
        </a:p>
      </cdr:txBody>
    </cdr:sp>
  </cdr:relSizeAnchor>
  <cdr:relSizeAnchor xmlns:cdr="http://schemas.openxmlformats.org/drawingml/2006/chartDrawing">
    <cdr:from>
      <cdr:x>0.13389</cdr:x>
      <cdr:y>0.06192</cdr:y>
    </cdr:from>
    <cdr:to>
      <cdr:x>0.39539</cdr:x>
      <cdr:y>0.15911</cdr:y>
    </cdr:to>
    <cdr:sp macro="" textlink="">
      <cdr:nvSpPr>
        <cdr:cNvPr id="12" name="TextBox 1">
          <a:extLst xmlns:a="http://schemas.openxmlformats.org/drawingml/2006/main">
            <a:ext uri="{FF2B5EF4-FFF2-40B4-BE49-F238E27FC236}">
              <a16:creationId xmlns:a16="http://schemas.microsoft.com/office/drawing/2014/main" id="{11ABD2CC-9EB9-4F28-8CC0-D1A025FF0A13}"/>
            </a:ext>
          </a:extLst>
        </cdr:cNvPr>
        <cdr:cNvSpPr txBox="1"/>
      </cdr:nvSpPr>
      <cdr:spPr bwMode="auto">
        <a:xfrm xmlns:a="http://schemas.openxmlformats.org/drawingml/2006/main">
          <a:off x="1102249" y="271323"/>
          <a:ext cx="2152871" cy="4258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Leveringszekerheid</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Prijsstabiliteit</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r>
            <a:rPr lang="nl-NL" sz="800" kern="1200" dirty="0">
              <a:solidFill>
                <a:srgbClr val="000000"/>
              </a:solidFill>
              <a:latin typeface="Futura Std Book" pitchFamily="34" charset="0"/>
            </a:rPr>
            <a:t>Strategische voorraden</a:t>
          </a: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endParaRPr lang="nl-NL" sz="800" kern="1200" dirty="0">
            <a:solidFill>
              <a:srgbClr val="000000"/>
            </a:solidFill>
            <a:latin typeface="Futura Std Book" pitchFamily="34" charset="0"/>
          </a:endParaRP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endParaRPr lang="nl-NL" sz="800" kern="1200" dirty="0">
            <a:solidFill>
              <a:srgbClr val="000000"/>
            </a:solidFill>
            <a:latin typeface="Futura Std Book" pitchFamily="34" charset="0"/>
          </a:endParaRPr>
        </a:p>
        <a:p xmlns:a="http://schemas.openxmlformats.org/drawingml/2006/main">
          <a:pPr marL="265113" marR="0" indent="-265113" algn="l" defTabSz="914400" rtl="0" eaLnBrk="0" fontAlgn="base" latinLnBrk="0" hangingPunct="0">
            <a:lnSpc>
              <a:spcPct val="100000"/>
            </a:lnSpc>
            <a:spcBef>
              <a:spcPts val="0"/>
            </a:spcBef>
            <a:spcAft>
              <a:spcPct val="0"/>
            </a:spcAft>
            <a:buClr>
              <a:srgbClr val="C00000"/>
            </a:buClr>
            <a:buSzPct val="100000"/>
            <a:buFont typeface="Wingdings" pitchFamily="2" charset="2"/>
            <a:buChar char="n"/>
            <a:tabLst/>
          </a:pPr>
          <a:endParaRPr kumimoji="0" lang="nl-NL" sz="800" b="0" i="0" u="none" strike="noStrike" kern="1200" cap="none" spc="0" normalizeH="0" baseline="0" noProof="0" dirty="0">
            <a:ln>
              <a:noFill/>
            </a:ln>
            <a:solidFill>
              <a:schemeClr val="accent2"/>
            </a:solidFill>
            <a:effectLst/>
            <a:uLnTx/>
            <a:uFillTx/>
            <a:latin typeface="Futura Std Book" pitchFamily="34" charset="0"/>
          </a:endParaRPr>
        </a:p>
      </cdr:txBody>
    </cdr:sp>
  </cdr:relSizeAnchor>
  <cdr:relSizeAnchor xmlns:cdr="http://schemas.openxmlformats.org/drawingml/2006/chartDrawing">
    <cdr:from>
      <cdr:x>0.35894</cdr:x>
      <cdr:y>0.19656</cdr:y>
    </cdr:from>
    <cdr:to>
      <cdr:x>0.5</cdr:x>
      <cdr:y>0.4362</cdr:y>
    </cdr:to>
    <cdr:cxnSp macro="">
      <cdr:nvCxnSpPr>
        <cdr:cNvPr id="15" name="Rechte verbindingslijn 14">
          <a:extLst xmlns:a="http://schemas.openxmlformats.org/drawingml/2006/main">
            <a:ext uri="{FF2B5EF4-FFF2-40B4-BE49-F238E27FC236}">
              <a16:creationId xmlns:a16="http://schemas.microsoft.com/office/drawing/2014/main" id="{7C34A8DB-59B0-4344-AB59-B0812645D554}"/>
            </a:ext>
          </a:extLst>
        </cdr:cNvPr>
        <cdr:cNvCxnSpPr/>
      </cdr:nvCxnSpPr>
      <cdr:spPr>
        <a:xfrm xmlns:a="http://schemas.openxmlformats.org/drawingml/2006/main">
          <a:off x="2955100" y="861237"/>
          <a:ext cx="1161287" cy="1049961"/>
        </a:xfrm>
        <a:prstGeom xmlns:a="http://schemas.openxmlformats.org/drawingml/2006/main" prst="line">
          <a:avLst/>
        </a:prstGeom>
        <a:ln xmlns:a="http://schemas.openxmlformats.org/drawingml/2006/main" w="57150"/>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dr:relSizeAnchor xmlns:cdr="http://schemas.openxmlformats.org/drawingml/2006/chartDrawing">
    <cdr:from>
      <cdr:x>0.50061</cdr:x>
      <cdr:y>0.43728</cdr:y>
    </cdr:from>
    <cdr:to>
      <cdr:x>0.54665</cdr:x>
      <cdr:y>0.78747</cdr:y>
    </cdr:to>
    <cdr:cxnSp macro="">
      <cdr:nvCxnSpPr>
        <cdr:cNvPr id="17" name="Rechte verbindingslijn 16">
          <a:extLst xmlns:a="http://schemas.openxmlformats.org/drawingml/2006/main">
            <a:ext uri="{FF2B5EF4-FFF2-40B4-BE49-F238E27FC236}">
              <a16:creationId xmlns:a16="http://schemas.microsoft.com/office/drawing/2014/main" id="{409B9AD3-794A-B34D-B681-5E041D0BD31D}"/>
            </a:ext>
          </a:extLst>
        </cdr:cNvPr>
        <cdr:cNvCxnSpPr/>
      </cdr:nvCxnSpPr>
      <cdr:spPr>
        <a:xfrm xmlns:a="http://schemas.openxmlformats.org/drawingml/2006/main">
          <a:off x="4121444" y="1915930"/>
          <a:ext cx="378992" cy="1534391"/>
        </a:xfrm>
        <a:prstGeom xmlns:a="http://schemas.openxmlformats.org/drawingml/2006/main" prst="line">
          <a:avLst/>
        </a:prstGeom>
        <a:ln xmlns:a="http://schemas.openxmlformats.org/drawingml/2006/main" w="57150"/>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dr:relSizeAnchor xmlns:cdr="http://schemas.openxmlformats.org/drawingml/2006/chartDrawing">
    <cdr:from>
      <cdr:x>0.5</cdr:x>
      <cdr:y>0.12438</cdr:y>
    </cdr:from>
    <cdr:to>
      <cdr:x>0.57566</cdr:x>
      <cdr:y>0.44057</cdr:y>
    </cdr:to>
    <cdr:cxnSp macro="">
      <cdr:nvCxnSpPr>
        <cdr:cNvPr id="21" name="Rechte verbindingslijn 20">
          <a:extLst xmlns:a="http://schemas.openxmlformats.org/drawingml/2006/main">
            <a:ext uri="{FF2B5EF4-FFF2-40B4-BE49-F238E27FC236}">
              <a16:creationId xmlns:a16="http://schemas.microsoft.com/office/drawing/2014/main" id="{6A73EF0A-14DB-B74B-8881-2FD49E281138}"/>
            </a:ext>
          </a:extLst>
        </cdr:cNvPr>
        <cdr:cNvCxnSpPr/>
      </cdr:nvCxnSpPr>
      <cdr:spPr>
        <a:xfrm xmlns:a="http://schemas.openxmlformats.org/drawingml/2006/main" flipH="1">
          <a:off x="4116387" y="544966"/>
          <a:ext cx="622895" cy="1385404"/>
        </a:xfrm>
        <a:prstGeom xmlns:a="http://schemas.openxmlformats.org/drawingml/2006/main" prst="line">
          <a:avLst/>
        </a:prstGeom>
        <a:ln xmlns:a="http://schemas.openxmlformats.org/drawingml/2006/main" w="57150"/>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dr:relSizeAnchor xmlns:cdr="http://schemas.openxmlformats.org/drawingml/2006/chartDrawing">
    <cdr:from>
      <cdr:x>0.33562</cdr:x>
      <cdr:y>0.44282</cdr:y>
    </cdr:from>
    <cdr:to>
      <cdr:x>0.5</cdr:x>
      <cdr:y>0.62873</cdr:y>
    </cdr:to>
    <cdr:cxnSp macro="">
      <cdr:nvCxnSpPr>
        <cdr:cNvPr id="24" name="Rechte verbindingslijn 23">
          <a:extLst xmlns:a="http://schemas.openxmlformats.org/drawingml/2006/main">
            <a:ext uri="{FF2B5EF4-FFF2-40B4-BE49-F238E27FC236}">
              <a16:creationId xmlns:a16="http://schemas.microsoft.com/office/drawing/2014/main" id="{6A73EF0A-14DB-B74B-8881-2FD49E281138}"/>
            </a:ext>
          </a:extLst>
        </cdr:cNvPr>
        <cdr:cNvCxnSpPr/>
      </cdr:nvCxnSpPr>
      <cdr:spPr>
        <a:xfrm xmlns:a="http://schemas.openxmlformats.org/drawingml/2006/main" flipV="1">
          <a:off x="2763076" y="1940230"/>
          <a:ext cx="1353311" cy="814563"/>
        </a:xfrm>
        <a:prstGeom xmlns:a="http://schemas.openxmlformats.org/drawingml/2006/main" prst="line">
          <a:avLst/>
        </a:prstGeom>
        <a:ln xmlns:a="http://schemas.openxmlformats.org/drawingml/2006/main" w="57150"/>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dr:relSizeAnchor xmlns:cdr="http://schemas.openxmlformats.org/drawingml/2006/chartDrawing">
    <cdr:from>
      <cdr:x>0.50212</cdr:x>
      <cdr:y>0.44078</cdr:y>
    </cdr:from>
    <cdr:to>
      <cdr:x>0.70426</cdr:x>
      <cdr:y>0.47626</cdr:y>
    </cdr:to>
    <cdr:cxnSp macro="">
      <cdr:nvCxnSpPr>
        <cdr:cNvPr id="27" name="Rechte verbindingslijn 26">
          <a:extLst xmlns:a="http://schemas.openxmlformats.org/drawingml/2006/main">
            <a:ext uri="{FF2B5EF4-FFF2-40B4-BE49-F238E27FC236}">
              <a16:creationId xmlns:a16="http://schemas.microsoft.com/office/drawing/2014/main" id="{5596C3F4-88BF-594C-9C9E-E5ADAE936D69}"/>
            </a:ext>
          </a:extLst>
        </cdr:cNvPr>
        <cdr:cNvCxnSpPr/>
      </cdr:nvCxnSpPr>
      <cdr:spPr>
        <a:xfrm xmlns:a="http://schemas.openxmlformats.org/drawingml/2006/main" flipH="1" flipV="1">
          <a:off x="4133854" y="1931271"/>
          <a:ext cx="1664173" cy="155455"/>
        </a:xfrm>
        <a:prstGeom xmlns:a="http://schemas.openxmlformats.org/drawingml/2006/main" prst="line">
          <a:avLst/>
        </a:prstGeom>
        <a:ln xmlns:a="http://schemas.openxmlformats.org/drawingml/2006/main" w="57150"/>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4"/>
          </a:xfrm>
          <a:prstGeom prst="rect">
            <a:avLst/>
          </a:prstGeom>
        </p:spPr>
        <p:txBody>
          <a:bodyPr vert="horz" lIns="90298" tIns="45148" rIns="90298" bIns="45148" rtlCol="0"/>
          <a:lstStyle>
            <a:lvl1pPr algn="l">
              <a:defRPr sz="1200"/>
            </a:lvl1pPr>
          </a:lstStyle>
          <a:p>
            <a:endParaRPr lang="nl-NL" dirty="0"/>
          </a:p>
        </p:txBody>
      </p:sp>
      <p:sp>
        <p:nvSpPr>
          <p:cNvPr id="3" name="Date Placeholder 2"/>
          <p:cNvSpPr>
            <a:spLocks noGrp="1"/>
          </p:cNvSpPr>
          <p:nvPr>
            <p:ph type="dt" sz="quarter" idx="1"/>
          </p:nvPr>
        </p:nvSpPr>
        <p:spPr>
          <a:xfrm>
            <a:off x="3850444" y="1"/>
            <a:ext cx="2945659" cy="493634"/>
          </a:xfrm>
          <a:prstGeom prst="rect">
            <a:avLst/>
          </a:prstGeom>
        </p:spPr>
        <p:txBody>
          <a:bodyPr vert="horz" lIns="90298" tIns="45148" rIns="90298" bIns="45148" rtlCol="0"/>
          <a:lstStyle>
            <a:lvl1pPr algn="r">
              <a:defRPr sz="1200"/>
            </a:lvl1pPr>
          </a:lstStyle>
          <a:p>
            <a:fld id="{174B1C5A-FB46-4E6B-8D31-09C42B2838D1}" type="datetimeFigureOut">
              <a:rPr lang="nl-NL" smtClean="0"/>
              <a:t>2-4-2024</a:t>
            </a:fld>
            <a:endParaRPr lang="nl-NL" dirty="0"/>
          </a:p>
        </p:txBody>
      </p:sp>
      <p:sp>
        <p:nvSpPr>
          <p:cNvPr id="4" name="Footer Placeholder 3"/>
          <p:cNvSpPr>
            <a:spLocks noGrp="1"/>
          </p:cNvSpPr>
          <p:nvPr>
            <p:ph type="ftr" sz="quarter" idx="2"/>
          </p:nvPr>
        </p:nvSpPr>
        <p:spPr>
          <a:xfrm>
            <a:off x="0" y="9377317"/>
            <a:ext cx="2945659" cy="493634"/>
          </a:xfrm>
          <a:prstGeom prst="rect">
            <a:avLst/>
          </a:prstGeom>
        </p:spPr>
        <p:txBody>
          <a:bodyPr vert="horz" lIns="90298" tIns="45148" rIns="90298" bIns="45148" rtlCol="0" anchor="b"/>
          <a:lstStyle>
            <a:lvl1pPr algn="l">
              <a:defRPr sz="1200"/>
            </a:lvl1pPr>
          </a:lstStyle>
          <a:p>
            <a:endParaRPr lang="nl-NL" dirty="0"/>
          </a:p>
        </p:txBody>
      </p:sp>
      <p:sp>
        <p:nvSpPr>
          <p:cNvPr id="5" name="Slide Number Placeholder 4"/>
          <p:cNvSpPr>
            <a:spLocks noGrp="1"/>
          </p:cNvSpPr>
          <p:nvPr>
            <p:ph type="sldNum" sz="quarter" idx="3"/>
          </p:nvPr>
        </p:nvSpPr>
        <p:spPr>
          <a:xfrm>
            <a:off x="3850444" y="9377317"/>
            <a:ext cx="2945659" cy="493634"/>
          </a:xfrm>
          <a:prstGeom prst="rect">
            <a:avLst/>
          </a:prstGeom>
        </p:spPr>
        <p:txBody>
          <a:bodyPr vert="horz" lIns="90298" tIns="45148" rIns="90298" bIns="45148" rtlCol="0" anchor="b"/>
          <a:lstStyle>
            <a:lvl1pPr algn="r">
              <a:defRPr sz="1200"/>
            </a:lvl1pPr>
          </a:lstStyle>
          <a:p>
            <a:fld id="{04D9BB04-2784-43FC-99A0-9F608BB532EB}" type="slidenum">
              <a:rPr lang="nl-NL" smtClean="0"/>
              <a:t>‹#›</a:t>
            </a:fld>
            <a:endParaRPr lang="nl-NL" dirty="0"/>
          </a:p>
        </p:txBody>
      </p:sp>
    </p:spTree>
    <p:extLst>
      <p:ext uri="{BB962C8B-B14F-4D97-AF65-F5344CB8AC3E}">
        <p14:creationId xmlns:p14="http://schemas.microsoft.com/office/powerpoint/2010/main" val="2117167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4"/>
          </a:xfrm>
          <a:prstGeom prst="rect">
            <a:avLst/>
          </a:prstGeom>
        </p:spPr>
        <p:txBody>
          <a:bodyPr vert="horz" lIns="90298" tIns="45148" rIns="90298" bIns="45148" rtlCol="0"/>
          <a:lstStyle>
            <a:lvl1pPr algn="l">
              <a:defRPr sz="1200"/>
            </a:lvl1pPr>
          </a:lstStyle>
          <a:p>
            <a:endParaRPr lang="nl-NL" dirty="0"/>
          </a:p>
        </p:txBody>
      </p:sp>
      <p:sp>
        <p:nvSpPr>
          <p:cNvPr id="3" name="Date Placeholder 2"/>
          <p:cNvSpPr>
            <a:spLocks noGrp="1"/>
          </p:cNvSpPr>
          <p:nvPr>
            <p:ph type="dt" idx="1"/>
          </p:nvPr>
        </p:nvSpPr>
        <p:spPr>
          <a:xfrm>
            <a:off x="3850444" y="1"/>
            <a:ext cx="2945659" cy="493634"/>
          </a:xfrm>
          <a:prstGeom prst="rect">
            <a:avLst/>
          </a:prstGeom>
        </p:spPr>
        <p:txBody>
          <a:bodyPr vert="horz" lIns="90298" tIns="45148" rIns="90298" bIns="45148" rtlCol="0"/>
          <a:lstStyle>
            <a:lvl1pPr algn="r">
              <a:defRPr sz="1200"/>
            </a:lvl1pPr>
          </a:lstStyle>
          <a:p>
            <a:fld id="{6BE78A08-0CA9-4128-9F2B-7CD5F8844F1E}" type="datetimeFigureOut">
              <a:rPr lang="nl-NL" smtClean="0"/>
              <a:t>2-4-2024</a:t>
            </a:fld>
            <a:endParaRPr lang="nl-NL" dirty="0"/>
          </a:p>
        </p:txBody>
      </p:sp>
      <p:sp>
        <p:nvSpPr>
          <p:cNvPr id="4" name="Slide Image Placeholder 3"/>
          <p:cNvSpPr>
            <a:spLocks noGrp="1" noRot="1" noChangeAspect="1"/>
          </p:cNvSpPr>
          <p:nvPr>
            <p:ph type="sldImg" idx="2"/>
          </p:nvPr>
        </p:nvSpPr>
        <p:spPr>
          <a:xfrm>
            <a:off x="436563" y="739775"/>
            <a:ext cx="5924550" cy="3703638"/>
          </a:xfrm>
          <a:prstGeom prst="rect">
            <a:avLst/>
          </a:prstGeom>
          <a:noFill/>
          <a:ln w="12700">
            <a:solidFill>
              <a:prstClr val="black"/>
            </a:solidFill>
          </a:ln>
        </p:spPr>
        <p:txBody>
          <a:bodyPr vert="horz" lIns="90298" tIns="45148" rIns="90298" bIns="45148" rtlCol="0" anchor="ctr"/>
          <a:lstStyle/>
          <a:p>
            <a:endParaRPr lang="nl-NL" dirty="0"/>
          </a:p>
        </p:txBody>
      </p:sp>
      <p:sp>
        <p:nvSpPr>
          <p:cNvPr id="5" name="Notes Placeholder 4"/>
          <p:cNvSpPr>
            <a:spLocks noGrp="1"/>
          </p:cNvSpPr>
          <p:nvPr>
            <p:ph type="body" sz="quarter" idx="3"/>
          </p:nvPr>
        </p:nvSpPr>
        <p:spPr>
          <a:xfrm>
            <a:off x="679770" y="4689520"/>
            <a:ext cx="5438140" cy="4442699"/>
          </a:xfrm>
          <a:prstGeom prst="rect">
            <a:avLst/>
          </a:prstGeom>
        </p:spPr>
        <p:txBody>
          <a:bodyPr vert="horz" lIns="90298" tIns="45148" rIns="90298" bIns="45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377317"/>
            <a:ext cx="2945659" cy="493634"/>
          </a:xfrm>
          <a:prstGeom prst="rect">
            <a:avLst/>
          </a:prstGeom>
        </p:spPr>
        <p:txBody>
          <a:bodyPr vert="horz" lIns="90298" tIns="45148" rIns="90298" bIns="45148"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50444" y="9377317"/>
            <a:ext cx="2945659" cy="493634"/>
          </a:xfrm>
          <a:prstGeom prst="rect">
            <a:avLst/>
          </a:prstGeom>
        </p:spPr>
        <p:txBody>
          <a:bodyPr vert="horz" lIns="90298" tIns="45148" rIns="90298" bIns="45148" rtlCol="0" anchor="b"/>
          <a:lstStyle>
            <a:lvl1pPr algn="r">
              <a:defRPr sz="1200"/>
            </a:lvl1pPr>
          </a:lstStyle>
          <a:p>
            <a:fld id="{BCF7C491-5F66-43C7-AAA4-4EF37BADA8D9}" type="slidenum">
              <a:rPr lang="nl-NL" smtClean="0"/>
              <a:t>‹#›</a:t>
            </a:fld>
            <a:endParaRPr lang="nl-NL" dirty="0"/>
          </a:p>
        </p:txBody>
      </p:sp>
    </p:spTree>
    <p:extLst>
      <p:ext uri="{BB962C8B-B14F-4D97-AF65-F5344CB8AC3E}">
        <p14:creationId xmlns:p14="http://schemas.microsoft.com/office/powerpoint/2010/main" val="1993957227"/>
      </p:ext>
    </p:extLst>
  </p:cSld>
  <p:clrMap bg1="lt1" tx1="dk1" bg2="lt2" tx2="dk2" accent1="accent1" accent2="accent2" accent3="accent3" accent4="accent4" accent5="accent5" accent6="accent6" hlink="hlink" folHlink="folHlink"/>
  <p:notesStyle>
    <a:lvl1pPr marL="0" algn="l" defTabSz="914260" rtl="0" eaLnBrk="1" latinLnBrk="0" hangingPunct="1">
      <a:defRPr sz="1200" kern="1200">
        <a:solidFill>
          <a:schemeClr val="tx1"/>
        </a:solidFill>
        <a:latin typeface="+mn-lt"/>
        <a:ea typeface="+mn-ea"/>
        <a:cs typeface="+mn-cs"/>
      </a:defRPr>
    </a:lvl1pPr>
    <a:lvl2pPr marL="457130" algn="l" defTabSz="914260" rtl="0" eaLnBrk="1" latinLnBrk="0" hangingPunct="1">
      <a:defRPr sz="1200" kern="1200">
        <a:solidFill>
          <a:schemeClr val="tx1"/>
        </a:solidFill>
        <a:latin typeface="+mn-lt"/>
        <a:ea typeface="+mn-ea"/>
        <a:cs typeface="+mn-cs"/>
      </a:defRPr>
    </a:lvl2pPr>
    <a:lvl3pPr marL="914260" algn="l" defTabSz="914260" rtl="0" eaLnBrk="1" latinLnBrk="0" hangingPunct="1">
      <a:defRPr sz="1200" kern="1200">
        <a:solidFill>
          <a:schemeClr val="tx1"/>
        </a:solidFill>
        <a:latin typeface="+mn-lt"/>
        <a:ea typeface="+mn-ea"/>
        <a:cs typeface="+mn-cs"/>
      </a:defRPr>
    </a:lvl3pPr>
    <a:lvl4pPr marL="1371391" algn="l" defTabSz="914260" rtl="0" eaLnBrk="1" latinLnBrk="0" hangingPunct="1">
      <a:defRPr sz="1200" kern="1200">
        <a:solidFill>
          <a:schemeClr val="tx1"/>
        </a:solidFill>
        <a:latin typeface="+mn-lt"/>
        <a:ea typeface="+mn-ea"/>
        <a:cs typeface="+mn-cs"/>
      </a:defRPr>
    </a:lvl4pPr>
    <a:lvl5pPr marL="1828520" algn="l" defTabSz="914260" rtl="0" eaLnBrk="1" latinLnBrk="0" hangingPunct="1">
      <a:defRPr sz="1200" kern="1200">
        <a:solidFill>
          <a:schemeClr val="tx1"/>
        </a:solidFill>
        <a:latin typeface="+mn-lt"/>
        <a:ea typeface="+mn-ea"/>
        <a:cs typeface="+mn-cs"/>
      </a:defRPr>
    </a:lvl5pPr>
    <a:lvl6pPr marL="2285651" algn="l" defTabSz="914260" rtl="0" eaLnBrk="1" latinLnBrk="0" hangingPunct="1">
      <a:defRPr sz="1200" kern="1200">
        <a:solidFill>
          <a:schemeClr val="tx1"/>
        </a:solidFill>
        <a:latin typeface="+mn-lt"/>
        <a:ea typeface="+mn-ea"/>
        <a:cs typeface="+mn-cs"/>
      </a:defRPr>
    </a:lvl6pPr>
    <a:lvl7pPr marL="2742780" algn="l" defTabSz="914260" rtl="0" eaLnBrk="1" latinLnBrk="0" hangingPunct="1">
      <a:defRPr sz="1200" kern="1200">
        <a:solidFill>
          <a:schemeClr val="tx1"/>
        </a:solidFill>
        <a:latin typeface="+mn-lt"/>
        <a:ea typeface="+mn-ea"/>
        <a:cs typeface="+mn-cs"/>
      </a:defRPr>
    </a:lvl7pPr>
    <a:lvl8pPr marL="3199911" algn="l" defTabSz="914260" rtl="0" eaLnBrk="1" latinLnBrk="0" hangingPunct="1">
      <a:defRPr sz="1200" kern="1200">
        <a:solidFill>
          <a:schemeClr val="tx1"/>
        </a:solidFill>
        <a:latin typeface="+mn-lt"/>
        <a:ea typeface="+mn-ea"/>
        <a:cs typeface="+mn-cs"/>
      </a:defRPr>
    </a:lvl8pPr>
    <a:lvl9pPr marL="3657040" algn="l" defTabSz="9142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39775"/>
            <a:ext cx="5924550" cy="3703638"/>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CF7C491-5F66-43C7-AAA4-4EF37BADA8D9}" type="slidenum">
              <a:rPr lang="nl-NL" smtClean="0"/>
              <a:t>1</a:t>
            </a:fld>
            <a:endParaRPr lang="nl-NL" dirty="0"/>
          </a:p>
        </p:txBody>
      </p:sp>
    </p:spTree>
    <p:extLst>
      <p:ext uri="{BB962C8B-B14F-4D97-AF65-F5344CB8AC3E}">
        <p14:creationId xmlns:p14="http://schemas.microsoft.com/office/powerpoint/2010/main" val="379747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CF7C491-5F66-43C7-AAA4-4EF37BADA8D9}" type="slidenum">
              <a:rPr lang="nl-NL" smtClean="0"/>
              <a:t>5</a:t>
            </a:fld>
            <a:endParaRPr lang="nl-NL" dirty="0"/>
          </a:p>
        </p:txBody>
      </p:sp>
    </p:spTree>
    <p:extLst>
      <p:ext uri="{BB962C8B-B14F-4D97-AF65-F5344CB8AC3E}">
        <p14:creationId xmlns:p14="http://schemas.microsoft.com/office/powerpoint/2010/main" val="805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CF7C491-5F66-43C7-AAA4-4EF37BADA8D9}" type="slidenum">
              <a:rPr lang="nl-NL" smtClean="0"/>
              <a:t>6</a:t>
            </a:fld>
            <a:endParaRPr lang="nl-NL" dirty="0"/>
          </a:p>
        </p:txBody>
      </p:sp>
    </p:spTree>
    <p:extLst>
      <p:ext uri="{BB962C8B-B14F-4D97-AF65-F5344CB8AC3E}">
        <p14:creationId xmlns:p14="http://schemas.microsoft.com/office/powerpoint/2010/main" val="239516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F7C491-5F66-43C7-AAA4-4EF37BADA8D9}" type="slidenum">
              <a:rPr lang="nl-NL" smtClean="0"/>
              <a:t>10</a:t>
            </a:fld>
            <a:endParaRPr lang="nl-NL" dirty="0"/>
          </a:p>
        </p:txBody>
      </p:sp>
    </p:spTree>
    <p:extLst>
      <p:ext uri="{BB962C8B-B14F-4D97-AF65-F5344CB8AC3E}">
        <p14:creationId xmlns:p14="http://schemas.microsoft.com/office/powerpoint/2010/main" val="98106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CF7C491-5F66-43C7-AAA4-4EF37BADA8D9}" type="slidenum">
              <a:rPr lang="nl-NL" smtClean="0"/>
              <a:t>11</a:t>
            </a:fld>
            <a:endParaRPr lang="nl-NL" dirty="0"/>
          </a:p>
        </p:txBody>
      </p:sp>
    </p:spTree>
    <p:extLst>
      <p:ext uri="{BB962C8B-B14F-4D97-AF65-F5344CB8AC3E}">
        <p14:creationId xmlns:p14="http://schemas.microsoft.com/office/powerpoint/2010/main" val="29788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6300-F0FA-0DFD-DBFE-A8A17AFCC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6E75D-30E0-6E2F-6705-40F0613AD3AB}"/>
              </a:ext>
            </a:extLst>
          </p:cNvPr>
          <p:cNvSpPr>
            <a:spLocks noGrp="1" noRot="1" noChangeAspect="1"/>
          </p:cNvSpPr>
          <p:nvPr>
            <p:ph type="sldImg"/>
          </p:nvPr>
        </p:nvSpPr>
        <p:spPr>
          <a:xfrm>
            <a:off x="436563" y="739775"/>
            <a:ext cx="5924550" cy="3703638"/>
          </a:xfrm>
        </p:spPr>
      </p:sp>
      <p:sp>
        <p:nvSpPr>
          <p:cNvPr id="3" name="Notes Placeholder 2">
            <a:extLst>
              <a:ext uri="{FF2B5EF4-FFF2-40B4-BE49-F238E27FC236}">
                <a16:creationId xmlns:a16="http://schemas.microsoft.com/office/drawing/2014/main" id="{D1C6DF79-230F-5A58-B842-198ED7DD77B6}"/>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3262B4A9-8D3A-049C-EF78-016FA84D8688}"/>
              </a:ext>
            </a:extLst>
          </p:cNvPr>
          <p:cNvSpPr>
            <a:spLocks noGrp="1"/>
          </p:cNvSpPr>
          <p:nvPr>
            <p:ph type="sldNum" sz="quarter" idx="10"/>
          </p:nvPr>
        </p:nvSpPr>
        <p:spPr/>
        <p:txBody>
          <a:bodyPr/>
          <a:lstStyle/>
          <a:p>
            <a:fld id="{BCF7C491-5F66-43C7-AAA4-4EF37BADA8D9}" type="slidenum">
              <a:rPr lang="nl-NL" smtClean="0"/>
              <a:t>14</a:t>
            </a:fld>
            <a:endParaRPr lang="nl-NL" dirty="0"/>
          </a:p>
        </p:txBody>
      </p:sp>
    </p:spTree>
    <p:extLst>
      <p:ext uri="{BB962C8B-B14F-4D97-AF65-F5344CB8AC3E}">
        <p14:creationId xmlns:p14="http://schemas.microsoft.com/office/powerpoint/2010/main" val="369652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743325" y="2555875"/>
            <a:ext cx="9144000" cy="373628"/>
          </a:xfrm>
          <a:prstGeom prst="rect">
            <a:avLst/>
          </a:prstGeom>
          <a:noFill/>
          <a:ln w="25400">
            <a:noFill/>
            <a:miter lim="800000"/>
            <a:headEnd/>
            <a:tailEnd/>
          </a:ln>
          <a:effectLst/>
        </p:spPr>
        <p:txBody>
          <a:bodyPr>
            <a:spAutoFit/>
          </a:bodyPr>
          <a:lstStyle/>
          <a:p>
            <a:pPr eaLnBrk="0" hangingPunct="0">
              <a:lnSpc>
                <a:spcPct val="90000"/>
              </a:lnSpc>
              <a:defRPr/>
            </a:pPr>
            <a:endParaRPr lang="en-US" sz="2031" dirty="0">
              <a:latin typeface="Arial" pitchFamily="34" charset="0"/>
              <a:cs typeface="+mn-cs"/>
            </a:endParaRPr>
          </a:p>
        </p:txBody>
      </p:sp>
      <p:sp>
        <p:nvSpPr>
          <p:cNvPr id="36" name="Rectangle 28"/>
          <p:cNvSpPr>
            <a:spLocks noChangeArrowheads="1"/>
          </p:cNvSpPr>
          <p:nvPr/>
        </p:nvSpPr>
        <p:spPr bwMode="auto">
          <a:xfrm>
            <a:off x="0" y="5285110"/>
            <a:ext cx="9144000" cy="338554"/>
          </a:xfrm>
          <a:prstGeom prst="rect">
            <a:avLst/>
          </a:prstGeom>
          <a:noFill/>
          <a:ln w="9525">
            <a:noFill/>
            <a:miter lim="800000"/>
            <a:headEnd/>
            <a:tailEnd/>
          </a:ln>
        </p:spPr>
        <p:txBody>
          <a:bodyPr anchor="ctr">
            <a:spAutoFit/>
          </a:bodyPr>
          <a:lstStyle/>
          <a:p>
            <a:pPr algn="r" eaLnBrk="0" hangingPunct="0"/>
            <a:r>
              <a:rPr lang="en-US" sz="1600" i="1" dirty="0">
                <a:solidFill>
                  <a:srgbClr val="81409C"/>
                </a:solidFill>
                <a:latin typeface="Futura Std Book" pitchFamily="34" charset="0"/>
              </a:rPr>
              <a:t>Effective decisions through evidence-based analysis</a:t>
            </a:r>
          </a:p>
        </p:txBody>
      </p:sp>
      <p:sp>
        <p:nvSpPr>
          <p:cNvPr id="26" name="Text Placeholder 2"/>
          <p:cNvSpPr>
            <a:spLocks noGrp="1"/>
          </p:cNvSpPr>
          <p:nvPr>
            <p:ph type="body" idx="10"/>
          </p:nvPr>
        </p:nvSpPr>
        <p:spPr>
          <a:xfrm>
            <a:off x="3635896" y="2017407"/>
            <a:ext cx="5040560" cy="360040"/>
          </a:xfrm>
        </p:spPr>
        <p:txBody>
          <a:bodyPr>
            <a:normAutofit/>
          </a:bodyPr>
          <a:lstStyle>
            <a:lvl1pPr marL="0" indent="0">
              <a:buNone/>
              <a:defRPr sz="1200">
                <a:solidFill>
                  <a:srgbClr val="13007C"/>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3" name="Text Placeholder 2"/>
          <p:cNvSpPr>
            <a:spLocks noGrp="1"/>
          </p:cNvSpPr>
          <p:nvPr>
            <p:ph type="body" idx="1" hasCustomPrompt="1"/>
          </p:nvPr>
        </p:nvSpPr>
        <p:spPr>
          <a:xfrm>
            <a:off x="3635896" y="1657371"/>
            <a:ext cx="5040560" cy="360039"/>
          </a:xfrm>
        </p:spPr>
        <p:txBody>
          <a:bodyPr>
            <a:normAutofit/>
          </a:bodyPr>
          <a:lstStyle>
            <a:lvl1pPr marL="0" indent="0">
              <a:buNone/>
              <a:defRPr sz="2400">
                <a:solidFill>
                  <a:srgbClr val="13007C"/>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Caster text styles</a:t>
            </a:r>
          </a:p>
        </p:txBody>
      </p:sp>
      <p:pic>
        <p:nvPicPr>
          <p:cNvPr id="3" name="Picture 2">
            <a:extLst>
              <a:ext uri="{FF2B5EF4-FFF2-40B4-BE49-F238E27FC236}">
                <a16:creationId xmlns:a16="http://schemas.microsoft.com/office/drawing/2014/main" id="{D4492A1E-C5B5-4015-882C-D2ED12B226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426" y="243941"/>
            <a:ext cx="3635319" cy="761171"/>
          </a:xfrm>
          <a:prstGeom prst="rect">
            <a:avLst/>
          </a:prstGeom>
        </p:spPr>
      </p:pic>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0" y="2209271"/>
            <a:ext cx="9144000" cy="825500"/>
          </a:xfrm>
        </p:spPr>
        <p:txBody>
          <a:bodyPr anchor="b"/>
          <a:lstStyle/>
          <a:p>
            <a:r>
              <a:rPr lang="nl-NL" noProof="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pic>
        <p:nvPicPr>
          <p:cNvPr id="2" name="Picture 1">
            <a:extLst>
              <a:ext uri="{FF2B5EF4-FFF2-40B4-BE49-F238E27FC236}">
                <a16:creationId xmlns:a16="http://schemas.microsoft.com/office/drawing/2014/main" id="{C8EAFBB4-F8E1-3D8A-686C-139262B1A8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03847" y="222666"/>
            <a:ext cx="627428" cy="7611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F526D-B1D2-59A5-7486-BC1D31B239C4}"/>
              </a:ext>
            </a:extLst>
          </p:cNvPr>
          <p:cNvSpPr>
            <a:spLocks noGrp="1"/>
          </p:cNvSpPr>
          <p:nvPr>
            <p:ph type="title"/>
          </p:nvPr>
        </p:nvSpPr>
        <p:spPr>
          <a:xfrm>
            <a:off x="609602" y="190500"/>
            <a:ext cx="7694247" cy="455886"/>
          </a:xfrm>
        </p:spPr>
        <p:txBody>
          <a:bodyPr/>
          <a:lstStyle>
            <a:lvl1pPr>
              <a:defRPr sz="2000"/>
            </a:lvl1pPr>
          </a:lstStyle>
          <a:p>
            <a:r>
              <a:rPr lang="en-US"/>
              <a:t>Click to edit Master title style</a:t>
            </a:r>
            <a:endParaRPr lang="nl-NL"/>
          </a:p>
        </p:txBody>
      </p:sp>
      <p:sp>
        <p:nvSpPr>
          <p:cNvPr id="3" name="Footer Placeholder 2">
            <a:extLst>
              <a:ext uri="{FF2B5EF4-FFF2-40B4-BE49-F238E27FC236}">
                <a16:creationId xmlns:a16="http://schemas.microsoft.com/office/drawing/2014/main" id="{52364F71-01E8-FED8-6FEC-A87B54D70941}"/>
              </a:ext>
            </a:extLst>
          </p:cNvPr>
          <p:cNvSpPr>
            <a:spLocks noGrp="1"/>
          </p:cNvSpPr>
          <p:nvPr>
            <p:ph type="ftr" sz="quarter" idx="10"/>
          </p:nvPr>
        </p:nvSpPr>
        <p:spPr/>
        <p:txBody>
          <a:bodyPr/>
          <a:lstStyle/>
          <a:p>
            <a:pPr>
              <a:lnSpc>
                <a:spcPct val="90000"/>
              </a:lnSpc>
            </a:pPr>
            <a:endParaRPr lang="nl-NL" noProof="0" dirty="0"/>
          </a:p>
        </p:txBody>
      </p:sp>
      <p:pic>
        <p:nvPicPr>
          <p:cNvPr id="5" name="Picture 4">
            <a:extLst>
              <a:ext uri="{FF2B5EF4-FFF2-40B4-BE49-F238E27FC236}">
                <a16:creationId xmlns:a16="http://schemas.microsoft.com/office/drawing/2014/main" id="{494926C4-4598-5CBE-3B78-08FD0D16A69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03847" y="222666"/>
            <a:ext cx="627428" cy="761171"/>
          </a:xfrm>
          <a:prstGeom prst="rect">
            <a:avLst/>
          </a:prstGeom>
        </p:spPr>
      </p:pic>
      <p:sp>
        <p:nvSpPr>
          <p:cNvPr id="6" name="Slide Number Placeholder 3">
            <a:extLst>
              <a:ext uri="{FF2B5EF4-FFF2-40B4-BE49-F238E27FC236}">
                <a16:creationId xmlns:a16="http://schemas.microsoft.com/office/drawing/2014/main" id="{086A45E8-1C70-3B72-EDFD-767F59D7285A}"/>
              </a:ext>
            </a:extLst>
          </p:cNvPr>
          <p:cNvSpPr txBox="1">
            <a:spLocks/>
          </p:cNvSpPr>
          <p:nvPr userDrawn="1"/>
        </p:nvSpPr>
        <p:spPr bwMode="auto">
          <a:xfrm>
            <a:off x="0" y="5497909"/>
            <a:ext cx="533400" cy="203729"/>
          </a:xfrm>
          <a:prstGeom prst="rect">
            <a:avLst/>
          </a:prstGeom>
          <a:ln>
            <a:miter lim="800000"/>
            <a:headEnd/>
            <a:tailEnd/>
          </a:ln>
        </p:spPr>
        <p:txBody>
          <a:bodyPr/>
          <a:lstStyle>
            <a:defPPr>
              <a:defRPr lang="nl-NL"/>
            </a:defPPr>
            <a:lvl1pPr marL="0" algn="r" defTabSz="914400" rtl="0" eaLnBrk="0" latinLnBrk="0" hangingPunct="0">
              <a:lnSpc>
                <a:spcPct val="90000"/>
              </a:lnSpc>
              <a:defRPr sz="1000" kern="1200">
                <a:solidFill>
                  <a:srgbClr val="2E319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C3C4526-58D5-4DF6-B6A2-CFDA1F9CC3BB}" type="slidenum">
              <a:rPr lang="nl-NL" sz="1000" smtClean="0">
                <a:solidFill>
                  <a:srgbClr val="000000"/>
                </a:solidFill>
              </a:rPr>
              <a:pPr algn="l"/>
              <a:t>‹#›</a:t>
            </a:fld>
            <a:endParaRPr lang="nl-NL" sz="1000" dirty="0">
              <a:solidFill>
                <a:srgbClr val="000000"/>
              </a:solidFill>
            </a:endParaRPr>
          </a:p>
        </p:txBody>
      </p:sp>
    </p:spTree>
    <p:extLst>
      <p:ext uri="{BB962C8B-B14F-4D97-AF65-F5344CB8AC3E}">
        <p14:creationId xmlns:p14="http://schemas.microsoft.com/office/powerpoint/2010/main" val="35995772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23F33E-509B-47DC-9E77-F46D3E55ED92}"/>
              </a:ext>
            </a:extLst>
          </p:cNvPr>
          <p:cNvSpPr/>
          <p:nvPr userDrawn="1"/>
        </p:nvSpPr>
        <p:spPr>
          <a:xfrm>
            <a:off x="-9065" y="1137710"/>
            <a:ext cx="9153067" cy="45772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31" noProof="0" dirty="0"/>
          </a:p>
        </p:txBody>
      </p:sp>
      <p:pic>
        <p:nvPicPr>
          <p:cNvPr id="12" name="Picture 11">
            <a:extLst>
              <a:ext uri="{FF2B5EF4-FFF2-40B4-BE49-F238E27FC236}">
                <a16:creationId xmlns:a16="http://schemas.microsoft.com/office/drawing/2014/main" id="{E75C7D43-36EB-4CF7-87DE-18B2F43F3D6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03847" y="222666"/>
            <a:ext cx="627428" cy="761171"/>
          </a:xfrm>
          <a:prstGeom prst="rect">
            <a:avLst/>
          </a:prstGeom>
        </p:spPr>
      </p:pic>
      <p:sp>
        <p:nvSpPr>
          <p:cNvPr id="4" name="Rectangle 10"/>
          <p:cNvSpPr/>
          <p:nvPr userDrawn="1"/>
        </p:nvSpPr>
        <p:spPr bwMode="white">
          <a:xfrm>
            <a:off x="0" y="1029233"/>
            <a:ext cx="9144000" cy="108479"/>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ct val="90000"/>
              </a:lnSpc>
              <a:defRPr/>
            </a:pPr>
            <a:endParaRPr lang="nl-NL" sz="2031" noProof="0" dirty="0"/>
          </a:p>
        </p:txBody>
      </p:sp>
      <p:sp>
        <p:nvSpPr>
          <p:cNvPr id="5" name="Rectangle 12"/>
          <p:cNvSpPr/>
          <p:nvPr userDrawn="1"/>
        </p:nvSpPr>
        <p:spPr>
          <a:xfrm>
            <a:off x="2104" y="1066273"/>
            <a:ext cx="533400" cy="38365"/>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ct val="90000"/>
              </a:lnSpc>
              <a:defRPr/>
            </a:pPr>
            <a:endParaRPr lang="nl-NL" sz="2031" noProof="0" dirty="0"/>
          </a:p>
        </p:txBody>
      </p:sp>
      <p:sp>
        <p:nvSpPr>
          <p:cNvPr id="6" name="Rectangle 14"/>
          <p:cNvSpPr/>
          <p:nvPr userDrawn="1"/>
        </p:nvSpPr>
        <p:spPr>
          <a:xfrm>
            <a:off x="590550" y="1066273"/>
            <a:ext cx="8553450" cy="38365"/>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ct val="90000"/>
              </a:lnSpc>
              <a:defRPr/>
            </a:pPr>
            <a:endParaRPr lang="nl-NL" sz="2031" noProof="0" dirty="0"/>
          </a:p>
        </p:txBody>
      </p:sp>
      <p:sp>
        <p:nvSpPr>
          <p:cNvPr id="2" name="Title 1"/>
          <p:cNvSpPr>
            <a:spLocks noGrp="1"/>
          </p:cNvSpPr>
          <p:nvPr userDrawn="1">
            <p:ph type="title"/>
          </p:nvPr>
        </p:nvSpPr>
        <p:spPr>
          <a:xfrm>
            <a:off x="612648" y="190500"/>
            <a:ext cx="7631760" cy="825500"/>
          </a:xfrm>
        </p:spPr>
        <p:txBody>
          <a:bodyPr anchor="b"/>
          <a:lstStyle>
            <a:lvl1pPr>
              <a:defRPr lang="en-US" sz="1600" b="1" kern="1200" dirty="0" smtClean="0">
                <a:solidFill>
                  <a:srgbClr val="13007C"/>
                </a:solidFill>
                <a:latin typeface="Futura Std Book" pitchFamily="34" charset="0"/>
                <a:ea typeface="+mj-ea"/>
                <a:cs typeface="+mj-cs"/>
              </a:defRPr>
            </a:lvl1pPr>
          </a:lstStyle>
          <a:p>
            <a:r>
              <a:rPr lang="nl-NL" noProof="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11" name="Footer Placeholder 4"/>
          <p:cNvSpPr>
            <a:spLocks noGrp="1"/>
          </p:cNvSpPr>
          <p:nvPr userDrawn="1">
            <p:ph type="ftr" sz="quarter" idx="11"/>
          </p:nvPr>
        </p:nvSpPr>
        <p:spPr>
          <a:xfrm>
            <a:off x="609604" y="5207003"/>
            <a:ext cx="5421313" cy="304271"/>
          </a:xfrm>
        </p:spPr>
        <p:txBody>
          <a:bodyPr/>
          <a:lstStyle>
            <a:lvl1pPr>
              <a:defRPr lang="nl-NL" sz="1000" b="0" kern="1200" dirty="0" smtClean="0">
                <a:solidFill>
                  <a:srgbClr val="13007C"/>
                </a:solidFill>
                <a:latin typeface="Futura Std Book" pitchFamily="34" charset="0"/>
                <a:ea typeface="+mn-ea"/>
                <a:cs typeface="+mn-cs"/>
              </a:defRPr>
            </a:lvl1pPr>
          </a:lstStyle>
          <a:p>
            <a:endParaRPr lang="nl-NL" noProof="0" dirty="0"/>
          </a:p>
        </p:txBody>
      </p:sp>
      <p:sp>
        <p:nvSpPr>
          <p:cNvPr id="10" name="Text Placeholder 12"/>
          <p:cNvSpPr>
            <a:spLocks noGrp="1"/>
          </p:cNvSpPr>
          <p:nvPr userDrawn="1">
            <p:ph idx="12"/>
          </p:nvPr>
        </p:nvSpPr>
        <p:spPr bwMode="auto">
          <a:xfrm>
            <a:off x="612775" y="1333500"/>
            <a:ext cx="81534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6" indent="-319086">
              <a:buSzPct val="100000"/>
              <a:buFont typeface="Wingdings" panose="05000000000000000000" pitchFamily="2" charset="2"/>
              <a:buChar char="n"/>
              <a:defRPr sz="1100">
                <a:solidFill>
                  <a:srgbClr val="000000"/>
                </a:solidFill>
              </a:defRPr>
            </a:lvl1pPr>
            <a:lvl2pPr marL="639759" indent="-273048">
              <a:buSzPct val="100000"/>
              <a:buFont typeface="Wingdings" panose="05000000000000000000" pitchFamily="2" charset="2"/>
              <a:buChar char="n"/>
              <a:defRPr sz="1100">
                <a:solidFill>
                  <a:srgbClr val="000000"/>
                </a:solidFill>
              </a:defRPr>
            </a:lvl2pPr>
            <a:lvl3pPr>
              <a:defRPr sz="1100">
                <a:solidFill>
                  <a:srgbClr val="000000"/>
                </a:solidFill>
              </a:defRPr>
            </a:lvl3pPr>
            <a:lvl4pPr>
              <a:defRPr sz="1100">
                <a:solidFill>
                  <a:srgbClr val="000000"/>
                </a:solidFill>
              </a:defRPr>
            </a:lvl4pPr>
            <a:lvl5pPr>
              <a:defRPr sz="1100">
                <a:solidFill>
                  <a:srgbClr val="000000"/>
                </a:solidFill>
              </a:defRPr>
            </a:lvl5pPr>
          </a:lstStyle>
          <a:p>
            <a:pPr lvl="0"/>
            <a:r>
              <a:rPr lang="nl-NL" noProof="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
        <p:nvSpPr>
          <p:cNvPr id="13" name="Slide Number Placeholder 3">
            <a:extLst>
              <a:ext uri="{FF2B5EF4-FFF2-40B4-BE49-F238E27FC236}">
                <a16:creationId xmlns:a16="http://schemas.microsoft.com/office/drawing/2014/main" id="{407AE9B6-CEB8-463D-8B36-3A52A03136EC}"/>
              </a:ext>
            </a:extLst>
          </p:cNvPr>
          <p:cNvSpPr>
            <a:spLocks noGrp="1"/>
          </p:cNvSpPr>
          <p:nvPr>
            <p:ph type="sldNum" sz="quarter" idx="4"/>
          </p:nvPr>
        </p:nvSpPr>
        <p:spPr bwMode="auto">
          <a:xfrm>
            <a:off x="0" y="5497909"/>
            <a:ext cx="533400" cy="203729"/>
          </a:xfrm>
          <a:prstGeom prst="rect">
            <a:avLst/>
          </a:prstGeom>
          <a:ln>
            <a:miter lim="800000"/>
            <a:headEnd/>
            <a:tailEnd/>
          </a:ln>
        </p:spPr>
        <p:txBody>
          <a:bodyPr/>
          <a:lstStyle>
            <a:lvl1pPr algn="l" eaLnBrk="0" hangingPunct="0">
              <a:lnSpc>
                <a:spcPct val="90000"/>
              </a:lnSpc>
              <a:defRPr sz="1000">
                <a:solidFill>
                  <a:srgbClr val="000000"/>
                </a:solidFill>
                <a:latin typeface="+mj-lt"/>
                <a:cs typeface="+mn-cs"/>
              </a:defRPr>
            </a:lvl1pPr>
          </a:lstStyle>
          <a:p>
            <a:fld id="{EC3C4526-58D5-4DF6-B6A2-CFDA1F9CC3BB}" type="slidenum">
              <a:rPr lang="nl-NL" noProof="0" smtClean="0"/>
              <a:pPr/>
              <a:t>‹#›</a:t>
            </a:fld>
            <a:endParaRPr lang="nl-NL" noProof="0"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5C7D43-36EB-4CF7-87DE-18B2F43F3D6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03847" y="222666"/>
            <a:ext cx="627428" cy="761171"/>
          </a:xfrm>
          <a:prstGeom prst="rect">
            <a:avLst/>
          </a:prstGeom>
        </p:spPr>
      </p:pic>
      <p:sp>
        <p:nvSpPr>
          <p:cNvPr id="3" name="Rectangle 2">
            <a:extLst>
              <a:ext uri="{FF2B5EF4-FFF2-40B4-BE49-F238E27FC236}">
                <a16:creationId xmlns:a16="http://schemas.microsoft.com/office/drawing/2014/main" id="{ED7B872B-9684-4DDA-8531-67B38EEB0A68}"/>
              </a:ext>
            </a:extLst>
          </p:cNvPr>
          <p:cNvSpPr/>
          <p:nvPr userDrawn="1"/>
        </p:nvSpPr>
        <p:spPr>
          <a:xfrm>
            <a:off x="-9066" y="0"/>
            <a:ext cx="544571"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31" dirty="0"/>
          </a:p>
        </p:txBody>
      </p:sp>
      <p:sp>
        <p:nvSpPr>
          <p:cNvPr id="4" name="Rectangle 10"/>
          <p:cNvSpPr/>
          <p:nvPr userDrawn="1"/>
        </p:nvSpPr>
        <p:spPr bwMode="white">
          <a:xfrm>
            <a:off x="0" y="1029233"/>
            <a:ext cx="9144000" cy="108479"/>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ct val="90000"/>
              </a:lnSpc>
              <a:defRPr/>
            </a:pPr>
            <a:endParaRPr lang="en-US" sz="2031" dirty="0"/>
          </a:p>
        </p:txBody>
      </p:sp>
      <p:sp>
        <p:nvSpPr>
          <p:cNvPr id="5" name="Rectangle 12"/>
          <p:cNvSpPr/>
          <p:nvPr userDrawn="1"/>
        </p:nvSpPr>
        <p:spPr>
          <a:xfrm>
            <a:off x="2104" y="1066273"/>
            <a:ext cx="533400" cy="38365"/>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ct val="90000"/>
              </a:lnSpc>
              <a:defRPr/>
            </a:pPr>
            <a:endParaRPr lang="en-US" sz="2031" dirty="0"/>
          </a:p>
        </p:txBody>
      </p:sp>
      <p:sp>
        <p:nvSpPr>
          <p:cNvPr id="6" name="Rectangle 14"/>
          <p:cNvSpPr/>
          <p:nvPr userDrawn="1"/>
        </p:nvSpPr>
        <p:spPr>
          <a:xfrm>
            <a:off x="590550" y="1066273"/>
            <a:ext cx="8553450" cy="38365"/>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lnSpc>
                <a:spcPct val="90000"/>
              </a:lnSpc>
              <a:defRPr/>
            </a:pPr>
            <a:endParaRPr lang="en-US" sz="2031" dirty="0"/>
          </a:p>
        </p:txBody>
      </p:sp>
      <p:sp>
        <p:nvSpPr>
          <p:cNvPr id="2" name="Title 1"/>
          <p:cNvSpPr>
            <a:spLocks noGrp="1"/>
          </p:cNvSpPr>
          <p:nvPr userDrawn="1">
            <p:ph type="title"/>
          </p:nvPr>
        </p:nvSpPr>
        <p:spPr>
          <a:xfrm>
            <a:off x="612648" y="190500"/>
            <a:ext cx="7631760" cy="825500"/>
          </a:xfrm>
        </p:spPr>
        <p:txBody>
          <a:bodyPr anchor="b"/>
          <a:lstStyle>
            <a:lvl1pPr>
              <a:defRPr lang="en-US" sz="2000" b="1" kern="1200" dirty="0" smtClean="0">
                <a:solidFill>
                  <a:srgbClr val="13007C"/>
                </a:solidFill>
                <a:latin typeface="Futura Std Book" pitchFamily="34" charset="0"/>
                <a:ea typeface="+mj-ea"/>
                <a:cs typeface="+mj-cs"/>
              </a:defRPr>
            </a:lvl1pPr>
          </a:lstStyle>
          <a:p>
            <a:r>
              <a:rPr lang="nl-NL" noProof="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9" name="Slide Number Placeholder 3"/>
          <p:cNvSpPr>
            <a:spLocks noGrp="1"/>
          </p:cNvSpPr>
          <p:nvPr userDrawn="1">
            <p:ph type="sldNum" sz="quarter" idx="10"/>
          </p:nvPr>
        </p:nvSpPr>
        <p:spPr bwMode="auto">
          <a:xfrm>
            <a:off x="-9067" y="5430431"/>
            <a:ext cx="533400" cy="203729"/>
          </a:xfrm>
          <a:prstGeom prst="rect">
            <a:avLst/>
          </a:prstGeom>
          <a:ln>
            <a:miter lim="800000"/>
            <a:headEnd/>
            <a:tailEnd/>
          </a:ln>
        </p:spPr>
        <p:txBody>
          <a:bodyPr/>
          <a:lstStyle>
            <a:lvl1pPr algn="ctr" eaLnBrk="0" hangingPunct="0">
              <a:lnSpc>
                <a:spcPct val="90000"/>
              </a:lnSpc>
              <a:defRPr sz="1400" b="1">
                <a:solidFill>
                  <a:schemeClr val="bg1"/>
                </a:solidFill>
                <a:latin typeface="+mj-lt"/>
                <a:cs typeface="+mn-cs"/>
              </a:defRPr>
            </a:lvl1pPr>
          </a:lstStyle>
          <a:p>
            <a:fld id="{EC3C4526-58D5-4DF6-B6A2-CFDA1F9CC3BB}" type="slidenum">
              <a:rPr lang="nl-NL" smtClean="0"/>
              <a:pPr/>
              <a:t>‹#›</a:t>
            </a:fld>
            <a:endParaRPr lang="nl-NL" dirty="0"/>
          </a:p>
        </p:txBody>
      </p:sp>
      <p:sp>
        <p:nvSpPr>
          <p:cNvPr id="11" name="Footer Placeholder 4"/>
          <p:cNvSpPr>
            <a:spLocks noGrp="1"/>
          </p:cNvSpPr>
          <p:nvPr userDrawn="1">
            <p:ph type="ftr" sz="quarter" idx="11"/>
          </p:nvPr>
        </p:nvSpPr>
        <p:spPr>
          <a:xfrm>
            <a:off x="609604" y="5207003"/>
            <a:ext cx="5421313" cy="304271"/>
          </a:xfrm>
        </p:spPr>
        <p:txBody>
          <a:bodyPr/>
          <a:lstStyle>
            <a:lvl1pPr>
              <a:defRPr lang="nl-NL" sz="1000" b="0" kern="1200" dirty="0" smtClean="0">
                <a:solidFill>
                  <a:srgbClr val="13007C"/>
                </a:solidFill>
                <a:latin typeface="Futura Std Book" pitchFamily="34" charset="0"/>
                <a:ea typeface="+mn-ea"/>
                <a:cs typeface="+mn-cs"/>
              </a:defRPr>
            </a:lvl1pPr>
          </a:lstStyle>
          <a:p>
            <a:endParaRPr lang="nl-NL" dirty="0"/>
          </a:p>
        </p:txBody>
      </p:sp>
      <p:sp>
        <p:nvSpPr>
          <p:cNvPr id="10" name="Text Placeholder 12"/>
          <p:cNvSpPr>
            <a:spLocks noGrp="1"/>
          </p:cNvSpPr>
          <p:nvPr userDrawn="1">
            <p:ph idx="12"/>
          </p:nvPr>
        </p:nvSpPr>
        <p:spPr bwMode="auto">
          <a:xfrm>
            <a:off x="612775" y="1333500"/>
            <a:ext cx="81534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6" indent="-319086">
              <a:buSzPct val="100000"/>
              <a:buFont typeface="Wingdings" panose="05000000000000000000" pitchFamily="2" charset="2"/>
              <a:buChar char="n"/>
              <a:defRPr/>
            </a:lvl1pPr>
            <a:lvl2pPr marL="639759" indent="-273048">
              <a:buSzPct val="100000"/>
              <a:buFont typeface="Wingdings" panose="05000000000000000000" pitchFamily="2" charset="2"/>
              <a:buChar char="n"/>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6223F33E-509B-47DC-9E77-F46D3E55ED92}"/>
              </a:ext>
            </a:extLst>
          </p:cNvPr>
          <p:cNvSpPr/>
          <p:nvPr userDrawn="1"/>
        </p:nvSpPr>
        <p:spPr>
          <a:xfrm>
            <a:off x="-9065" y="1137710"/>
            <a:ext cx="9153067" cy="45772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31" dirty="0"/>
          </a:p>
        </p:txBody>
      </p:sp>
    </p:spTree>
    <p:extLst>
      <p:ext uri="{BB962C8B-B14F-4D97-AF65-F5344CB8AC3E}">
        <p14:creationId xmlns:p14="http://schemas.microsoft.com/office/powerpoint/2010/main" val="418884145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Title Placeholder 21"/>
          <p:cNvSpPr>
            <a:spLocks noGrp="1"/>
          </p:cNvSpPr>
          <p:nvPr>
            <p:ph type="title"/>
          </p:nvPr>
        </p:nvSpPr>
        <p:spPr bwMode="auto">
          <a:xfrm>
            <a:off x="609600" y="190500"/>
            <a:ext cx="8153400" cy="825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rtl="0" eaLnBrk="1" fontAlgn="base" hangingPunct="1">
              <a:spcBef>
                <a:spcPct val="0"/>
              </a:spcBef>
              <a:spcAft>
                <a:spcPct val="0"/>
              </a:spcAft>
            </a:pPr>
            <a:r>
              <a:rPr lang="nl-NL" noProof="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2052" name="Text Placeholder 12"/>
          <p:cNvSpPr>
            <a:spLocks noGrp="1"/>
          </p:cNvSpPr>
          <p:nvPr>
            <p:ph type="body" idx="1"/>
          </p:nvPr>
        </p:nvSpPr>
        <p:spPr bwMode="auto">
          <a:xfrm>
            <a:off x="612775" y="1333500"/>
            <a:ext cx="81534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noProof="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
        <p:nvSpPr>
          <p:cNvPr id="3" name="Footer Placeholder 2"/>
          <p:cNvSpPr>
            <a:spLocks noGrp="1"/>
          </p:cNvSpPr>
          <p:nvPr>
            <p:ph type="ftr" sz="quarter" idx="3"/>
          </p:nvPr>
        </p:nvSpPr>
        <p:spPr>
          <a:xfrm>
            <a:off x="609604" y="5207003"/>
            <a:ext cx="5421313" cy="304271"/>
          </a:xfrm>
          <a:prstGeom prst="rect">
            <a:avLst/>
          </a:prstGeom>
        </p:spPr>
        <p:txBody>
          <a:bodyPr vert="horz" anchor="ctr"/>
          <a:lstStyle>
            <a:lvl1pPr>
              <a:defRPr kumimoji="0" lang="nl-NL" sz="1000" b="0">
                <a:solidFill>
                  <a:srgbClr val="13007C"/>
                </a:solidFill>
                <a:latin typeface="Futura Std Book" pitchFamily="34" charset="0"/>
              </a:defRPr>
            </a:lvl1pPr>
          </a:lstStyle>
          <a:p>
            <a:pPr>
              <a:lnSpc>
                <a:spcPct val="90000"/>
              </a:lnSpc>
            </a:pPr>
            <a:endParaRPr lang="nl-NL" noProof="0" dirty="0"/>
          </a:p>
        </p:txBody>
      </p:sp>
      <p:sp>
        <p:nvSpPr>
          <p:cNvPr id="10" name="Rectangle 9"/>
          <p:cNvSpPr>
            <a:spLocks noChangeArrowheads="1"/>
          </p:cNvSpPr>
          <p:nvPr/>
        </p:nvSpPr>
        <p:spPr bwMode="auto">
          <a:xfrm>
            <a:off x="3743325" y="2555875"/>
            <a:ext cx="9144000" cy="373628"/>
          </a:xfrm>
          <a:prstGeom prst="rect">
            <a:avLst/>
          </a:prstGeom>
          <a:noFill/>
          <a:ln w="25400">
            <a:noFill/>
            <a:miter lim="800000"/>
            <a:headEnd/>
            <a:tailEnd/>
          </a:ln>
          <a:effectLst/>
        </p:spPr>
        <p:txBody>
          <a:bodyPr>
            <a:spAutoFit/>
          </a:bodyPr>
          <a:lstStyle/>
          <a:p>
            <a:pPr eaLnBrk="0" hangingPunct="0">
              <a:lnSpc>
                <a:spcPct val="90000"/>
              </a:lnSpc>
              <a:defRPr/>
            </a:pPr>
            <a:endParaRPr lang="en-US" sz="2031" dirty="0">
              <a:latin typeface="Arial" pitchFamily="34" charset="0"/>
              <a:cs typeface="+mn-cs"/>
            </a:endParaRPr>
          </a:p>
        </p:txBody>
      </p:sp>
      <p:sp>
        <p:nvSpPr>
          <p:cNvPr id="11" name="Slide Number Placeholder 3"/>
          <p:cNvSpPr>
            <a:spLocks noGrp="1"/>
          </p:cNvSpPr>
          <p:nvPr>
            <p:ph type="sldNum" sz="quarter" idx="4"/>
          </p:nvPr>
        </p:nvSpPr>
        <p:spPr bwMode="auto">
          <a:xfrm>
            <a:off x="0" y="5511274"/>
            <a:ext cx="533400" cy="203729"/>
          </a:xfrm>
          <a:prstGeom prst="rect">
            <a:avLst/>
          </a:prstGeom>
          <a:ln>
            <a:miter lim="800000"/>
            <a:headEnd/>
            <a:tailEnd/>
          </a:ln>
        </p:spPr>
        <p:txBody>
          <a:bodyPr/>
          <a:lstStyle>
            <a:lvl1pPr algn="r" eaLnBrk="0" hangingPunct="0">
              <a:lnSpc>
                <a:spcPct val="90000"/>
              </a:lnSpc>
              <a:defRPr sz="1000">
                <a:solidFill>
                  <a:srgbClr val="2E3192"/>
                </a:solidFill>
                <a:latin typeface="+mj-lt"/>
                <a:cs typeface="+mn-cs"/>
              </a:defRPr>
            </a:lvl1pPr>
          </a:lstStyle>
          <a:p>
            <a:fld id="{EC3C4526-58D5-4DF6-B6A2-CFDA1F9CC3BB}"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0" r:id="rId3"/>
    <p:sldLayoutId id="2147483663" r:id="rId4"/>
    <p:sldLayoutId id="2147483679" r:id="rId5"/>
  </p:sldLayoutIdLst>
  <p:transition/>
  <p:hf hdr="0" ftr="0" dt="0"/>
  <p:txStyles>
    <p:titleStyle>
      <a:lvl1pPr algn="l" rtl="0" eaLnBrk="1" fontAlgn="base" hangingPunct="1">
        <a:spcBef>
          <a:spcPct val="0"/>
        </a:spcBef>
        <a:spcAft>
          <a:spcPct val="0"/>
        </a:spcAft>
        <a:defRPr lang="en-US" sz="2400" b="1" kern="1200" dirty="0" smtClean="0">
          <a:solidFill>
            <a:srgbClr val="13007C"/>
          </a:solidFill>
          <a:latin typeface="Futura Std Book" pitchFamily="34" charset="0"/>
          <a:ea typeface="+mj-ea"/>
          <a:cs typeface="+mj-cs"/>
        </a:defRPr>
      </a:lvl1pPr>
      <a:lvl2pPr algn="l" rtl="0" eaLnBrk="1" fontAlgn="base" hangingPunct="1">
        <a:spcBef>
          <a:spcPct val="0"/>
        </a:spcBef>
        <a:spcAft>
          <a:spcPct val="0"/>
        </a:spcAft>
        <a:defRPr sz="3200" b="1">
          <a:solidFill>
            <a:srgbClr val="13007C"/>
          </a:solidFill>
          <a:latin typeface="Futura Std Book" pitchFamily="34" charset="0"/>
        </a:defRPr>
      </a:lvl2pPr>
      <a:lvl3pPr algn="l" rtl="0" eaLnBrk="1" fontAlgn="base" hangingPunct="1">
        <a:spcBef>
          <a:spcPct val="0"/>
        </a:spcBef>
        <a:spcAft>
          <a:spcPct val="0"/>
        </a:spcAft>
        <a:defRPr sz="3200" b="1">
          <a:solidFill>
            <a:srgbClr val="13007C"/>
          </a:solidFill>
          <a:latin typeface="Futura Std Book" pitchFamily="34" charset="0"/>
        </a:defRPr>
      </a:lvl3pPr>
      <a:lvl4pPr algn="l" rtl="0" eaLnBrk="1" fontAlgn="base" hangingPunct="1">
        <a:spcBef>
          <a:spcPct val="0"/>
        </a:spcBef>
        <a:spcAft>
          <a:spcPct val="0"/>
        </a:spcAft>
        <a:defRPr sz="3200" b="1">
          <a:solidFill>
            <a:srgbClr val="13007C"/>
          </a:solidFill>
          <a:latin typeface="Futura Std Book" pitchFamily="34" charset="0"/>
        </a:defRPr>
      </a:lvl4pPr>
      <a:lvl5pPr algn="l" rtl="0" eaLnBrk="1" fontAlgn="base" hangingPunct="1">
        <a:spcBef>
          <a:spcPct val="0"/>
        </a:spcBef>
        <a:spcAft>
          <a:spcPct val="0"/>
        </a:spcAft>
        <a:defRPr sz="3200" b="1">
          <a:solidFill>
            <a:srgbClr val="13007C"/>
          </a:solidFill>
          <a:latin typeface="Futura Std Book" pitchFamily="34" charset="0"/>
        </a:defRPr>
      </a:lvl5pPr>
      <a:lvl6pPr marL="457198" algn="l" rtl="0" eaLnBrk="1" fontAlgn="base" hangingPunct="1">
        <a:spcBef>
          <a:spcPct val="0"/>
        </a:spcBef>
        <a:spcAft>
          <a:spcPct val="0"/>
        </a:spcAft>
        <a:defRPr sz="4400">
          <a:solidFill>
            <a:schemeClr val="tx2"/>
          </a:solidFill>
          <a:latin typeface="Adobe Garamond Pro Bold" pitchFamily="18" charset="0"/>
        </a:defRPr>
      </a:lvl6pPr>
      <a:lvl7pPr marL="914395" algn="l" rtl="0" eaLnBrk="1" fontAlgn="base" hangingPunct="1">
        <a:spcBef>
          <a:spcPct val="0"/>
        </a:spcBef>
        <a:spcAft>
          <a:spcPct val="0"/>
        </a:spcAft>
        <a:defRPr sz="4400">
          <a:solidFill>
            <a:schemeClr val="tx2"/>
          </a:solidFill>
          <a:latin typeface="Adobe Garamond Pro Bold" pitchFamily="18" charset="0"/>
        </a:defRPr>
      </a:lvl7pPr>
      <a:lvl8pPr marL="1371592" algn="l" rtl="0" eaLnBrk="1" fontAlgn="base" hangingPunct="1">
        <a:spcBef>
          <a:spcPct val="0"/>
        </a:spcBef>
        <a:spcAft>
          <a:spcPct val="0"/>
        </a:spcAft>
        <a:defRPr sz="4400">
          <a:solidFill>
            <a:schemeClr val="tx2"/>
          </a:solidFill>
          <a:latin typeface="Adobe Garamond Pro Bold" pitchFamily="18" charset="0"/>
        </a:defRPr>
      </a:lvl8pPr>
      <a:lvl9pPr marL="1828789" algn="l" rtl="0" eaLnBrk="1" fontAlgn="base" hangingPunct="1">
        <a:spcBef>
          <a:spcPct val="0"/>
        </a:spcBef>
        <a:spcAft>
          <a:spcPct val="0"/>
        </a:spcAft>
        <a:defRPr sz="4400">
          <a:solidFill>
            <a:schemeClr val="tx2"/>
          </a:solidFill>
          <a:latin typeface="Adobe Garamond Pro Bold" pitchFamily="18" charset="0"/>
        </a:defRPr>
      </a:lvl9pPr>
    </p:titleStyle>
    <p:bodyStyle>
      <a:lvl1pPr marL="319086" indent="-319086" algn="l" rtl="0" eaLnBrk="1" fontAlgn="base" hangingPunct="1">
        <a:spcBef>
          <a:spcPts val="700"/>
        </a:spcBef>
        <a:spcAft>
          <a:spcPct val="0"/>
        </a:spcAft>
        <a:buClr>
          <a:srgbClr val="C00000"/>
        </a:buClr>
        <a:buSzPct val="100000"/>
        <a:buFont typeface="Wingdings" panose="05000000000000000000" pitchFamily="2" charset="2"/>
        <a:buChar char="n"/>
        <a:defRPr lang="en-US" sz="1400" b="0" kern="1200">
          <a:solidFill>
            <a:srgbClr val="000000"/>
          </a:solidFill>
          <a:latin typeface="Futura Std Book" pitchFamily="34" charset="0"/>
          <a:ea typeface="+mn-ea"/>
          <a:cs typeface="+mn-cs"/>
        </a:defRPr>
      </a:lvl1pPr>
      <a:lvl2pPr marL="639759" indent="-273048" algn="l" rtl="0" eaLnBrk="1" fontAlgn="base" hangingPunct="1">
        <a:spcBef>
          <a:spcPts val="550"/>
        </a:spcBef>
        <a:spcAft>
          <a:spcPct val="0"/>
        </a:spcAft>
        <a:buClr>
          <a:schemeClr val="accent6"/>
        </a:buClr>
        <a:buSzPct val="100000"/>
        <a:buFont typeface="Wingdings" panose="05000000000000000000" pitchFamily="2" charset="2"/>
        <a:buChar char="n"/>
        <a:defRPr lang="en-US" sz="1400" b="0" kern="1200" dirty="0">
          <a:solidFill>
            <a:srgbClr val="000000"/>
          </a:solidFill>
          <a:latin typeface="Futura Std Book" pitchFamily="34" charset="0"/>
          <a:ea typeface="+mn-ea"/>
          <a:cs typeface="+mn-cs"/>
        </a:defRPr>
      </a:lvl2pPr>
      <a:lvl3pPr marL="914395" indent="-228598" algn="l" rtl="0" eaLnBrk="1" fontAlgn="base" hangingPunct="1">
        <a:spcBef>
          <a:spcPts val="500"/>
        </a:spcBef>
        <a:spcAft>
          <a:spcPct val="0"/>
        </a:spcAft>
        <a:buClr>
          <a:schemeClr val="accent6">
            <a:lumMod val="60000"/>
            <a:lumOff val="40000"/>
          </a:schemeClr>
        </a:buClr>
        <a:buSzPct val="100000"/>
        <a:buFont typeface="Wingdings" panose="05000000000000000000" pitchFamily="2" charset="2"/>
        <a:buChar char="§"/>
        <a:defRPr sz="1400" b="0" kern="1200">
          <a:solidFill>
            <a:srgbClr val="000000"/>
          </a:solidFill>
          <a:latin typeface="Futura Std Book" pitchFamily="34" charset="0"/>
          <a:ea typeface="+mn-ea"/>
          <a:cs typeface="+mn-cs"/>
        </a:defRPr>
      </a:lvl3pPr>
      <a:lvl4pPr marL="1371592" indent="-228598" algn="l" rtl="0" eaLnBrk="1" fontAlgn="base" hangingPunct="1">
        <a:spcBef>
          <a:spcPts val="400"/>
        </a:spcBef>
        <a:spcAft>
          <a:spcPct val="0"/>
        </a:spcAft>
        <a:buClr>
          <a:schemeClr val="accent6">
            <a:lumMod val="60000"/>
            <a:lumOff val="40000"/>
          </a:schemeClr>
        </a:buClr>
        <a:buSzPct val="100000"/>
        <a:buFont typeface="Wingdings" panose="05000000000000000000" pitchFamily="2" charset="2"/>
        <a:buChar char="§"/>
        <a:defRPr sz="1400" b="0" kern="1200">
          <a:solidFill>
            <a:srgbClr val="000000"/>
          </a:solidFill>
          <a:latin typeface="Futura Std Book" pitchFamily="34" charset="0"/>
          <a:ea typeface="+mn-ea"/>
          <a:cs typeface="+mn-cs"/>
        </a:defRPr>
      </a:lvl4pPr>
      <a:lvl5pPr marL="1828789" indent="-228598" algn="l" rtl="0" eaLnBrk="1" fontAlgn="base" hangingPunct="1">
        <a:spcBef>
          <a:spcPts val="400"/>
        </a:spcBef>
        <a:spcAft>
          <a:spcPct val="0"/>
        </a:spcAft>
        <a:buClr>
          <a:schemeClr val="accent6">
            <a:lumMod val="60000"/>
            <a:lumOff val="40000"/>
          </a:schemeClr>
        </a:buClr>
        <a:buSzPct val="100000"/>
        <a:buFont typeface="Wingdings" panose="05000000000000000000" pitchFamily="2" charset="2"/>
        <a:buChar char="§"/>
        <a:defRPr sz="1400" b="0" kern="1200">
          <a:solidFill>
            <a:srgbClr val="000000"/>
          </a:solidFill>
          <a:latin typeface="Futura Std Book" pitchFamily="34" charset="0"/>
          <a:ea typeface="+mn-ea"/>
          <a:cs typeface="+mn-cs"/>
        </a:defRPr>
      </a:lvl5pPr>
      <a:lvl6pPr marL="2103108" indent="-22859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27" indent="-22859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45" indent="-22859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63" indent="-22859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98" algn="l" rtl="0" eaLnBrk="1" latinLnBrk="0" hangingPunct="1">
        <a:defRPr kumimoji="0" kern="1200">
          <a:solidFill>
            <a:schemeClr val="tx1"/>
          </a:solidFill>
          <a:latin typeface="+mn-lt"/>
          <a:ea typeface="+mn-ea"/>
          <a:cs typeface="+mn-cs"/>
        </a:defRPr>
      </a:lvl2pPr>
      <a:lvl3pPr marL="914395" algn="l" rtl="0" eaLnBrk="1" latinLnBrk="0" hangingPunct="1">
        <a:defRPr kumimoji="0" kern="1200">
          <a:solidFill>
            <a:schemeClr val="tx1"/>
          </a:solidFill>
          <a:latin typeface="+mn-lt"/>
          <a:ea typeface="+mn-ea"/>
          <a:cs typeface="+mn-cs"/>
        </a:defRPr>
      </a:lvl3pPr>
      <a:lvl4pPr marL="1371592" algn="l" rtl="0" eaLnBrk="1" latinLnBrk="0" hangingPunct="1">
        <a:defRPr kumimoji="0" kern="1200">
          <a:solidFill>
            <a:schemeClr val="tx1"/>
          </a:solidFill>
          <a:latin typeface="+mn-lt"/>
          <a:ea typeface="+mn-ea"/>
          <a:cs typeface="+mn-cs"/>
        </a:defRPr>
      </a:lvl4pPr>
      <a:lvl5pPr marL="1828789" algn="l" rtl="0" eaLnBrk="1" latinLnBrk="0" hangingPunct="1">
        <a:defRPr kumimoji="0" kern="1200">
          <a:solidFill>
            <a:schemeClr val="tx1"/>
          </a:solidFill>
          <a:latin typeface="+mn-lt"/>
          <a:ea typeface="+mn-ea"/>
          <a:cs typeface="+mn-cs"/>
        </a:defRPr>
      </a:lvl5pPr>
      <a:lvl6pPr marL="2285987" algn="l" rtl="0" eaLnBrk="1" latinLnBrk="0" hangingPunct="1">
        <a:defRPr kumimoji="0" kern="1200">
          <a:solidFill>
            <a:schemeClr val="tx1"/>
          </a:solidFill>
          <a:latin typeface="+mn-lt"/>
          <a:ea typeface="+mn-ea"/>
          <a:cs typeface="+mn-cs"/>
        </a:defRPr>
      </a:lvl6pPr>
      <a:lvl7pPr marL="2743185" algn="l" rtl="0" eaLnBrk="1" latinLnBrk="0" hangingPunct="1">
        <a:defRPr kumimoji="0" kern="1200">
          <a:solidFill>
            <a:schemeClr val="tx1"/>
          </a:solidFill>
          <a:latin typeface="+mn-lt"/>
          <a:ea typeface="+mn-ea"/>
          <a:cs typeface="+mn-cs"/>
        </a:defRPr>
      </a:lvl7pPr>
      <a:lvl8pPr marL="3200381" algn="l" rtl="0" eaLnBrk="1" latinLnBrk="0" hangingPunct="1">
        <a:defRPr kumimoji="0" kern="1200">
          <a:solidFill>
            <a:schemeClr val="tx1"/>
          </a:solidFill>
          <a:latin typeface="+mn-lt"/>
          <a:ea typeface="+mn-ea"/>
          <a:cs typeface="+mn-cs"/>
        </a:defRPr>
      </a:lvl8pPr>
      <a:lvl9pPr marL="365757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6" Type="http://schemas.openxmlformats.org/officeDocument/2006/relationships/image" Target="../media/image29.svg"/><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8.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svg"/><Relationship Id="rId2" Type="http://schemas.openxmlformats.org/officeDocument/2006/relationships/notesSlide" Target="../notesSlides/notesSlide3.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BF3098-0C2F-5FB0-8006-8D4EF42BB1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273" b="3983"/>
          <a:stretch/>
        </p:blipFill>
        <p:spPr>
          <a:xfrm>
            <a:off x="0" y="1122744"/>
            <a:ext cx="9144000" cy="4101660"/>
          </a:xfrm>
          <a:prstGeom prst="rect">
            <a:avLst/>
          </a:prstGeom>
        </p:spPr>
      </p:pic>
      <p:sp>
        <p:nvSpPr>
          <p:cNvPr id="3" name="Text Placeholder 2">
            <a:extLst>
              <a:ext uri="{FF2B5EF4-FFF2-40B4-BE49-F238E27FC236}">
                <a16:creationId xmlns:a16="http://schemas.microsoft.com/office/drawing/2014/main" id="{E6F3C624-032D-4E51-9907-C57A2296D6A8}"/>
              </a:ext>
            </a:extLst>
          </p:cNvPr>
          <p:cNvSpPr>
            <a:spLocks noGrp="1"/>
          </p:cNvSpPr>
          <p:nvPr>
            <p:ph type="body" idx="1"/>
          </p:nvPr>
        </p:nvSpPr>
        <p:spPr>
          <a:xfrm>
            <a:off x="1809754" y="1378857"/>
            <a:ext cx="6899909" cy="998590"/>
          </a:xfrm>
          <a:solidFill>
            <a:srgbClr val="FFFFFF">
              <a:alpha val="69804"/>
            </a:srgbClr>
          </a:solidFill>
        </p:spPr>
        <p:txBody>
          <a:bodyPr>
            <a:noAutofit/>
          </a:bodyPr>
          <a:lstStyle/>
          <a:p>
            <a:pPr algn="r">
              <a:lnSpc>
                <a:spcPct val="130000"/>
              </a:lnSpc>
            </a:pPr>
            <a:r>
              <a:rPr lang="nl-NL" sz="2000" b="1" dirty="0">
                <a:solidFill>
                  <a:srgbClr val="002060"/>
                </a:solidFill>
                <a:latin typeface="+mn-lt"/>
              </a:rPr>
              <a:t>Onderzoek vergelijking waterstofdragers</a:t>
            </a:r>
          </a:p>
          <a:p>
            <a:pPr algn="r">
              <a:lnSpc>
                <a:spcPct val="130000"/>
              </a:lnSpc>
            </a:pPr>
            <a:r>
              <a:rPr lang="nl-NL" sz="1600" b="1" i="1" dirty="0">
                <a:solidFill>
                  <a:srgbClr val="002060"/>
                </a:solidFill>
                <a:latin typeface="+mn-lt"/>
              </a:rPr>
              <a:t>Nationaal Congres Waterstofveiligheid </a:t>
            </a:r>
          </a:p>
        </p:txBody>
      </p:sp>
      <p:sp>
        <p:nvSpPr>
          <p:cNvPr id="4" name="TextBox 3">
            <a:extLst>
              <a:ext uri="{FF2B5EF4-FFF2-40B4-BE49-F238E27FC236}">
                <a16:creationId xmlns:a16="http://schemas.microsoft.com/office/drawing/2014/main" id="{8986DB4F-A0CB-4ABC-B55C-B5B791A0DCD2}"/>
              </a:ext>
            </a:extLst>
          </p:cNvPr>
          <p:cNvSpPr txBox="1"/>
          <p:nvPr/>
        </p:nvSpPr>
        <p:spPr bwMode="auto">
          <a:xfrm>
            <a:off x="191949" y="4448628"/>
            <a:ext cx="2554514" cy="9144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endParaRPr lang="nl-NL" sz="1600" i="1" dirty="0"/>
          </a:p>
        </p:txBody>
      </p:sp>
      <p:sp>
        <p:nvSpPr>
          <p:cNvPr id="5" name="Rectangle 3">
            <a:extLst>
              <a:ext uri="{FF2B5EF4-FFF2-40B4-BE49-F238E27FC236}">
                <a16:creationId xmlns:a16="http://schemas.microsoft.com/office/drawing/2014/main" id="{32F6098A-54E5-4FC8-9E71-D4D1E1738E39}"/>
              </a:ext>
            </a:extLst>
          </p:cNvPr>
          <p:cNvSpPr txBox="1">
            <a:spLocks noChangeArrowheads="1"/>
          </p:cNvSpPr>
          <p:nvPr/>
        </p:nvSpPr>
        <p:spPr bwMode="gray">
          <a:xfrm>
            <a:off x="135574" y="4298464"/>
            <a:ext cx="3348354" cy="607364"/>
          </a:xfrm>
          <a:prstGeom prst="rect">
            <a:avLst/>
          </a:prstGeom>
          <a:solidFill>
            <a:srgbClr val="FFFFFF">
              <a:alpha val="69804"/>
            </a:srgbClr>
          </a:solidFill>
          <a:ln w="9525">
            <a:noFill/>
            <a:miter lim="800000"/>
            <a:headEnd/>
            <a:tailEnd/>
          </a:ln>
        </p:spPr>
        <p:txBody>
          <a:bodyPr/>
          <a:lstStyle/>
          <a:p>
            <a:pPr marL="319086" indent="-319086">
              <a:buClr>
                <a:schemeClr val="accent2"/>
              </a:buClr>
              <a:buSzPct val="60000"/>
            </a:pPr>
            <a:r>
              <a:rPr lang="nl-NL" sz="1600" i="1" dirty="0">
                <a:solidFill>
                  <a:srgbClr val="002060"/>
                </a:solidFill>
                <a:cs typeface="Arial" pitchFamily="34" charset="0"/>
              </a:rPr>
              <a:t>Gigi van Rhee &amp; Remco Hoogma </a:t>
            </a:r>
          </a:p>
          <a:p>
            <a:pPr marL="319086" indent="-319086">
              <a:buClr>
                <a:schemeClr val="accent2"/>
              </a:buClr>
              <a:buSzPct val="60000"/>
            </a:pPr>
            <a:r>
              <a:rPr lang="nl-NL" sz="1600" i="1" dirty="0">
                <a:solidFill>
                  <a:srgbClr val="002060"/>
                </a:solidFill>
                <a:cs typeface="Arial" pitchFamily="34" charset="0"/>
              </a:rPr>
              <a:t>3 april 2024</a:t>
            </a:r>
          </a:p>
        </p:txBody>
      </p:sp>
    </p:spTree>
    <p:extLst>
      <p:ext uri="{BB962C8B-B14F-4D97-AF65-F5344CB8AC3E}">
        <p14:creationId xmlns:p14="http://schemas.microsoft.com/office/powerpoint/2010/main" val="31255139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CBE0-CB5A-8B8B-34D8-24CF3468FDAE}"/>
              </a:ext>
            </a:extLst>
          </p:cNvPr>
          <p:cNvSpPr>
            <a:spLocks noGrp="1"/>
          </p:cNvSpPr>
          <p:nvPr>
            <p:ph type="title"/>
          </p:nvPr>
        </p:nvSpPr>
        <p:spPr/>
        <p:txBody>
          <a:bodyPr/>
          <a:lstStyle/>
          <a:p>
            <a:r>
              <a:rPr lang="nl-NL" dirty="0"/>
              <a:t>Het omgevingsrisico en cyber/terrorismerisico van de keten wordt benaderd door 6 type locaties voor incidenten en aanvallen te beoordelen</a:t>
            </a:r>
          </a:p>
        </p:txBody>
      </p:sp>
      <p:sp>
        <p:nvSpPr>
          <p:cNvPr id="3" name="Content Placeholder 2">
            <a:extLst>
              <a:ext uri="{FF2B5EF4-FFF2-40B4-BE49-F238E27FC236}">
                <a16:creationId xmlns:a16="http://schemas.microsoft.com/office/drawing/2014/main" id="{358D0386-0881-510E-EEFD-B0D5E94B39E0}"/>
              </a:ext>
            </a:extLst>
          </p:cNvPr>
          <p:cNvSpPr>
            <a:spLocks noGrp="1"/>
          </p:cNvSpPr>
          <p:nvPr>
            <p:ph idx="12"/>
          </p:nvPr>
        </p:nvSpPr>
        <p:spPr>
          <a:xfrm>
            <a:off x="610101" y="4830356"/>
            <a:ext cx="8333873" cy="606743"/>
          </a:xfrm>
        </p:spPr>
        <p:txBody>
          <a:bodyPr/>
          <a:lstStyle/>
          <a:p>
            <a:r>
              <a:rPr lang="nl-NL" dirty="0"/>
              <a:t>De score voor DBT en MCH combineren we door onvoldoende ervaring met verschillen tussen deze stoffen. Hierdoor zijn er maximaal 6 waterstofdragers die moeten worden beoordeeld per locatie (getal tussen haakjes). Boorhydride kan niet per buis vervoerd worden. LH2 en LNG worden na verdamping onder druk per buis vervoerd. </a:t>
            </a:r>
          </a:p>
        </p:txBody>
      </p:sp>
      <p:sp>
        <p:nvSpPr>
          <p:cNvPr id="4" name="Slide Number Placeholder 3">
            <a:extLst>
              <a:ext uri="{FF2B5EF4-FFF2-40B4-BE49-F238E27FC236}">
                <a16:creationId xmlns:a16="http://schemas.microsoft.com/office/drawing/2014/main" id="{6799CE1E-D582-F5C9-5141-27EC77B0BF15}"/>
              </a:ext>
            </a:extLst>
          </p:cNvPr>
          <p:cNvSpPr>
            <a:spLocks noGrp="1"/>
          </p:cNvSpPr>
          <p:nvPr>
            <p:ph type="sldNum" sz="quarter" idx="4"/>
          </p:nvPr>
        </p:nvSpPr>
        <p:spPr/>
        <p:txBody>
          <a:bodyPr/>
          <a:lstStyle/>
          <a:p>
            <a:fld id="{EC3C4526-58D5-4DF6-B6A2-CFDA1F9CC3BB}" type="slidenum">
              <a:rPr lang="nl-NL" smtClean="0"/>
              <a:pPr/>
              <a:t>10</a:t>
            </a:fld>
            <a:endParaRPr lang="nl-NL" dirty="0"/>
          </a:p>
        </p:txBody>
      </p:sp>
      <p:sp>
        <p:nvSpPr>
          <p:cNvPr id="5" name="Rectangle 4">
            <a:extLst>
              <a:ext uri="{FF2B5EF4-FFF2-40B4-BE49-F238E27FC236}">
                <a16:creationId xmlns:a16="http://schemas.microsoft.com/office/drawing/2014/main" id="{EBA27057-F197-DC5C-77FA-A239CA714EB2}"/>
              </a:ext>
            </a:extLst>
          </p:cNvPr>
          <p:cNvSpPr/>
          <p:nvPr/>
        </p:nvSpPr>
        <p:spPr>
          <a:xfrm>
            <a:off x="3876433" y="3023112"/>
            <a:ext cx="1057872" cy="80305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Graphic 5">
            <a:extLst>
              <a:ext uri="{FF2B5EF4-FFF2-40B4-BE49-F238E27FC236}">
                <a16:creationId xmlns:a16="http://schemas.microsoft.com/office/drawing/2014/main" id="{B8E632DB-2FAE-6B04-4774-5E313FFC06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4848" y="2332591"/>
            <a:ext cx="432000" cy="432000"/>
          </a:xfrm>
          <a:prstGeom prst="rect">
            <a:avLst/>
          </a:prstGeom>
        </p:spPr>
      </p:pic>
      <p:pic>
        <p:nvPicPr>
          <p:cNvPr id="7" name="Graphic 6">
            <a:extLst>
              <a:ext uri="{FF2B5EF4-FFF2-40B4-BE49-F238E27FC236}">
                <a16:creationId xmlns:a16="http://schemas.microsoft.com/office/drawing/2014/main" id="{AEFC1D6F-D895-7B5A-27F9-8421A880EE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0741" y="2304967"/>
            <a:ext cx="504000" cy="504000"/>
          </a:xfrm>
          <a:prstGeom prst="rect">
            <a:avLst/>
          </a:prstGeom>
        </p:spPr>
      </p:pic>
      <p:pic>
        <p:nvPicPr>
          <p:cNvPr id="8" name="Graphic 7">
            <a:extLst>
              <a:ext uri="{FF2B5EF4-FFF2-40B4-BE49-F238E27FC236}">
                <a16:creationId xmlns:a16="http://schemas.microsoft.com/office/drawing/2014/main" id="{B2C67252-300C-913E-DE9F-8C2198B62B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6277" y="3198535"/>
            <a:ext cx="432000" cy="432000"/>
          </a:xfrm>
          <a:prstGeom prst="rect">
            <a:avLst/>
          </a:prstGeom>
        </p:spPr>
      </p:pic>
      <p:pic>
        <p:nvPicPr>
          <p:cNvPr id="9" name="Graphic 8">
            <a:extLst>
              <a:ext uri="{FF2B5EF4-FFF2-40B4-BE49-F238E27FC236}">
                <a16:creationId xmlns:a16="http://schemas.microsoft.com/office/drawing/2014/main" id="{81849CB4-9FA6-0D01-D714-EADA217523D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58301" y="2997235"/>
            <a:ext cx="432000" cy="432000"/>
          </a:xfrm>
          <a:prstGeom prst="rect">
            <a:avLst/>
          </a:prstGeom>
        </p:spPr>
      </p:pic>
      <p:pic>
        <p:nvPicPr>
          <p:cNvPr id="10" name="Graphic 9">
            <a:extLst>
              <a:ext uri="{FF2B5EF4-FFF2-40B4-BE49-F238E27FC236}">
                <a16:creationId xmlns:a16="http://schemas.microsoft.com/office/drawing/2014/main" id="{E367C8DC-9BEF-57E1-8ADC-D5E2EAE8007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33209" y="3351038"/>
            <a:ext cx="432000" cy="432000"/>
          </a:xfrm>
          <a:prstGeom prst="rect">
            <a:avLst/>
          </a:prstGeom>
        </p:spPr>
      </p:pic>
      <p:pic>
        <p:nvPicPr>
          <p:cNvPr id="11" name="Graphic 10">
            <a:extLst>
              <a:ext uri="{FF2B5EF4-FFF2-40B4-BE49-F238E27FC236}">
                <a16:creationId xmlns:a16="http://schemas.microsoft.com/office/drawing/2014/main" id="{2953D11D-2E3E-1580-6041-936605F5F10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51660" y="2967649"/>
            <a:ext cx="432000" cy="432000"/>
          </a:xfrm>
          <a:prstGeom prst="rect">
            <a:avLst/>
          </a:prstGeom>
        </p:spPr>
      </p:pic>
      <p:pic>
        <p:nvPicPr>
          <p:cNvPr id="12" name="Graphic 11">
            <a:extLst>
              <a:ext uri="{FF2B5EF4-FFF2-40B4-BE49-F238E27FC236}">
                <a16:creationId xmlns:a16="http://schemas.microsoft.com/office/drawing/2014/main" id="{93179186-BE92-9B59-66DC-F6F6F6900A8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58301" y="3340254"/>
            <a:ext cx="432000" cy="432000"/>
          </a:xfrm>
          <a:prstGeom prst="rect">
            <a:avLst/>
          </a:prstGeom>
        </p:spPr>
      </p:pic>
      <p:pic>
        <p:nvPicPr>
          <p:cNvPr id="13" name="Graphic 12">
            <a:extLst>
              <a:ext uri="{FF2B5EF4-FFF2-40B4-BE49-F238E27FC236}">
                <a16:creationId xmlns:a16="http://schemas.microsoft.com/office/drawing/2014/main" id="{12B46133-148B-A222-C658-B7FAE0E850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5563" y="3157242"/>
            <a:ext cx="504000" cy="504000"/>
          </a:xfrm>
          <a:prstGeom prst="rect">
            <a:avLst/>
          </a:prstGeom>
        </p:spPr>
      </p:pic>
      <p:sp>
        <p:nvSpPr>
          <p:cNvPr id="14" name="Rectangle 13">
            <a:extLst>
              <a:ext uri="{FF2B5EF4-FFF2-40B4-BE49-F238E27FC236}">
                <a16:creationId xmlns:a16="http://schemas.microsoft.com/office/drawing/2014/main" id="{421300BD-6403-6939-BFDF-177514372510}"/>
              </a:ext>
            </a:extLst>
          </p:cNvPr>
          <p:cNvSpPr/>
          <p:nvPr/>
        </p:nvSpPr>
        <p:spPr>
          <a:xfrm>
            <a:off x="1791709" y="2005439"/>
            <a:ext cx="5411343" cy="2145572"/>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15" name="Straight Arrow Connector 14">
            <a:extLst>
              <a:ext uri="{FF2B5EF4-FFF2-40B4-BE49-F238E27FC236}">
                <a16:creationId xmlns:a16="http://schemas.microsoft.com/office/drawing/2014/main" id="{6023A174-2A13-D510-2787-18FA6EC437A8}"/>
              </a:ext>
            </a:extLst>
          </p:cNvPr>
          <p:cNvCxnSpPr>
            <a:cxnSpLocks/>
            <a:stCxn id="8" idx="0"/>
            <a:endCxn id="7" idx="2"/>
          </p:cNvCxnSpPr>
          <p:nvPr/>
        </p:nvCxnSpPr>
        <p:spPr>
          <a:xfrm flipV="1">
            <a:off x="2162277" y="2808967"/>
            <a:ext cx="10464" cy="389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4A8DD8ED-00E1-5ABF-18EA-A1F3E94207CC}"/>
              </a:ext>
            </a:extLst>
          </p:cNvPr>
          <p:cNvCxnSpPr>
            <a:cxnSpLocks/>
            <a:stCxn id="8" idx="3"/>
          </p:cNvCxnSpPr>
          <p:nvPr/>
        </p:nvCxnSpPr>
        <p:spPr>
          <a:xfrm>
            <a:off x="2378277" y="3414535"/>
            <a:ext cx="1498156" cy="1478"/>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59D25A6-CDA5-12BD-9525-95FB69EC2C97}"/>
              </a:ext>
            </a:extLst>
          </p:cNvPr>
          <p:cNvSpPr txBox="1"/>
          <p:nvPr/>
        </p:nvSpPr>
        <p:spPr bwMode="auto">
          <a:xfrm>
            <a:off x="6283969" y="3588663"/>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Conversie</a:t>
            </a:r>
          </a:p>
        </p:txBody>
      </p:sp>
      <p:pic>
        <p:nvPicPr>
          <p:cNvPr id="18" name="Graphic 17">
            <a:extLst>
              <a:ext uri="{FF2B5EF4-FFF2-40B4-BE49-F238E27FC236}">
                <a16:creationId xmlns:a16="http://schemas.microsoft.com/office/drawing/2014/main" id="{AA97BF89-B434-85C1-0235-030F34118B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81742" y="3191387"/>
            <a:ext cx="432000" cy="432000"/>
          </a:xfrm>
          <a:prstGeom prst="rect">
            <a:avLst/>
          </a:prstGeom>
        </p:spPr>
      </p:pic>
      <p:sp>
        <p:nvSpPr>
          <p:cNvPr id="19" name="TextBox 18">
            <a:extLst>
              <a:ext uri="{FF2B5EF4-FFF2-40B4-BE49-F238E27FC236}">
                <a16:creationId xmlns:a16="http://schemas.microsoft.com/office/drawing/2014/main" id="{42D76867-9007-5BE2-7B8B-D3D5AFDB3F43}"/>
              </a:ext>
            </a:extLst>
          </p:cNvPr>
          <p:cNvSpPr txBox="1"/>
          <p:nvPr/>
        </p:nvSpPr>
        <p:spPr bwMode="auto">
          <a:xfrm>
            <a:off x="5090046" y="3571413"/>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Op- en overslag</a:t>
            </a:r>
          </a:p>
        </p:txBody>
      </p:sp>
      <p:cxnSp>
        <p:nvCxnSpPr>
          <p:cNvPr id="20" name="Connector: Elbow 19">
            <a:extLst>
              <a:ext uri="{FF2B5EF4-FFF2-40B4-BE49-F238E27FC236}">
                <a16:creationId xmlns:a16="http://schemas.microsoft.com/office/drawing/2014/main" id="{8CA24DE0-897F-70CC-BB4B-D4E488F91847}"/>
              </a:ext>
            </a:extLst>
          </p:cNvPr>
          <p:cNvCxnSpPr>
            <a:cxnSpLocks/>
            <a:endCxn id="18" idx="1"/>
          </p:cNvCxnSpPr>
          <p:nvPr/>
        </p:nvCxnSpPr>
        <p:spPr>
          <a:xfrm flipV="1">
            <a:off x="4934305" y="3407387"/>
            <a:ext cx="447437" cy="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2AA68289-1412-1CB0-2A29-3930C12BE885}"/>
              </a:ext>
            </a:extLst>
          </p:cNvPr>
          <p:cNvCxnSpPr>
            <a:cxnSpLocks/>
            <a:stCxn id="18" idx="3"/>
            <a:endCxn id="13" idx="1"/>
          </p:cNvCxnSpPr>
          <p:nvPr/>
        </p:nvCxnSpPr>
        <p:spPr>
          <a:xfrm>
            <a:off x="5813742" y="3407387"/>
            <a:ext cx="551821" cy="185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E25AC04F-D498-F435-F8B8-36C1C8A6B27E}"/>
              </a:ext>
            </a:extLst>
          </p:cNvPr>
          <p:cNvCxnSpPr>
            <a:cxnSpLocks/>
          </p:cNvCxnSpPr>
          <p:nvPr/>
        </p:nvCxnSpPr>
        <p:spPr>
          <a:xfrm flipV="1">
            <a:off x="6869562" y="3410667"/>
            <a:ext cx="864000" cy="0"/>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198346B-ED34-CA51-BE1E-B4076C8856C8}"/>
              </a:ext>
            </a:extLst>
          </p:cNvPr>
          <p:cNvCxnSpPr>
            <a:cxnSpLocks/>
            <a:stCxn id="7" idx="3"/>
            <a:endCxn id="6" idx="1"/>
          </p:cNvCxnSpPr>
          <p:nvPr/>
        </p:nvCxnSpPr>
        <p:spPr>
          <a:xfrm flipV="1">
            <a:off x="2424741" y="2548591"/>
            <a:ext cx="1680107" cy="837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5BEF37-FC42-E1B1-F7AE-9C8275EDC14D}"/>
              </a:ext>
            </a:extLst>
          </p:cNvPr>
          <p:cNvSpPr txBox="1"/>
          <p:nvPr/>
        </p:nvSpPr>
        <p:spPr bwMode="auto">
          <a:xfrm>
            <a:off x="2175617" y="2755133"/>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Conversie</a:t>
            </a:r>
          </a:p>
        </p:txBody>
      </p:sp>
      <p:sp>
        <p:nvSpPr>
          <p:cNvPr id="25" name="TextBox 24">
            <a:extLst>
              <a:ext uri="{FF2B5EF4-FFF2-40B4-BE49-F238E27FC236}">
                <a16:creationId xmlns:a16="http://schemas.microsoft.com/office/drawing/2014/main" id="{D834D76E-882C-4C42-7760-7DD8BA20EA0D}"/>
              </a:ext>
            </a:extLst>
          </p:cNvPr>
          <p:cNvSpPr txBox="1"/>
          <p:nvPr/>
        </p:nvSpPr>
        <p:spPr bwMode="auto">
          <a:xfrm>
            <a:off x="4705991" y="2016500"/>
            <a:ext cx="2163571" cy="33178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lang="nl-NL" sz="800" dirty="0">
                <a:solidFill>
                  <a:srgbClr val="000000"/>
                </a:solidFill>
                <a:latin typeface="Futura Std Book" pitchFamily="34" charset="0"/>
              </a:rPr>
              <a:t>Focus s</a:t>
            </a: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cope: binnenlandse ketens waterstofdragers</a:t>
            </a:r>
          </a:p>
        </p:txBody>
      </p:sp>
      <p:cxnSp>
        <p:nvCxnSpPr>
          <p:cNvPr id="26" name="Connector: Elbow 25">
            <a:extLst>
              <a:ext uri="{FF2B5EF4-FFF2-40B4-BE49-F238E27FC236}">
                <a16:creationId xmlns:a16="http://schemas.microsoft.com/office/drawing/2014/main" id="{DEE63F7C-5456-E8D1-D861-2E1D177C78D6}"/>
              </a:ext>
            </a:extLst>
          </p:cNvPr>
          <p:cNvCxnSpPr>
            <a:cxnSpLocks/>
            <a:stCxn id="5" idx="2"/>
          </p:cNvCxnSpPr>
          <p:nvPr/>
        </p:nvCxnSpPr>
        <p:spPr>
          <a:xfrm rot="16200000" flipH="1">
            <a:off x="5979426" y="2252113"/>
            <a:ext cx="159409" cy="330752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45E5452-5F9D-AE72-EE72-5FB42044F1F5}"/>
              </a:ext>
            </a:extLst>
          </p:cNvPr>
          <p:cNvSpPr txBox="1"/>
          <p:nvPr/>
        </p:nvSpPr>
        <p:spPr bwMode="auto">
          <a:xfrm>
            <a:off x="5252590" y="3783038"/>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Eindgebruik/export waterstofdrager</a:t>
            </a:r>
          </a:p>
        </p:txBody>
      </p:sp>
      <p:sp>
        <p:nvSpPr>
          <p:cNvPr id="28" name="TextBox 27">
            <a:extLst>
              <a:ext uri="{FF2B5EF4-FFF2-40B4-BE49-F238E27FC236}">
                <a16:creationId xmlns:a16="http://schemas.microsoft.com/office/drawing/2014/main" id="{EBB7FBB7-78EF-2156-2353-476CBEA9F27A}"/>
              </a:ext>
            </a:extLst>
          </p:cNvPr>
          <p:cNvSpPr txBox="1"/>
          <p:nvPr/>
        </p:nvSpPr>
        <p:spPr bwMode="auto">
          <a:xfrm>
            <a:off x="5620005" y="2366304"/>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Eindgebruik/export waterstof</a:t>
            </a:r>
          </a:p>
        </p:txBody>
      </p:sp>
      <p:sp>
        <p:nvSpPr>
          <p:cNvPr id="29" name="TextBox 28">
            <a:extLst>
              <a:ext uri="{FF2B5EF4-FFF2-40B4-BE49-F238E27FC236}">
                <a16:creationId xmlns:a16="http://schemas.microsoft.com/office/drawing/2014/main" id="{BE656BEC-DBE0-2517-DB50-B63D967148CE}"/>
              </a:ext>
            </a:extLst>
          </p:cNvPr>
          <p:cNvSpPr txBox="1"/>
          <p:nvPr/>
        </p:nvSpPr>
        <p:spPr bwMode="auto">
          <a:xfrm>
            <a:off x="6864622" y="3100554"/>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Eindgebruik/</a:t>
            </a:r>
            <a:b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b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export waterstof</a:t>
            </a:r>
          </a:p>
        </p:txBody>
      </p:sp>
      <p:cxnSp>
        <p:nvCxnSpPr>
          <p:cNvPr id="30" name="Straight Arrow Connector 114">
            <a:extLst>
              <a:ext uri="{FF2B5EF4-FFF2-40B4-BE49-F238E27FC236}">
                <a16:creationId xmlns:a16="http://schemas.microsoft.com/office/drawing/2014/main" id="{C1A609D0-08CB-7035-E6E6-648F3876D2E8}"/>
              </a:ext>
            </a:extLst>
          </p:cNvPr>
          <p:cNvCxnSpPr>
            <a:cxnSpLocks/>
          </p:cNvCxnSpPr>
          <p:nvPr/>
        </p:nvCxnSpPr>
        <p:spPr>
          <a:xfrm flipV="1">
            <a:off x="4612171" y="2548829"/>
            <a:ext cx="3109644" cy="711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3A6A4F4D-5749-3435-A826-8DA826B9C4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0622" y="2603821"/>
            <a:ext cx="504000" cy="504000"/>
          </a:xfrm>
          <a:prstGeom prst="rect">
            <a:avLst/>
          </a:prstGeom>
        </p:spPr>
      </p:pic>
      <p:sp>
        <p:nvSpPr>
          <p:cNvPr id="32" name="TextBox 31">
            <a:extLst>
              <a:ext uri="{FF2B5EF4-FFF2-40B4-BE49-F238E27FC236}">
                <a16:creationId xmlns:a16="http://schemas.microsoft.com/office/drawing/2014/main" id="{CCD19CEC-147A-AFFE-8D68-448CDB8AC48A}"/>
              </a:ext>
            </a:extLst>
          </p:cNvPr>
          <p:cNvSpPr txBox="1"/>
          <p:nvPr/>
        </p:nvSpPr>
        <p:spPr bwMode="auto">
          <a:xfrm>
            <a:off x="6781952" y="2589676"/>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Eindgebruik LH2, </a:t>
            </a:r>
            <a:b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b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methanol, NH3</a:t>
            </a:r>
          </a:p>
        </p:txBody>
      </p:sp>
      <p:cxnSp>
        <p:nvCxnSpPr>
          <p:cNvPr id="33" name="Connector: Elbow 32">
            <a:extLst>
              <a:ext uri="{FF2B5EF4-FFF2-40B4-BE49-F238E27FC236}">
                <a16:creationId xmlns:a16="http://schemas.microsoft.com/office/drawing/2014/main" id="{BF1EE393-7336-980B-1D97-CB25FEF6A9C7}"/>
              </a:ext>
            </a:extLst>
          </p:cNvPr>
          <p:cNvCxnSpPr>
            <a:cxnSpLocks/>
          </p:cNvCxnSpPr>
          <p:nvPr/>
        </p:nvCxnSpPr>
        <p:spPr>
          <a:xfrm flipV="1">
            <a:off x="6848891" y="2899788"/>
            <a:ext cx="864000" cy="0"/>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5303E796-501F-B364-2059-9329EAF0B362}"/>
              </a:ext>
            </a:extLst>
          </p:cNvPr>
          <p:cNvCxnSpPr>
            <a:cxnSpLocks/>
            <a:endCxn id="31" idx="1"/>
          </p:cNvCxnSpPr>
          <p:nvPr/>
        </p:nvCxnSpPr>
        <p:spPr>
          <a:xfrm>
            <a:off x="4581535" y="2545800"/>
            <a:ext cx="1779087" cy="310021"/>
          </a:xfrm>
          <a:prstGeom prst="bentConnector3">
            <a:avLst>
              <a:gd name="adj1" fmla="val 50000"/>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D242E8F-C429-9BD1-443D-1F3D48DA37E5}"/>
              </a:ext>
            </a:extLst>
          </p:cNvPr>
          <p:cNvSpPr txBox="1"/>
          <p:nvPr/>
        </p:nvSpPr>
        <p:spPr bwMode="auto">
          <a:xfrm>
            <a:off x="3840918" y="2728235"/>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(H2-backbone - BB)</a:t>
            </a:r>
          </a:p>
        </p:txBody>
      </p:sp>
      <p:sp>
        <p:nvSpPr>
          <p:cNvPr id="36" name="TextBox 35">
            <a:extLst>
              <a:ext uri="{FF2B5EF4-FFF2-40B4-BE49-F238E27FC236}">
                <a16:creationId xmlns:a16="http://schemas.microsoft.com/office/drawing/2014/main" id="{6A29B0AA-5E3F-46CB-3E85-29504387171D}"/>
              </a:ext>
            </a:extLst>
          </p:cNvPr>
          <p:cNvSpPr txBox="1"/>
          <p:nvPr/>
        </p:nvSpPr>
        <p:spPr bwMode="auto">
          <a:xfrm>
            <a:off x="6289762" y="3023825"/>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2</a:t>
            </a:r>
            <a:r>
              <a:rPr kumimoji="0" lang="nl-NL" sz="800" b="0" i="0" u="none" strike="noStrike" kern="1200" cap="none" spc="0" normalizeH="0" baseline="30000" dirty="0">
                <a:ln>
                  <a:noFill/>
                </a:ln>
                <a:solidFill>
                  <a:srgbClr val="000000"/>
                </a:solidFill>
                <a:effectLst/>
                <a:uLnTx/>
                <a:uFillTx/>
                <a:latin typeface="Futura Std Book" pitchFamily="34" charset="0"/>
                <a:ea typeface="+mn-ea"/>
                <a:cs typeface="+mn-cs"/>
              </a:rPr>
              <a:t>e</a:t>
            </a: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 conversie</a:t>
            </a:r>
          </a:p>
        </p:txBody>
      </p:sp>
      <p:pic>
        <p:nvPicPr>
          <p:cNvPr id="37" name="Graphic 36">
            <a:extLst>
              <a:ext uri="{FF2B5EF4-FFF2-40B4-BE49-F238E27FC236}">
                <a16:creationId xmlns:a16="http://schemas.microsoft.com/office/drawing/2014/main" id="{50F8DC53-21EC-1F38-6755-7294BEE6727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2277" y="3197154"/>
            <a:ext cx="432000" cy="432000"/>
          </a:xfrm>
          <a:prstGeom prst="rect">
            <a:avLst/>
          </a:prstGeom>
        </p:spPr>
      </p:pic>
      <p:sp>
        <p:nvSpPr>
          <p:cNvPr id="38" name="TextBox 37">
            <a:extLst>
              <a:ext uri="{FF2B5EF4-FFF2-40B4-BE49-F238E27FC236}">
                <a16:creationId xmlns:a16="http://schemas.microsoft.com/office/drawing/2014/main" id="{565887C6-2273-6420-9D95-E00E7215256D}"/>
              </a:ext>
            </a:extLst>
          </p:cNvPr>
          <p:cNvSpPr txBox="1"/>
          <p:nvPr/>
        </p:nvSpPr>
        <p:spPr bwMode="auto">
          <a:xfrm>
            <a:off x="771629" y="3632606"/>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NH</a:t>
            </a:r>
            <a:r>
              <a:rPr kumimoji="0" lang="nl-NL" sz="800" b="0" i="0" u="none" strike="noStrike" kern="1200" cap="none" spc="0" normalizeH="0" dirty="0">
                <a:ln>
                  <a:noFill/>
                </a:ln>
                <a:solidFill>
                  <a:srgbClr val="000000"/>
                </a:solidFill>
                <a:effectLst/>
                <a:uLnTx/>
                <a:uFillTx/>
                <a:latin typeface="Futura Std Book" pitchFamily="34" charset="0"/>
                <a:ea typeface="+mn-ea"/>
                <a:cs typeface="+mn-cs"/>
              </a:rPr>
              <a:t>3</a:t>
            </a: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 LH</a:t>
            </a:r>
            <a:r>
              <a:rPr kumimoji="0" lang="nl-NL" sz="800" b="0" i="0" u="none" strike="noStrike" kern="1200" cap="none" spc="0" normalizeH="0" dirty="0">
                <a:ln>
                  <a:noFill/>
                </a:ln>
                <a:solidFill>
                  <a:srgbClr val="000000"/>
                </a:solidFill>
                <a:effectLst/>
                <a:uLnTx/>
                <a:uFillTx/>
                <a:latin typeface="Futura Std Book" pitchFamily="34" charset="0"/>
                <a:ea typeface="+mn-ea"/>
                <a:cs typeface="+mn-cs"/>
              </a:rPr>
              <a:t>2</a:t>
            </a: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 LNG, </a:t>
            </a:r>
            <a:b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b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methanol, LOHC’s,</a:t>
            </a:r>
            <a:b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b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boorhydride, etc.</a:t>
            </a:r>
          </a:p>
        </p:txBody>
      </p:sp>
      <p:sp>
        <p:nvSpPr>
          <p:cNvPr id="39" name="Callout: Bent Line 38">
            <a:extLst>
              <a:ext uri="{FF2B5EF4-FFF2-40B4-BE49-F238E27FC236}">
                <a16:creationId xmlns:a16="http://schemas.microsoft.com/office/drawing/2014/main" id="{F842650A-2E64-E747-3ACD-A290C9101E8D}"/>
              </a:ext>
            </a:extLst>
          </p:cNvPr>
          <p:cNvSpPr/>
          <p:nvPr/>
        </p:nvSpPr>
        <p:spPr>
          <a:xfrm>
            <a:off x="2726506" y="4423308"/>
            <a:ext cx="1149927" cy="434999"/>
          </a:xfrm>
          <a:prstGeom prst="borderCallout2">
            <a:avLst>
              <a:gd name="adj1" fmla="val 18750"/>
              <a:gd name="adj2" fmla="val -8333"/>
              <a:gd name="adj3" fmla="val 18750"/>
              <a:gd name="adj4" fmla="val -16667"/>
              <a:gd name="adj5" fmla="val -238983"/>
              <a:gd name="adj6" fmla="val -44416"/>
            </a:avLst>
          </a:prstGeom>
          <a:solidFill>
            <a:schemeClr val="bg2">
              <a:lumMod val="9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Lekkage/aanval opslag (6 waterstofdragers)</a:t>
            </a:r>
          </a:p>
        </p:txBody>
      </p:sp>
      <p:sp>
        <p:nvSpPr>
          <p:cNvPr id="40" name="Callout: Bent Line 39">
            <a:extLst>
              <a:ext uri="{FF2B5EF4-FFF2-40B4-BE49-F238E27FC236}">
                <a16:creationId xmlns:a16="http://schemas.microsoft.com/office/drawing/2014/main" id="{C86C1F2F-789C-F6C4-C582-7CFCAF26002A}"/>
              </a:ext>
            </a:extLst>
          </p:cNvPr>
          <p:cNvSpPr/>
          <p:nvPr/>
        </p:nvSpPr>
        <p:spPr>
          <a:xfrm>
            <a:off x="6612622" y="1333142"/>
            <a:ext cx="1149927" cy="425902"/>
          </a:xfrm>
          <a:prstGeom prst="borderCallout2">
            <a:avLst>
              <a:gd name="adj1" fmla="val 18750"/>
              <a:gd name="adj2" fmla="val -8333"/>
              <a:gd name="adj3" fmla="val 18750"/>
              <a:gd name="adj4" fmla="val -16667"/>
              <a:gd name="adj5" fmla="val 461054"/>
              <a:gd name="adj6" fmla="val -13659"/>
            </a:avLst>
          </a:prstGeom>
          <a:solidFill>
            <a:schemeClr val="bg2">
              <a:lumMod val="9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Brand/ aanval conversie-installatie (6 dragers)</a:t>
            </a:r>
          </a:p>
        </p:txBody>
      </p:sp>
      <p:sp>
        <p:nvSpPr>
          <p:cNvPr id="41" name="Callout: Bent Line 40">
            <a:extLst>
              <a:ext uri="{FF2B5EF4-FFF2-40B4-BE49-F238E27FC236}">
                <a16:creationId xmlns:a16="http://schemas.microsoft.com/office/drawing/2014/main" id="{A91C32B0-98BD-D8B1-D922-5158A93ECF5A}"/>
              </a:ext>
            </a:extLst>
          </p:cNvPr>
          <p:cNvSpPr/>
          <p:nvPr/>
        </p:nvSpPr>
        <p:spPr>
          <a:xfrm>
            <a:off x="3265954" y="1336577"/>
            <a:ext cx="1149927" cy="425902"/>
          </a:xfrm>
          <a:prstGeom prst="borderCallout2">
            <a:avLst>
              <a:gd name="adj1" fmla="val 121266"/>
              <a:gd name="adj2" fmla="val 47180"/>
              <a:gd name="adj3" fmla="val 191562"/>
              <a:gd name="adj4" fmla="val 46347"/>
              <a:gd name="adj5" fmla="val 420479"/>
              <a:gd name="adj6" fmla="val 69610"/>
            </a:avLst>
          </a:prstGeom>
          <a:solidFill>
            <a:schemeClr val="bg2">
              <a:lumMod val="9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Ongeval/aanval tankwagen (6 waterstofdragers)</a:t>
            </a:r>
          </a:p>
        </p:txBody>
      </p:sp>
      <p:sp>
        <p:nvSpPr>
          <p:cNvPr id="42" name="Callout: Bent Line 41">
            <a:extLst>
              <a:ext uri="{FF2B5EF4-FFF2-40B4-BE49-F238E27FC236}">
                <a16:creationId xmlns:a16="http://schemas.microsoft.com/office/drawing/2014/main" id="{1EAF2221-1A76-E87B-E3D1-A6DDF835904F}"/>
              </a:ext>
            </a:extLst>
          </p:cNvPr>
          <p:cNvSpPr/>
          <p:nvPr/>
        </p:nvSpPr>
        <p:spPr>
          <a:xfrm>
            <a:off x="5045041" y="4425128"/>
            <a:ext cx="1149927" cy="434999"/>
          </a:xfrm>
          <a:prstGeom prst="borderCallout2">
            <a:avLst>
              <a:gd name="adj1" fmla="val 18750"/>
              <a:gd name="adj2" fmla="val -8333"/>
              <a:gd name="adj3" fmla="val 18750"/>
              <a:gd name="adj4" fmla="val -16667"/>
              <a:gd name="adj5" fmla="val -403009"/>
              <a:gd name="adj6" fmla="val -31663"/>
            </a:avLst>
          </a:prstGeom>
          <a:solidFill>
            <a:schemeClr val="bg2">
              <a:lumMod val="9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Ongeval/aanval ketelwagen (spoor) (6 dragers)</a:t>
            </a:r>
          </a:p>
        </p:txBody>
      </p:sp>
      <p:sp>
        <p:nvSpPr>
          <p:cNvPr id="43" name="Callout: Bent Line 42">
            <a:extLst>
              <a:ext uri="{FF2B5EF4-FFF2-40B4-BE49-F238E27FC236}">
                <a16:creationId xmlns:a16="http://schemas.microsoft.com/office/drawing/2014/main" id="{2F1E3DB0-1D20-C41B-2371-1B740756AD46}"/>
              </a:ext>
            </a:extLst>
          </p:cNvPr>
          <p:cNvSpPr/>
          <p:nvPr/>
        </p:nvSpPr>
        <p:spPr>
          <a:xfrm>
            <a:off x="1844973" y="1333142"/>
            <a:ext cx="1149927" cy="425902"/>
          </a:xfrm>
          <a:prstGeom prst="borderCallout2">
            <a:avLst>
              <a:gd name="adj1" fmla="val 62685"/>
              <a:gd name="adj2" fmla="val 99692"/>
              <a:gd name="adj3" fmla="val 220853"/>
              <a:gd name="adj4" fmla="val 101110"/>
              <a:gd name="adj5" fmla="val 539447"/>
              <a:gd name="adj6" fmla="val 188137"/>
            </a:avLst>
          </a:prstGeom>
          <a:solidFill>
            <a:schemeClr val="bg2">
              <a:lumMod val="9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Ongeval/aanval schip (6 waterstofdragers)</a:t>
            </a:r>
          </a:p>
        </p:txBody>
      </p:sp>
      <p:cxnSp>
        <p:nvCxnSpPr>
          <p:cNvPr id="46" name="Straight Connector 45">
            <a:extLst>
              <a:ext uri="{FF2B5EF4-FFF2-40B4-BE49-F238E27FC236}">
                <a16:creationId xmlns:a16="http://schemas.microsoft.com/office/drawing/2014/main" id="{9B675982-D710-C3DE-7502-FF6DECC20E5F}"/>
              </a:ext>
            </a:extLst>
          </p:cNvPr>
          <p:cNvCxnSpPr>
            <a:cxnSpLocks/>
          </p:cNvCxnSpPr>
          <p:nvPr/>
        </p:nvCxnSpPr>
        <p:spPr>
          <a:xfrm flipV="1">
            <a:off x="3951660" y="3501328"/>
            <a:ext cx="1430082" cy="1033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BAE3CB6-AA0F-816B-C102-25DDB681D71F}"/>
              </a:ext>
            </a:extLst>
          </p:cNvPr>
          <p:cNvCxnSpPr>
            <a:cxnSpLocks/>
          </p:cNvCxnSpPr>
          <p:nvPr/>
        </p:nvCxnSpPr>
        <p:spPr>
          <a:xfrm>
            <a:off x="4728121" y="1431501"/>
            <a:ext cx="60645" cy="206982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F4433D-A74B-08BD-6C52-60C7746EE4EB}"/>
              </a:ext>
            </a:extLst>
          </p:cNvPr>
          <p:cNvCxnSpPr>
            <a:cxnSpLocks/>
          </p:cNvCxnSpPr>
          <p:nvPr/>
        </p:nvCxnSpPr>
        <p:spPr>
          <a:xfrm flipV="1">
            <a:off x="2531379" y="1431501"/>
            <a:ext cx="3829243" cy="93246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Callout: Bent Line 43">
            <a:extLst>
              <a:ext uri="{FF2B5EF4-FFF2-40B4-BE49-F238E27FC236}">
                <a16:creationId xmlns:a16="http://schemas.microsoft.com/office/drawing/2014/main" id="{6223DF4C-051D-B1DD-632D-B9D76211D66C}"/>
              </a:ext>
            </a:extLst>
          </p:cNvPr>
          <p:cNvSpPr/>
          <p:nvPr/>
        </p:nvSpPr>
        <p:spPr>
          <a:xfrm>
            <a:off x="4857707" y="1333142"/>
            <a:ext cx="1149927" cy="618382"/>
          </a:xfrm>
          <a:prstGeom prst="borderCallout2">
            <a:avLst>
              <a:gd name="adj1" fmla="val 18750"/>
              <a:gd name="adj2" fmla="val -8333"/>
              <a:gd name="adj3" fmla="val 18750"/>
              <a:gd name="adj4" fmla="val -16667"/>
              <a:gd name="adj5" fmla="val 207147"/>
              <a:gd name="adj6" fmla="val -46395"/>
            </a:avLst>
          </a:prstGeom>
          <a:solidFill>
            <a:schemeClr val="bg2">
              <a:lumMod val="9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Incident /aanval buisleiding (5 waterstofdragers)</a:t>
            </a:r>
          </a:p>
        </p:txBody>
      </p:sp>
      <p:sp>
        <p:nvSpPr>
          <p:cNvPr id="45" name="TextBox 44">
            <a:extLst>
              <a:ext uri="{FF2B5EF4-FFF2-40B4-BE49-F238E27FC236}">
                <a16:creationId xmlns:a16="http://schemas.microsoft.com/office/drawing/2014/main" id="{0F25B246-E5D5-748C-ECEB-2EF3FCF13B1A}"/>
              </a:ext>
            </a:extLst>
          </p:cNvPr>
          <p:cNvSpPr txBox="1"/>
          <p:nvPr/>
        </p:nvSpPr>
        <p:spPr bwMode="auto">
          <a:xfrm>
            <a:off x="1882058" y="3638071"/>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Op- en overslag</a:t>
            </a:r>
          </a:p>
        </p:txBody>
      </p:sp>
    </p:spTree>
    <p:extLst>
      <p:ext uri="{BB962C8B-B14F-4D97-AF65-F5344CB8AC3E}">
        <p14:creationId xmlns:p14="http://schemas.microsoft.com/office/powerpoint/2010/main" val="28247244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B83A-0E90-47D9-4530-3378059F02BF}"/>
              </a:ext>
            </a:extLst>
          </p:cNvPr>
          <p:cNvSpPr>
            <a:spLocks noGrp="1"/>
          </p:cNvSpPr>
          <p:nvPr>
            <p:ph type="title"/>
          </p:nvPr>
        </p:nvSpPr>
        <p:spPr/>
        <p:txBody>
          <a:bodyPr/>
          <a:lstStyle/>
          <a:p>
            <a:r>
              <a:rPr lang="nl-NL" dirty="0"/>
              <a:t>Basis voor bepaling risico</a:t>
            </a:r>
          </a:p>
        </p:txBody>
      </p:sp>
      <p:sp>
        <p:nvSpPr>
          <p:cNvPr id="3" name="Content Placeholder 2">
            <a:extLst>
              <a:ext uri="{FF2B5EF4-FFF2-40B4-BE49-F238E27FC236}">
                <a16:creationId xmlns:a16="http://schemas.microsoft.com/office/drawing/2014/main" id="{A62F58E8-0BF2-DAC0-A530-C4F97D2C12A5}"/>
              </a:ext>
            </a:extLst>
          </p:cNvPr>
          <p:cNvSpPr>
            <a:spLocks noGrp="1"/>
          </p:cNvSpPr>
          <p:nvPr>
            <p:ph idx="12"/>
          </p:nvPr>
        </p:nvSpPr>
        <p:spPr>
          <a:xfrm>
            <a:off x="612775" y="1333500"/>
            <a:ext cx="8153400" cy="1010620"/>
          </a:xfrm>
        </p:spPr>
        <p:txBody>
          <a:bodyPr/>
          <a:lstStyle/>
          <a:p>
            <a:r>
              <a:rPr lang="nl-NL" sz="1300" dirty="0"/>
              <a:t>De kansen van incidenten voor omgevingsveiligheid zijn afhankelijk van het </a:t>
            </a:r>
            <a:r>
              <a:rPr lang="nl-NL" sz="1300" b="1" dirty="0">
                <a:solidFill>
                  <a:schemeClr val="accent5"/>
                </a:solidFill>
              </a:rPr>
              <a:t>aantal installaties </a:t>
            </a:r>
            <a:r>
              <a:rPr lang="nl-NL" sz="1300" dirty="0"/>
              <a:t>of het </a:t>
            </a:r>
            <a:r>
              <a:rPr lang="nl-NL" sz="1300" b="1" dirty="0">
                <a:solidFill>
                  <a:schemeClr val="accent5"/>
                </a:solidFill>
              </a:rPr>
              <a:t>aantal vervoersbewegingen</a:t>
            </a:r>
            <a:r>
              <a:rPr lang="nl-NL" sz="1300" dirty="0">
                <a:solidFill>
                  <a:schemeClr val="accent5"/>
                </a:solidFill>
              </a:rPr>
              <a:t> </a:t>
            </a:r>
            <a:r>
              <a:rPr lang="nl-NL" sz="1300" dirty="0"/>
              <a:t>en de </a:t>
            </a:r>
            <a:r>
              <a:rPr lang="nl-NL" sz="1300" b="1" dirty="0">
                <a:solidFill>
                  <a:schemeClr val="accent5"/>
                </a:solidFill>
              </a:rPr>
              <a:t>afgelegde afstand </a:t>
            </a:r>
            <a:r>
              <a:rPr lang="nl-NL" sz="1300" dirty="0"/>
              <a:t>en van </a:t>
            </a:r>
            <a:r>
              <a:rPr lang="nl-NL" sz="1300" b="1" dirty="0">
                <a:solidFill>
                  <a:schemeClr val="accent5"/>
                </a:solidFill>
              </a:rPr>
              <a:t>specifieke kans op een incident</a:t>
            </a:r>
            <a:r>
              <a:rPr lang="nl-NL" sz="1300" dirty="0"/>
              <a:t>. Focus ligt op meest catastrofale incident.</a:t>
            </a:r>
          </a:p>
          <a:p>
            <a:r>
              <a:rPr lang="nl-NL" sz="1300" dirty="0"/>
              <a:t>De kansen van incidenten voor cyberaanvallen en terroristische aanslagen zijn vooral afhankelijk van de </a:t>
            </a:r>
            <a:r>
              <a:rPr lang="nl-NL" sz="1300" b="1" dirty="0">
                <a:solidFill>
                  <a:schemeClr val="accent5"/>
                </a:solidFill>
              </a:rPr>
              <a:t>kwetsbaarheid</a:t>
            </a:r>
            <a:r>
              <a:rPr lang="nl-NL" sz="1300" dirty="0"/>
              <a:t> en </a:t>
            </a:r>
            <a:r>
              <a:rPr lang="nl-NL" sz="1300" b="1" dirty="0">
                <a:solidFill>
                  <a:schemeClr val="accent5"/>
                </a:solidFill>
              </a:rPr>
              <a:t>impact</a:t>
            </a:r>
            <a:r>
              <a:rPr lang="nl-NL" sz="1300" dirty="0"/>
              <a:t> bij een aanval/aanslag.</a:t>
            </a:r>
          </a:p>
          <a:p>
            <a:endParaRPr lang="nl-NL" sz="1300" dirty="0"/>
          </a:p>
          <a:p>
            <a:endParaRPr lang="nl-NL" sz="1300" dirty="0"/>
          </a:p>
          <a:p>
            <a:endParaRPr lang="nl-NL" sz="1300" dirty="0"/>
          </a:p>
          <a:p>
            <a:endParaRPr lang="nl-NL" sz="1300" dirty="0"/>
          </a:p>
          <a:p>
            <a:endParaRPr lang="nl-NL" sz="1300" dirty="0"/>
          </a:p>
          <a:p>
            <a:endParaRPr lang="nl-NL" sz="1300" dirty="0"/>
          </a:p>
          <a:p>
            <a:endParaRPr lang="nl-NL" sz="1300" dirty="0"/>
          </a:p>
          <a:p>
            <a:endParaRPr lang="nl-NL" sz="1300" dirty="0"/>
          </a:p>
          <a:p>
            <a:endParaRPr lang="nl-NL" sz="1300" dirty="0"/>
          </a:p>
          <a:p>
            <a:endParaRPr lang="nl-NL" sz="1300" dirty="0"/>
          </a:p>
          <a:p>
            <a:endParaRPr lang="nl-NL" sz="1300" dirty="0"/>
          </a:p>
          <a:p>
            <a:endParaRPr lang="nl-NL" sz="1300" dirty="0"/>
          </a:p>
          <a:p>
            <a:endParaRPr lang="nl-NL" sz="1300" dirty="0"/>
          </a:p>
          <a:p>
            <a:endParaRPr lang="nl-NL" sz="1300" dirty="0"/>
          </a:p>
        </p:txBody>
      </p:sp>
      <p:sp>
        <p:nvSpPr>
          <p:cNvPr id="4" name="Slide Number Placeholder 3">
            <a:extLst>
              <a:ext uri="{FF2B5EF4-FFF2-40B4-BE49-F238E27FC236}">
                <a16:creationId xmlns:a16="http://schemas.microsoft.com/office/drawing/2014/main" id="{3FBE28D5-D442-1CF5-8F5E-B3E2EF6AD5E7}"/>
              </a:ext>
            </a:extLst>
          </p:cNvPr>
          <p:cNvSpPr>
            <a:spLocks noGrp="1"/>
          </p:cNvSpPr>
          <p:nvPr>
            <p:ph type="sldNum" sz="quarter" idx="4"/>
          </p:nvPr>
        </p:nvSpPr>
        <p:spPr/>
        <p:txBody>
          <a:bodyPr/>
          <a:lstStyle/>
          <a:p>
            <a:fld id="{EC3C4526-58D5-4DF6-B6A2-CFDA1F9CC3BB}" type="slidenum">
              <a:rPr lang="nl-NL" smtClean="0"/>
              <a:pPr/>
              <a:t>11</a:t>
            </a:fld>
            <a:endParaRPr lang="nl-NL" dirty="0"/>
          </a:p>
        </p:txBody>
      </p:sp>
      <p:sp>
        <p:nvSpPr>
          <p:cNvPr id="5" name="Rectangle 4">
            <a:extLst>
              <a:ext uri="{FF2B5EF4-FFF2-40B4-BE49-F238E27FC236}">
                <a16:creationId xmlns:a16="http://schemas.microsoft.com/office/drawing/2014/main" id="{CDBE349D-2D17-A1B0-9436-C7D652FDF3CA}"/>
              </a:ext>
            </a:extLst>
          </p:cNvPr>
          <p:cNvSpPr/>
          <p:nvPr/>
        </p:nvSpPr>
        <p:spPr>
          <a:xfrm>
            <a:off x="2958856" y="2587920"/>
            <a:ext cx="1682151" cy="825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t>Aantal installaties / afgelegde afstand bij transport (kms) [omgevingsveiligheid]</a:t>
            </a:r>
          </a:p>
        </p:txBody>
      </p:sp>
      <p:sp>
        <p:nvSpPr>
          <p:cNvPr id="6" name="Rectangle 5">
            <a:extLst>
              <a:ext uri="{FF2B5EF4-FFF2-40B4-BE49-F238E27FC236}">
                <a16:creationId xmlns:a16="http://schemas.microsoft.com/office/drawing/2014/main" id="{2DD33EF2-07C4-100E-F141-C8F068F1FEF1}"/>
              </a:ext>
            </a:extLst>
          </p:cNvPr>
          <p:cNvSpPr/>
          <p:nvPr/>
        </p:nvSpPr>
        <p:spPr>
          <a:xfrm>
            <a:off x="4940921" y="2587920"/>
            <a:ext cx="1682151" cy="825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t>Kans op incident/aanval per km of installatie</a:t>
            </a:r>
          </a:p>
        </p:txBody>
      </p:sp>
      <p:sp>
        <p:nvSpPr>
          <p:cNvPr id="7" name="Rectangle 6">
            <a:extLst>
              <a:ext uri="{FF2B5EF4-FFF2-40B4-BE49-F238E27FC236}">
                <a16:creationId xmlns:a16="http://schemas.microsoft.com/office/drawing/2014/main" id="{62419701-C7CD-6008-BF51-CFA70FED034D}"/>
              </a:ext>
            </a:extLst>
          </p:cNvPr>
          <p:cNvSpPr/>
          <p:nvPr/>
        </p:nvSpPr>
        <p:spPr>
          <a:xfrm>
            <a:off x="7049520" y="2587920"/>
            <a:ext cx="1682151" cy="825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t>Effect (doden, gewonden, materiële schade etc.)</a:t>
            </a:r>
          </a:p>
        </p:txBody>
      </p:sp>
      <p:sp>
        <p:nvSpPr>
          <p:cNvPr id="8" name="Rectangle 7">
            <a:extLst>
              <a:ext uri="{FF2B5EF4-FFF2-40B4-BE49-F238E27FC236}">
                <a16:creationId xmlns:a16="http://schemas.microsoft.com/office/drawing/2014/main" id="{268AD3BC-4C01-1DDC-D070-FCDA93F4F94C}"/>
              </a:ext>
            </a:extLst>
          </p:cNvPr>
          <p:cNvSpPr/>
          <p:nvPr/>
        </p:nvSpPr>
        <p:spPr>
          <a:xfrm>
            <a:off x="798112" y="2587920"/>
            <a:ext cx="1682151" cy="825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t>Risico</a:t>
            </a:r>
          </a:p>
        </p:txBody>
      </p:sp>
      <p:sp>
        <p:nvSpPr>
          <p:cNvPr id="9" name="Equals 8">
            <a:extLst>
              <a:ext uri="{FF2B5EF4-FFF2-40B4-BE49-F238E27FC236}">
                <a16:creationId xmlns:a16="http://schemas.microsoft.com/office/drawing/2014/main" id="{F11E1D2D-474A-0EF9-581A-72E775FBE442}"/>
              </a:ext>
            </a:extLst>
          </p:cNvPr>
          <p:cNvSpPr/>
          <p:nvPr/>
        </p:nvSpPr>
        <p:spPr>
          <a:xfrm>
            <a:off x="2596592" y="2907099"/>
            <a:ext cx="267381" cy="293298"/>
          </a:xfrm>
          <a:prstGeom prst="mathEqual">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0" name="Multiplication Sign 9">
            <a:extLst>
              <a:ext uri="{FF2B5EF4-FFF2-40B4-BE49-F238E27FC236}">
                <a16:creationId xmlns:a16="http://schemas.microsoft.com/office/drawing/2014/main" id="{7E4FF3C6-74A6-13CA-C3D3-1D19F551860B}"/>
              </a:ext>
            </a:extLst>
          </p:cNvPr>
          <p:cNvSpPr/>
          <p:nvPr/>
        </p:nvSpPr>
        <p:spPr>
          <a:xfrm>
            <a:off x="4665241" y="2866962"/>
            <a:ext cx="251446" cy="293298"/>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Multiplication Sign 10">
            <a:extLst>
              <a:ext uri="{FF2B5EF4-FFF2-40B4-BE49-F238E27FC236}">
                <a16:creationId xmlns:a16="http://schemas.microsoft.com/office/drawing/2014/main" id="{E3A4FA16-C953-47F5-1930-CB500A368A81}"/>
              </a:ext>
            </a:extLst>
          </p:cNvPr>
          <p:cNvSpPr/>
          <p:nvPr/>
        </p:nvSpPr>
        <p:spPr>
          <a:xfrm>
            <a:off x="6717184" y="2866962"/>
            <a:ext cx="251446" cy="293298"/>
          </a:xfrm>
          <a:prstGeom prst="mathMultipl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Right Brace 11">
            <a:extLst>
              <a:ext uri="{FF2B5EF4-FFF2-40B4-BE49-F238E27FC236}">
                <a16:creationId xmlns:a16="http://schemas.microsoft.com/office/drawing/2014/main" id="{7B009CCA-953D-AF00-238D-6184EC0502B9}"/>
              </a:ext>
            </a:extLst>
          </p:cNvPr>
          <p:cNvSpPr/>
          <p:nvPr/>
        </p:nvSpPr>
        <p:spPr>
          <a:xfrm rot="5400000">
            <a:off x="4572665" y="2522549"/>
            <a:ext cx="436598" cy="3664216"/>
          </a:xfrm>
          <a:prstGeom prst="rightBrace">
            <a:avLst>
              <a:gd name="adj1" fmla="val 915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14" name="TextBox 13">
            <a:extLst>
              <a:ext uri="{FF2B5EF4-FFF2-40B4-BE49-F238E27FC236}">
                <a16:creationId xmlns:a16="http://schemas.microsoft.com/office/drawing/2014/main" id="{A1C82BC5-1579-A611-32A3-5DDFD5670BF6}"/>
              </a:ext>
            </a:extLst>
          </p:cNvPr>
          <p:cNvSpPr txBox="1"/>
          <p:nvPr/>
        </p:nvSpPr>
        <p:spPr bwMode="auto">
          <a:xfrm>
            <a:off x="4290638" y="4572954"/>
            <a:ext cx="914400" cy="26741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1200" b="0" i="0" u="none" strike="noStrike" kern="1200" cap="none" spc="0" normalizeH="0" baseline="0" dirty="0">
                <a:ln>
                  <a:noFill/>
                </a:ln>
                <a:solidFill>
                  <a:srgbClr val="13007C"/>
                </a:solidFill>
                <a:effectLst/>
                <a:uLnTx/>
                <a:uFillTx/>
                <a:latin typeface="Futura Std Book" pitchFamily="34" charset="0"/>
                <a:ea typeface="+mn-ea"/>
                <a:cs typeface="+mn-cs"/>
              </a:rPr>
              <a:t>Totale kans omgevingsveiligheid</a:t>
            </a:r>
          </a:p>
        </p:txBody>
      </p:sp>
      <p:sp>
        <p:nvSpPr>
          <p:cNvPr id="13" name="TextBox 12">
            <a:extLst>
              <a:ext uri="{FF2B5EF4-FFF2-40B4-BE49-F238E27FC236}">
                <a16:creationId xmlns:a16="http://schemas.microsoft.com/office/drawing/2014/main" id="{9E24D7CC-08E2-32D5-7D38-A6324AA39F02}"/>
              </a:ext>
            </a:extLst>
          </p:cNvPr>
          <p:cNvSpPr txBox="1"/>
          <p:nvPr/>
        </p:nvSpPr>
        <p:spPr bwMode="auto">
          <a:xfrm>
            <a:off x="4940919" y="3811198"/>
            <a:ext cx="914400" cy="26741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1200" b="0" i="0" u="none" strike="noStrike" kern="1200" cap="none" spc="0" normalizeH="0" baseline="0" dirty="0">
                <a:ln>
                  <a:noFill/>
                </a:ln>
                <a:solidFill>
                  <a:srgbClr val="13007C"/>
                </a:solidFill>
                <a:effectLst/>
                <a:uLnTx/>
                <a:uFillTx/>
                <a:latin typeface="Futura Std Book" pitchFamily="34" charset="0"/>
                <a:ea typeface="+mn-ea"/>
                <a:cs typeface="+mn-cs"/>
              </a:rPr>
              <a:t>Kans cyber/terrorisme</a:t>
            </a:r>
          </a:p>
        </p:txBody>
      </p:sp>
      <p:sp>
        <p:nvSpPr>
          <p:cNvPr id="22" name="Right Brace 21">
            <a:extLst>
              <a:ext uri="{FF2B5EF4-FFF2-40B4-BE49-F238E27FC236}">
                <a16:creationId xmlns:a16="http://schemas.microsoft.com/office/drawing/2014/main" id="{159F99B3-848C-0561-D2B0-67FCF8153179}"/>
              </a:ext>
            </a:extLst>
          </p:cNvPr>
          <p:cNvSpPr/>
          <p:nvPr/>
        </p:nvSpPr>
        <p:spPr>
          <a:xfrm rot="5400000">
            <a:off x="5563697" y="2759606"/>
            <a:ext cx="436598" cy="1682151"/>
          </a:xfrm>
          <a:prstGeom prst="rightBrace">
            <a:avLst>
              <a:gd name="adj1" fmla="val 915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23" name="TextBox 22">
            <a:extLst>
              <a:ext uri="{FF2B5EF4-FFF2-40B4-BE49-F238E27FC236}">
                <a16:creationId xmlns:a16="http://schemas.microsoft.com/office/drawing/2014/main" id="{729964AE-91CA-CE3B-6CF3-D1DA8019E1E5}"/>
              </a:ext>
            </a:extLst>
          </p:cNvPr>
          <p:cNvSpPr txBox="1"/>
          <p:nvPr/>
        </p:nvSpPr>
        <p:spPr bwMode="auto">
          <a:xfrm>
            <a:off x="7060135" y="3799696"/>
            <a:ext cx="914400" cy="26741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1200" b="0" i="0" u="none" strike="noStrike" kern="1200" cap="none" spc="0" normalizeH="0" baseline="0" dirty="0">
                <a:ln>
                  <a:noFill/>
                </a:ln>
                <a:solidFill>
                  <a:srgbClr val="13007C"/>
                </a:solidFill>
                <a:effectLst/>
                <a:uLnTx/>
                <a:uFillTx/>
                <a:latin typeface="Futura Std Book" pitchFamily="34" charset="0"/>
                <a:ea typeface="+mn-ea"/>
                <a:cs typeface="+mn-cs"/>
              </a:rPr>
              <a:t>Impact cyber/terrorisme</a:t>
            </a:r>
          </a:p>
          <a:p>
            <a:pPr marR="0" algn="l" defTabSz="914400" rtl="0" eaLnBrk="0" fontAlgn="base" latinLnBrk="0" hangingPunct="0">
              <a:lnSpc>
                <a:spcPct val="100000"/>
              </a:lnSpc>
              <a:spcBef>
                <a:spcPts val="600"/>
              </a:spcBef>
              <a:spcAft>
                <a:spcPct val="0"/>
              </a:spcAft>
              <a:buClr>
                <a:srgbClr val="C00000"/>
              </a:buClr>
              <a:buSzPct val="100000"/>
              <a:tabLst/>
            </a:pPr>
            <a:r>
              <a:rPr lang="nl-NL" sz="1200" dirty="0">
                <a:solidFill>
                  <a:srgbClr val="13007C"/>
                </a:solidFill>
                <a:latin typeface="Futura Std Book" pitchFamily="34" charset="0"/>
              </a:rPr>
              <a:t>en omgevingsveiligheid</a:t>
            </a:r>
            <a:endParaRPr kumimoji="0" lang="nl-NL" sz="1200" b="0" i="0" u="none" strike="noStrike" kern="1200" cap="none" spc="0" normalizeH="0" baseline="0" dirty="0">
              <a:ln>
                <a:noFill/>
              </a:ln>
              <a:solidFill>
                <a:srgbClr val="13007C"/>
              </a:solidFill>
              <a:effectLst/>
              <a:uLnTx/>
              <a:uFillTx/>
              <a:latin typeface="Futura Std Book" pitchFamily="34" charset="0"/>
              <a:ea typeface="+mn-ea"/>
              <a:cs typeface="+mn-cs"/>
            </a:endParaRPr>
          </a:p>
        </p:txBody>
      </p:sp>
      <p:sp>
        <p:nvSpPr>
          <p:cNvPr id="24" name="Right Brace 23">
            <a:extLst>
              <a:ext uri="{FF2B5EF4-FFF2-40B4-BE49-F238E27FC236}">
                <a16:creationId xmlns:a16="http://schemas.microsoft.com/office/drawing/2014/main" id="{E7110967-9DA6-420F-5F55-1D9CD8106211}"/>
              </a:ext>
            </a:extLst>
          </p:cNvPr>
          <p:cNvSpPr/>
          <p:nvPr/>
        </p:nvSpPr>
        <p:spPr>
          <a:xfrm rot="5400000">
            <a:off x="7682913" y="2748104"/>
            <a:ext cx="436598" cy="1682151"/>
          </a:xfrm>
          <a:prstGeom prst="rightBrace">
            <a:avLst>
              <a:gd name="adj1" fmla="val 915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Tree>
    <p:extLst>
      <p:ext uri="{BB962C8B-B14F-4D97-AF65-F5344CB8AC3E}">
        <p14:creationId xmlns:p14="http://schemas.microsoft.com/office/powerpoint/2010/main" val="17343398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827D-EF91-6D68-8C45-72590B57E58D}"/>
              </a:ext>
            </a:extLst>
          </p:cNvPr>
          <p:cNvSpPr>
            <a:spLocks noGrp="1"/>
          </p:cNvSpPr>
          <p:nvPr>
            <p:ph type="title"/>
          </p:nvPr>
        </p:nvSpPr>
        <p:spPr/>
        <p:txBody>
          <a:bodyPr/>
          <a:lstStyle/>
          <a:p>
            <a:r>
              <a:rPr lang="nl-NL" dirty="0"/>
              <a:t>Experts hebben de positie van elk incident op de risicomatrix geschat; per keten is vervolgens het totale risico bepaald.</a:t>
            </a:r>
          </a:p>
        </p:txBody>
      </p:sp>
      <p:sp>
        <p:nvSpPr>
          <p:cNvPr id="4" name="Slide Number Placeholder 3">
            <a:extLst>
              <a:ext uri="{FF2B5EF4-FFF2-40B4-BE49-F238E27FC236}">
                <a16:creationId xmlns:a16="http://schemas.microsoft.com/office/drawing/2014/main" id="{5A2FD722-8EC2-65F6-756F-41EFF8386905}"/>
              </a:ext>
            </a:extLst>
          </p:cNvPr>
          <p:cNvSpPr>
            <a:spLocks noGrp="1"/>
          </p:cNvSpPr>
          <p:nvPr>
            <p:ph type="sldNum" sz="quarter" idx="4"/>
          </p:nvPr>
        </p:nvSpPr>
        <p:spPr/>
        <p:txBody>
          <a:bodyPr/>
          <a:lstStyle/>
          <a:p>
            <a:fld id="{EC3C4526-58D5-4DF6-B6A2-CFDA1F9CC3BB}" type="slidenum">
              <a:rPr lang="nl-NL" smtClean="0"/>
              <a:pPr/>
              <a:t>12</a:t>
            </a:fld>
            <a:endParaRPr lang="nl-NL" dirty="0"/>
          </a:p>
        </p:txBody>
      </p:sp>
      <p:sp>
        <p:nvSpPr>
          <p:cNvPr id="5" name="Content Placeholder 2">
            <a:extLst>
              <a:ext uri="{FF2B5EF4-FFF2-40B4-BE49-F238E27FC236}">
                <a16:creationId xmlns:a16="http://schemas.microsoft.com/office/drawing/2014/main" id="{7CDD108C-B661-7DE7-A468-F0D3F5AB1D6F}"/>
              </a:ext>
            </a:extLst>
          </p:cNvPr>
          <p:cNvSpPr txBox="1">
            <a:spLocks/>
          </p:cNvSpPr>
          <p:nvPr/>
        </p:nvSpPr>
        <p:spPr bwMode="auto">
          <a:xfrm>
            <a:off x="648582" y="1260336"/>
            <a:ext cx="3665927" cy="413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6" indent="-319086" algn="l" rtl="0" eaLnBrk="1" fontAlgn="base" hangingPunct="1">
              <a:spcBef>
                <a:spcPts val="700"/>
              </a:spcBef>
              <a:spcAft>
                <a:spcPct val="0"/>
              </a:spcAft>
              <a:buClr>
                <a:srgbClr val="C00000"/>
              </a:buClr>
              <a:buSzPct val="100000"/>
              <a:buFont typeface="Wingdings" panose="05000000000000000000" pitchFamily="2" charset="2"/>
              <a:buChar char="n"/>
              <a:defRPr lang="en-US" sz="1100" b="0" kern="1200">
                <a:solidFill>
                  <a:srgbClr val="000000"/>
                </a:solidFill>
                <a:latin typeface="Futura Std Book" pitchFamily="34" charset="0"/>
                <a:ea typeface="+mn-ea"/>
                <a:cs typeface="+mn-cs"/>
              </a:defRPr>
            </a:lvl1pPr>
            <a:lvl2pPr marL="639759" indent="-273048" algn="l" rtl="0" eaLnBrk="1" fontAlgn="base" hangingPunct="1">
              <a:spcBef>
                <a:spcPts val="550"/>
              </a:spcBef>
              <a:spcAft>
                <a:spcPct val="0"/>
              </a:spcAft>
              <a:buClr>
                <a:schemeClr val="accent6"/>
              </a:buClr>
              <a:buSzPct val="100000"/>
              <a:buFont typeface="Wingdings" panose="05000000000000000000" pitchFamily="2" charset="2"/>
              <a:buChar char="n"/>
              <a:defRPr lang="en-US" sz="1100" b="0" kern="1200">
                <a:solidFill>
                  <a:srgbClr val="000000"/>
                </a:solidFill>
                <a:latin typeface="Futura Std Book" pitchFamily="34" charset="0"/>
                <a:ea typeface="+mn-ea"/>
                <a:cs typeface="+mn-cs"/>
              </a:defRPr>
            </a:lvl2pPr>
            <a:lvl3pPr marL="914395" indent="-228598" algn="l" rtl="0" eaLnBrk="1" fontAlgn="base" hangingPunct="1">
              <a:spcBef>
                <a:spcPts val="500"/>
              </a:spcBef>
              <a:spcAft>
                <a:spcPct val="0"/>
              </a:spcAft>
              <a:buClr>
                <a:schemeClr val="accent6">
                  <a:lumMod val="60000"/>
                  <a:lumOff val="40000"/>
                </a:schemeClr>
              </a:buClr>
              <a:buSzPct val="100000"/>
              <a:buFont typeface="Wingdings" panose="05000000000000000000" pitchFamily="2" charset="2"/>
              <a:buChar char="§"/>
              <a:defRPr sz="1100" b="0" kern="1200">
                <a:solidFill>
                  <a:srgbClr val="000000"/>
                </a:solidFill>
                <a:latin typeface="Futura Std Book" pitchFamily="34" charset="0"/>
                <a:ea typeface="+mn-ea"/>
                <a:cs typeface="+mn-cs"/>
              </a:defRPr>
            </a:lvl3pPr>
            <a:lvl4pPr marL="1371592" indent="-228598" algn="l" rtl="0" eaLnBrk="1" fontAlgn="base" hangingPunct="1">
              <a:spcBef>
                <a:spcPts val="400"/>
              </a:spcBef>
              <a:spcAft>
                <a:spcPct val="0"/>
              </a:spcAft>
              <a:buClr>
                <a:schemeClr val="accent6">
                  <a:lumMod val="60000"/>
                  <a:lumOff val="40000"/>
                </a:schemeClr>
              </a:buClr>
              <a:buSzPct val="100000"/>
              <a:buFont typeface="Wingdings" panose="05000000000000000000" pitchFamily="2" charset="2"/>
              <a:buChar char="§"/>
              <a:defRPr sz="1100" b="0" kern="1200">
                <a:solidFill>
                  <a:srgbClr val="000000"/>
                </a:solidFill>
                <a:latin typeface="Futura Std Book" pitchFamily="34" charset="0"/>
                <a:ea typeface="+mn-ea"/>
                <a:cs typeface="+mn-cs"/>
              </a:defRPr>
            </a:lvl4pPr>
            <a:lvl5pPr marL="1828789" indent="-228598" algn="l" rtl="0" eaLnBrk="1" fontAlgn="base" hangingPunct="1">
              <a:spcBef>
                <a:spcPts val="400"/>
              </a:spcBef>
              <a:spcAft>
                <a:spcPct val="0"/>
              </a:spcAft>
              <a:buClr>
                <a:schemeClr val="accent6">
                  <a:lumMod val="60000"/>
                  <a:lumOff val="40000"/>
                </a:schemeClr>
              </a:buClr>
              <a:buSzPct val="100000"/>
              <a:buFont typeface="Wingdings" panose="05000000000000000000" pitchFamily="2" charset="2"/>
              <a:buChar char="§"/>
              <a:defRPr sz="1100" b="0" kern="1200">
                <a:solidFill>
                  <a:srgbClr val="000000"/>
                </a:solidFill>
                <a:latin typeface="Futura Std Book" pitchFamily="34" charset="0"/>
                <a:ea typeface="+mn-ea"/>
                <a:cs typeface="+mn-cs"/>
              </a:defRPr>
            </a:lvl5pPr>
            <a:lvl6pPr marL="2103108" indent="-22859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27" indent="-22859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45" indent="-22859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63" indent="-22859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r>
              <a:rPr lang="nl-NL" sz="1300" dirty="0"/>
              <a:t>We gebruiken de schaalverdeling uit de regionale risicoprofielen.</a:t>
            </a:r>
          </a:p>
        </p:txBody>
      </p:sp>
      <p:pic>
        <p:nvPicPr>
          <p:cNvPr id="6" name="Picture 5">
            <a:extLst>
              <a:ext uri="{FF2B5EF4-FFF2-40B4-BE49-F238E27FC236}">
                <a16:creationId xmlns:a16="http://schemas.microsoft.com/office/drawing/2014/main" id="{03567726-C2E1-932D-48FC-4571823CE193}"/>
              </a:ext>
            </a:extLst>
          </p:cNvPr>
          <p:cNvPicPr>
            <a:picLocks noChangeAspect="1"/>
          </p:cNvPicPr>
          <p:nvPr/>
        </p:nvPicPr>
        <p:blipFill rotWithShape="1">
          <a:blip r:embed="rId2"/>
          <a:srcRect r="19850"/>
          <a:stretch/>
        </p:blipFill>
        <p:spPr>
          <a:xfrm>
            <a:off x="4218317" y="1225813"/>
            <a:ext cx="4528868" cy="4332474"/>
          </a:xfrm>
          <a:prstGeom prst="rect">
            <a:avLst/>
          </a:prstGeom>
        </p:spPr>
      </p:pic>
      <p:graphicFrame>
        <p:nvGraphicFramePr>
          <p:cNvPr id="7" name="Table 6">
            <a:extLst>
              <a:ext uri="{FF2B5EF4-FFF2-40B4-BE49-F238E27FC236}">
                <a16:creationId xmlns:a16="http://schemas.microsoft.com/office/drawing/2014/main" id="{3DB78F41-97C4-D0D4-686E-0055FB6D75A3}"/>
              </a:ext>
            </a:extLst>
          </p:cNvPr>
          <p:cNvGraphicFramePr>
            <a:graphicFrameLocks noGrp="1"/>
          </p:cNvGraphicFramePr>
          <p:nvPr>
            <p:extLst>
              <p:ext uri="{D42A27DB-BD31-4B8C-83A1-F6EECF244321}">
                <p14:modId xmlns:p14="http://schemas.microsoft.com/office/powerpoint/2010/main" val="4168944290"/>
              </p:ext>
            </p:extLst>
          </p:nvPr>
        </p:nvGraphicFramePr>
        <p:xfrm>
          <a:off x="891546" y="1872604"/>
          <a:ext cx="3180000" cy="1501931"/>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1139319331"/>
                    </a:ext>
                  </a:extLst>
                </a:gridCol>
                <a:gridCol w="1524000">
                  <a:extLst>
                    <a:ext uri="{9D8B030D-6E8A-4147-A177-3AD203B41FA5}">
                      <a16:colId xmlns:a16="http://schemas.microsoft.com/office/drawing/2014/main" val="1772021324"/>
                    </a:ext>
                  </a:extLst>
                </a:gridCol>
              </a:tblGrid>
              <a:tr h="282731">
                <a:tc>
                  <a:txBody>
                    <a:bodyPr/>
                    <a:lstStyle/>
                    <a:p>
                      <a:r>
                        <a:rPr lang="nl-NL" sz="1000" noProof="0" dirty="0"/>
                        <a:t>Klasse waarschijnlijkheid</a:t>
                      </a:r>
                    </a:p>
                  </a:txBody>
                  <a:tcPr/>
                </a:tc>
                <a:tc>
                  <a:txBody>
                    <a:bodyPr/>
                    <a:lstStyle/>
                    <a:p>
                      <a:r>
                        <a:rPr lang="nl-NL" sz="1000" noProof="0" dirty="0"/>
                        <a:t>% per 5 jaar</a:t>
                      </a:r>
                    </a:p>
                  </a:txBody>
                  <a:tcPr/>
                </a:tc>
                <a:extLst>
                  <a:ext uri="{0D108BD9-81ED-4DB2-BD59-A6C34878D82A}">
                    <a16:rowId xmlns:a16="http://schemas.microsoft.com/office/drawing/2014/main" val="318290613"/>
                  </a:ext>
                </a:extLst>
              </a:tr>
              <a:tr h="0">
                <a:tc>
                  <a:txBody>
                    <a:bodyPr/>
                    <a:lstStyle/>
                    <a:p>
                      <a:r>
                        <a:rPr lang="nl-NL" sz="1000" noProof="0" dirty="0"/>
                        <a:t>Zeer onwaarschijnlijk</a:t>
                      </a:r>
                    </a:p>
                  </a:txBody>
                  <a:tcPr>
                    <a:solidFill>
                      <a:schemeClr val="bg1">
                        <a:lumMod val="85000"/>
                      </a:schemeClr>
                    </a:solidFill>
                  </a:tcPr>
                </a:tc>
                <a:tc>
                  <a:txBody>
                    <a:bodyPr/>
                    <a:lstStyle/>
                    <a:p>
                      <a:pPr algn="r"/>
                      <a:r>
                        <a:rPr lang="nl-NL" sz="1000" noProof="0" dirty="0"/>
                        <a:t>&lt; 0.05%</a:t>
                      </a:r>
                    </a:p>
                  </a:txBody>
                  <a:tcPr>
                    <a:solidFill>
                      <a:schemeClr val="bg1">
                        <a:lumMod val="85000"/>
                      </a:schemeClr>
                    </a:solidFill>
                  </a:tcPr>
                </a:tc>
                <a:extLst>
                  <a:ext uri="{0D108BD9-81ED-4DB2-BD59-A6C34878D82A}">
                    <a16:rowId xmlns:a16="http://schemas.microsoft.com/office/drawing/2014/main" val="3566127616"/>
                  </a:ext>
                </a:extLst>
              </a:tr>
              <a:tr h="0">
                <a:tc>
                  <a:txBody>
                    <a:bodyPr/>
                    <a:lstStyle/>
                    <a:p>
                      <a:r>
                        <a:rPr lang="nl-NL" sz="1000" noProof="0" dirty="0"/>
                        <a:t>Onwaarschijnlijk</a:t>
                      </a:r>
                    </a:p>
                  </a:txBody>
                  <a:tcPr>
                    <a:solidFill>
                      <a:schemeClr val="bg1">
                        <a:lumMod val="85000"/>
                      </a:schemeClr>
                    </a:solidFill>
                  </a:tcPr>
                </a:tc>
                <a:tc>
                  <a:txBody>
                    <a:bodyPr/>
                    <a:lstStyle/>
                    <a:p>
                      <a:pPr algn="r"/>
                      <a:r>
                        <a:rPr lang="nl-NL" sz="1000" noProof="0" dirty="0"/>
                        <a:t>0.05-0.5%</a:t>
                      </a:r>
                    </a:p>
                  </a:txBody>
                  <a:tcPr>
                    <a:solidFill>
                      <a:schemeClr val="bg1">
                        <a:lumMod val="85000"/>
                      </a:schemeClr>
                    </a:solidFill>
                  </a:tcPr>
                </a:tc>
                <a:extLst>
                  <a:ext uri="{0D108BD9-81ED-4DB2-BD59-A6C34878D82A}">
                    <a16:rowId xmlns:a16="http://schemas.microsoft.com/office/drawing/2014/main" val="934306259"/>
                  </a:ext>
                </a:extLst>
              </a:tr>
              <a:tr h="0">
                <a:tc>
                  <a:txBody>
                    <a:bodyPr/>
                    <a:lstStyle/>
                    <a:p>
                      <a:r>
                        <a:rPr lang="nl-NL" sz="1000" noProof="0" dirty="0"/>
                        <a:t>Enigszins waarschijnlijk</a:t>
                      </a:r>
                    </a:p>
                  </a:txBody>
                  <a:tcPr>
                    <a:solidFill>
                      <a:schemeClr val="bg1">
                        <a:lumMod val="85000"/>
                      </a:schemeClr>
                    </a:solidFill>
                  </a:tcPr>
                </a:tc>
                <a:tc>
                  <a:txBody>
                    <a:bodyPr/>
                    <a:lstStyle/>
                    <a:p>
                      <a:pPr algn="r"/>
                      <a:r>
                        <a:rPr lang="nl-NL" sz="1000" noProof="0" dirty="0"/>
                        <a:t>0.5-5%</a:t>
                      </a:r>
                    </a:p>
                  </a:txBody>
                  <a:tcPr>
                    <a:solidFill>
                      <a:schemeClr val="bg1">
                        <a:lumMod val="85000"/>
                      </a:schemeClr>
                    </a:solidFill>
                  </a:tcPr>
                </a:tc>
                <a:extLst>
                  <a:ext uri="{0D108BD9-81ED-4DB2-BD59-A6C34878D82A}">
                    <a16:rowId xmlns:a16="http://schemas.microsoft.com/office/drawing/2014/main" val="1645409195"/>
                  </a:ext>
                </a:extLst>
              </a:tr>
              <a:tr h="0">
                <a:tc>
                  <a:txBody>
                    <a:bodyPr/>
                    <a:lstStyle/>
                    <a:p>
                      <a:r>
                        <a:rPr lang="nl-NL" sz="1000" noProof="0" dirty="0"/>
                        <a:t>Waarschijnlijk</a:t>
                      </a:r>
                    </a:p>
                  </a:txBody>
                  <a:tcPr>
                    <a:solidFill>
                      <a:schemeClr val="bg1">
                        <a:lumMod val="85000"/>
                      </a:schemeClr>
                    </a:solidFill>
                  </a:tcPr>
                </a:tc>
                <a:tc>
                  <a:txBody>
                    <a:bodyPr/>
                    <a:lstStyle/>
                    <a:p>
                      <a:pPr algn="r"/>
                      <a:r>
                        <a:rPr lang="nl-NL" sz="1000" noProof="0" dirty="0"/>
                        <a:t>5-50%</a:t>
                      </a:r>
                    </a:p>
                  </a:txBody>
                  <a:tcPr>
                    <a:solidFill>
                      <a:schemeClr val="bg1">
                        <a:lumMod val="85000"/>
                      </a:schemeClr>
                    </a:solidFill>
                  </a:tcPr>
                </a:tc>
                <a:extLst>
                  <a:ext uri="{0D108BD9-81ED-4DB2-BD59-A6C34878D82A}">
                    <a16:rowId xmlns:a16="http://schemas.microsoft.com/office/drawing/2014/main" val="2567873207"/>
                  </a:ext>
                </a:extLst>
              </a:tr>
              <a:tr h="0">
                <a:tc>
                  <a:txBody>
                    <a:bodyPr/>
                    <a:lstStyle/>
                    <a:p>
                      <a:r>
                        <a:rPr lang="nl-NL" sz="1000" noProof="0" dirty="0"/>
                        <a:t>Zeer waarschijnlijk</a:t>
                      </a:r>
                    </a:p>
                  </a:txBody>
                  <a:tcPr>
                    <a:solidFill>
                      <a:schemeClr val="bg1">
                        <a:lumMod val="85000"/>
                      </a:schemeClr>
                    </a:solidFill>
                  </a:tcPr>
                </a:tc>
                <a:tc>
                  <a:txBody>
                    <a:bodyPr/>
                    <a:lstStyle/>
                    <a:p>
                      <a:pPr algn="r"/>
                      <a:r>
                        <a:rPr lang="nl-NL" sz="1000" noProof="0" dirty="0"/>
                        <a:t>50-100%</a:t>
                      </a:r>
                    </a:p>
                  </a:txBody>
                  <a:tcPr>
                    <a:solidFill>
                      <a:schemeClr val="bg1">
                        <a:lumMod val="85000"/>
                      </a:schemeClr>
                    </a:solidFill>
                  </a:tcPr>
                </a:tc>
                <a:extLst>
                  <a:ext uri="{0D108BD9-81ED-4DB2-BD59-A6C34878D82A}">
                    <a16:rowId xmlns:a16="http://schemas.microsoft.com/office/drawing/2014/main" val="1605283100"/>
                  </a:ext>
                </a:extLst>
              </a:tr>
            </a:tbl>
          </a:graphicData>
        </a:graphic>
      </p:graphicFrame>
      <p:graphicFrame>
        <p:nvGraphicFramePr>
          <p:cNvPr id="8" name="Table 7">
            <a:extLst>
              <a:ext uri="{FF2B5EF4-FFF2-40B4-BE49-F238E27FC236}">
                <a16:creationId xmlns:a16="http://schemas.microsoft.com/office/drawing/2014/main" id="{79D2457C-2DD5-1412-EE5C-9CBDE4227293}"/>
              </a:ext>
            </a:extLst>
          </p:cNvPr>
          <p:cNvGraphicFramePr>
            <a:graphicFrameLocks noGrp="1"/>
          </p:cNvGraphicFramePr>
          <p:nvPr>
            <p:extLst>
              <p:ext uri="{D42A27DB-BD31-4B8C-83A1-F6EECF244321}">
                <p14:modId xmlns:p14="http://schemas.microsoft.com/office/powerpoint/2010/main" val="2454036494"/>
              </p:ext>
            </p:extLst>
          </p:nvPr>
        </p:nvGraphicFramePr>
        <p:xfrm>
          <a:off x="891546" y="3375374"/>
          <a:ext cx="3180000" cy="1950720"/>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1139319331"/>
                    </a:ext>
                  </a:extLst>
                </a:gridCol>
                <a:gridCol w="1524000">
                  <a:extLst>
                    <a:ext uri="{9D8B030D-6E8A-4147-A177-3AD203B41FA5}">
                      <a16:colId xmlns:a16="http://schemas.microsoft.com/office/drawing/2014/main" val="1772021324"/>
                    </a:ext>
                  </a:extLst>
                </a:gridCol>
              </a:tblGrid>
              <a:tr h="0">
                <a:tc>
                  <a:txBody>
                    <a:bodyPr/>
                    <a:lstStyle/>
                    <a:p>
                      <a:r>
                        <a:rPr lang="nl-NL" sz="1000" noProof="0" dirty="0"/>
                        <a:t>Klasse gevolgen</a:t>
                      </a:r>
                    </a:p>
                  </a:txBody>
                  <a:tcPr/>
                </a:tc>
                <a:tc>
                  <a:txBody>
                    <a:bodyPr/>
                    <a:lstStyle/>
                    <a:p>
                      <a:r>
                        <a:rPr lang="nl-NL" sz="1000" noProof="0" dirty="0"/>
                        <a:t>Vb. aantal doden</a:t>
                      </a:r>
                    </a:p>
                  </a:txBody>
                  <a:tcPr/>
                </a:tc>
                <a:extLst>
                  <a:ext uri="{0D108BD9-81ED-4DB2-BD59-A6C34878D82A}">
                    <a16:rowId xmlns:a16="http://schemas.microsoft.com/office/drawing/2014/main" val="318290613"/>
                  </a:ext>
                </a:extLst>
              </a:tr>
              <a:tr h="0">
                <a:tc>
                  <a:txBody>
                    <a:bodyPr/>
                    <a:lstStyle/>
                    <a:p>
                      <a:r>
                        <a:rPr lang="nl-NL" sz="1000" noProof="0" dirty="0"/>
                        <a:t>Beperkt</a:t>
                      </a:r>
                    </a:p>
                  </a:txBody>
                  <a:tcPr>
                    <a:solidFill>
                      <a:schemeClr val="bg1">
                        <a:lumMod val="85000"/>
                      </a:schemeClr>
                    </a:solidFill>
                  </a:tcPr>
                </a:tc>
                <a:tc>
                  <a:txBody>
                    <a:bodyPr/>
                    <a:lstStyle/>
                    <a:p>
                      <a:pPr algn="r"/>
                      <a:r>
                        <a:rPr lang="en-US" sz="1000" noProof="0" dirty="0"/>
                        <a:t>1</a:t>
                      </a:r>
                      <a:endParaRPr lang="nl-NL" sz="1000" noProof="0" dirty="0"/>
                    </a:p>
                  </a:txBody>
                  <a:tcPr>
                    <a:solidFill>
                      <a:schemeClr val="bg1">
                        <a:lumMod val="85000"/>
                      </a:schemeClr>
                    </a:solidFill>
                  </a:tcPr>
                </a:tc>
                <a:extLst>
                  <a:ext uri="{0D108BD9-81ED-4DB2-BD59-A6C34878D82A}">
                    <a16:rowId xmlns:a16="http://schemas.microsoft.com/office/drawing/2014/main" val="3566127616"/>
                  </a:ext>
                </a:extLst>
              </a:tr>
              <a:tr h="0">
                <a:tc>
                  <a:txBody>
                    <a:bodyPr/>
                    <a:lstStyle/>
                    <a:p>
                      <a:r>
                        <a:rPr lang="nl-NL" sz="1000" noProof="0" dirty="0"/>
                        <a:t>Aanzienlijk</a:t>
                      </a:r>
                    </a:p>
                  </a:txBody>
                  <a:tcPr>
                    <a:solidFill>
                      <a:schemeClr val="bg1">
                        <a:lumMod val="85000"/>
                      </a:schemeClr>
                    </a:solidFill>
                  </a:tcPr>
                </a:tc>
                <a:tc>
                  <a:txBody>
                    <a:bodyPr/>
                    <a:lstStyle/>
                    <a:p>
                      <a:pPr algn="r"/>
                      <a:r>
                        <a:rPr lang="en-US" sz="1000" noProof="0" dirty="0"/>
                        <a:t>1-4</a:t>
                      </a:r>
                      <a:endParaRPr lang="nl-NL" sz="1000" noProof="0" dirty="0"/>
                    </a:p>
                  </a:txBody>
                  <a:tcPr>
                    <a:solidFill>
                      <a:schemeClr val="bg1">
                        <a:lumMod val="85000"/>
                      </a:schemeClr>
                    </a:solidFill>
                  </a:tcPr>
                </a:tc>
                <a:extLst>
                  <a:ext uri="{0D108BD9-81ED-4DB2-BD59-A6C34878D82A}">
                    <a16:rowId xmlns:a16="http://schemas.microsoft.com/office/drawing/2014/main" val="934306259"/>
                  </a:ext>
                </a:extLst>
              </a:tr>
              <a:tr h="0">
                <a:tc>
                  <a:txBody>
                    <a:bodyPr/>
                    <a:lstStyle/>
                    <a:p>
                      <a:r>
                        <a:rPr lang="nl-NL" sz="1000" noProof="0" dirty="0"/>
                        <a:t>Ernstig                   (laag)</a:t>
                      </a:r>
                    </a:p>
                  </a:txBody>
                  <a:tcPr>
                    <a:solidFill>
                      <a:schemeClr val="bg1">
                        <a:lumMod val="85000"/>
                      </a:schemeClr>
                    </a:solidFill>
                  </a:tcPr>
                </a:tc>
                <a:tc>
                  <a:txBody>
                    <a:bodyPr/>
                    <a:lstStyle/>
                    <a:p>
                      <a:pPr algn="r"/>
                      <a:r>
                        <a:rPr lang="en-US" sz="1000" noProof="0" dirty="0"/>
                        <a:t>4-16</a:t>
                      </a:r>
                      <a:endParaRPr lang="nl-NL" sz="1000" noProof="0" dirty="0"/>
                    </a:p>
                  </a:txBody>
                  <a:tcPr>
                    <a:solidFill>
                      <a:schemeClr val="bg1">
                        <a:lumMod val="85000"/>
                      </a:schemeClr>
                    </a:solidFill>
                  </a:tcPr>
                </a:tc>
                <a:extLst>
                  <a:ext uri="{0D108BD9-81ED-4DB2-BD59-A6C34878D82A}">
                    <a16:rowId xmlns:a16="http://schemas.microsoft.com/office/drawing/2014/main" val="1645409195"/>
                  </a:ext>
                </a:extLst>
              </a:tr>
              <a:tr h="0">
                <a:tc>
                  <a:txBody>
                    <a:bodyPr/>
                    <a:lstStyle/>
                    <a:p>
                      <a:pPr algn="r"/>
                      <a:r>
                        <a:rPr lang="en-US" sz="1000" noProof="0" dirty="0"/>
                        <a:t>(hoog)</a:t>
                      </a:r>
                      <a:endParaRPr lang="nl-NL" sz="1000" noProof="0" dirty="0"/>
                    </a:p>
                  </a:txBody>
                  <a:tcPr>
                    <a:solidFill>
                      <a:schemeClr val="bg1">
                        <a:lumMod val="85000"/>
                      </a:schemeClr>
                    </a:solidFill>
                  </a:tcPr>
                </a:tc>
                <a:tc>
                  <a:txBody>
                    <a:bodyPr/>
                    <a:lstStyle/>
                    <a:p>
                      <a:pPr algn="r"/>
                      <a:r>
                        <a:rPr lang="en-US" sz="1000" noProof="0" dirty="0"/>
                        <a:t>16-40</a:t>
                      </a:r>
                      <a:endParaRPr lang="nl-NL" sz="1000" noProof="0" dirty="0"/>
                    </a:p>
                  </a:txBody>
                  <a:tcPr>
                    <a:solidFill>
                      <a:schemeClr val="bg1">
                        <a:lumMod val="85000"/>
                      </a:schemeClr>
                    </a:solidFill>
                  </a:tcPr>
                </a:tc>
                <a:extLst>
                  <a:ext uri="{0D108BD9-81ED-4DB2-BD59-A6C34878D82A}">
                    <a16:rowId xmlns:a16="http://schemas.microsoft.com/office/drawing/2014/main" val="4184593884"/>
                  </a:ext>
                </a:extLst>
              </a:tr>
              <a:tr h="0">
                <a:tc>
                  <a:txBody>
                    <a:bodyPr/>
                    <a:lstStyle/>
                    <a:p>
                      <a:r>
                        <a:rPr lang="nl-NL" sz="1000" noProof="0" dirty="0"/>
                        <a:t>Zeer ernstig            (laag)</a:t>
                      </a:r>
                    </a:p>
                  </a:txBody>
                  <a:tcPr>
                    <a:solidFill>
                      <a:schemeClr val="bg1">
                        <a:lumMod val="85000"/>
                      </a:schemeClr>
                    </a:solidFill>
                  </a:tcPr>
                </a:tc>
                <a:tc>
                  <a:txBody>
                    <a:bodyPr/>
                    <a:lstStyle/>
                    <a:p>
                      <a:pPr algn="r"/>
                      <a:r>
                        <a:rPr lang="en-US" sz="1000" noProof="0" dirty="0"/>
                        <a:t>40-160</a:t>
                      </a:r>
                      <a:endParaRPr lang="nl-NL" sz="1000" noProof="0" dirty="0"/>
                    </a:p>
                  </a:txBody>
                  <a:tcPr>
                    <a:solidFill>
                      <a:schemeClr val="bg1">
                        <a:lumMod val="85000"/>
                      </a:schemeClr>
                    </a:solidFill>
                  </a:tcPr>
                </a:tc>
                <a:extLst>
                  <a:ext uri="{0D108BD9-81ED-4DB2-BD59-A6C34878D82A}">
                    <a16:rowId xmlns:a16="http://schemas.microsoft.com/office/drawing/2014/main" val="2567873207"/>
                  </a:ext>
                </a:extLst>
              </a:tr>
              <a:tr h="0">
                <a:tc>
                  <a:txBody>
                    <a:bodyPr/>
                    <a:lstStyle/>
                    <a:p>
                      <a:pPr algn="r"/>
                      <a:r>
                        <a:rPr lang="en-US" sz="1000" noProof="0" dirty="0"/>
                        <a:t>(</a:t>
                      </a:r>
                      <a:r>
                        <a:rPr lang="nl-NL" sz="1000" noProof="0" dirty="0"/>
                        <a:t>hoog</a:t>
                      </a:r>
                      <a:r>
                        <a:rPr lang="en-US" sz="1000" noProof="0" dirty="0"/>
                        <a:t>)</a:t>
                      </a:r>
                      <a:endParaRPr lang="nl-NL" sz="1000" noProof="0" dirty="0"/>
                    </a:p>
                  </a:txBody>
                  <a:tcPr>
                    <a:solidFill>
                      <a:schemeClr val="bg1">
                        <a:lumMod val="85000"/>
                      </a:schemeClr>
                    </a:solidFill>
                  </a:tcPr>
                </a:tc>
                <a:tc>
                  <a:txBody>
                    <a:bodyPr/>
                    <a:lstStyle/>
                    <a:p>
                      <a:pPr algn="r"/>
                      <a:r>
                        <a:rPr lang="en-US" sz="1000" noProof="0" dirty="0"/>
                        <a:t>160-400</a:t>
                      </a:r>
                      <a:endParaRPr lang="nl-NL" sz="1000" noProof="0" dirty="0"/>
                    </a:p>
                  </a:txBody>
                  <a:tcPr>
                    <a:solidFill>
                      <a:schemeClr val="bg1">
                        <a:lumMod val="85000"/>
                      </a:schemeClr>
                    </a:solidFill>
                  </a:tcPr>
                </a:tc>
                <a:extLst>
                  <a:ext uri="{0D108BD9-81ED-4DB2-BD59-A6C34878D82A}">
                    <a16:rowId xmlns:a16="http://schemas.microsoft.com/office/drawing/2014/main" val="1989562679"/>
                  </a:ext>
                </a:extLst>
              </a:tr>
              <a:tr h="0">
                <a:tc>
                  <a:txBody>
                    <a:bodyPr/>
                    <a:lstStyle/>
                    <a:p>
                      <a:r>
                        <a:rPr lang="nl-NL" sz="1000" noProof="0" dirty="0"/>
                        <a:t>Catastrofaal </a:t>
                      </a:r>
                    </a:p>
                  </a:txBody>
                  <a:tcPr>
                    <a:solidFill>
                      <a:schemeClr val="bg1">
                        <a:lumMod val="85000"/>
                      </a:schemeClr>
                    </a:solidFill>
                  </a:tcPr>
                </a:tc>
                <a:tc>
                  <a:txBody>
                    <a:bodyPr/>
                    <a:lstStyle/>
                    <a:p>
                      <a:pPr algn="r"/>
                      <a:r>
                        <a:rPr lang="en-US" sz="1000" noProof="0" dirty="0"/>
                        <a:t>&gt; 400</a:t>
                      </a:r>
                      <a:endParaRPr lang="nl-NL" sz="1000" noProof="0" dirty="0"/>
                    </a:p>
                  </a:txBody>
                  <a:tcPr>
                    <a:solidFill>
                      <a:schemeClr val="bg1">
                        <a:lumMod val="85000"/>
                      </a:schemeClr>
                    </a:solidFill>
                  </a:tcPr>
                </a:tc>
                <a:extLst>
                  <a:ext uri="{0D108BD9-81ED-4DB2-BD59-A6C34878D82A}">
                    <a16:rowId xmlns:a16="http://schemas.microsoft.com/office/drawing/2014/main" val="1605283100"/>
                  </a:ext>
                </a:extLst>
              </a:tr>
            </a:tbl>
          </a:graphicData>
        </a:graphic>
      </p:graphicFrame>
      <p:sp>
        <p:nvSpPr>
          <p:cNvPr id="9" name="TextBox 8">
            <a:extLst>
              <a:ext uri="{FF2B5EF4-FFF2-40B4-BE49-F238E27FC236}">
                <a16:creationId xmlns:a16="http://schemas.microsoft.com/office/drawing/2014/main" id="{BD73FBD8-38BA-56EE-ADD9-730D0D70331A}"/>
              </a:ext>
            </a:extLst>
          </p:cNvPr>
          <p:cNvSpPr txBox="1"/>
          <p:nvPr/>
        </p:nvSpPr>
        <p:spPr bwMode="auto">
          <a:xfrm rot="20171529">
            <a:off x="4940798" y="3731518"/>
            <a:ext cx="1317071" cy="39351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1200" b="0" i="0" u="none" strike="noStrike" kern="1200" cap="none" spc="0" normalizeH="0" baseline="0" dirty="0">
                <a:ln>
                  <a:noFill/>
                </a:ln>
                <a:solidFill>
                  <a:srgbClr val="13007C"/>
                </a:solidFill>
                <a:effectLst/>
                <a:uLnTx/>
                <a:uFillTx/>
                <a:latin typeface="Futura Std Book" pitchFamily="34" charset="0"/>
                <a:ea typeface="+mn-ea"/>
                <a:cs typeface="+mn-cs"/>
              </a:rPr>
              <a:t>Voorbeeld vanwege vertrouwelijkheid inschatting</a:t>
            </a:r>
          </a:p>
        </p:txBody>
      </p:sp>
    </p:spTree>
    <p:extLst>
      <p:ext uri="{BB962C8B-B14F-4D97-AF65-F5344CB8AC3E}">
        <p14:creationId xmlns:p14="http://schemas.microsoft.com/office/powerpoint/2010/main" val="8061382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3D85B-4BC0-FA4C-B910-DF0BE057BA9C}"/>
              </a:ext>
            </a:extLst>
          </p:cNvPr>
          <p:cNvSpPr>
            <a:spLocks noGrp="1"/>
          </p:cNvSpPr>
          <p:nvPr>
            <p:ph type="title"/>
          </p:nvPr>
        </p:nvSpPr>
        <p:spPr/>
        <p:txBody>
          <a:bodyPr/>
          <a:lstStyle/>
          <a:p>
            <a:r>
              <a:rPr lang="nl-NL" dirty="0"/>
              <a:t>Hoe verder</a:t>
            </a:r>
          </a:p>
        </p:txBody>
      </p:sp>
      <p:sp>
        <p:nvSpPr>
          <p:cNvPr id="3" name="Tijdelijke aanduiding voor inhoud 2">
            <a:extLst>
              <a:ext uri="{FF2B5EF4-FFF2-40B4-BE49-F238E27FC236}">
                <a16:creationId xmlns:a16="http://schemas.microsoft.com/office/drawing/2014/main" id="{B49AAF7E-2AB5-6545-836F-CF67311B8FB6}"/>
              </a:ext>
            </a:extLst>
          </p:cNvPr>
          <p:cNvSpPr>
            <a:spLocks noGrp="1"/>
          </p:cNvSpPr>
          <p:nvPr>
            <p:ph idx="12"/>
          </p:nvPr>
        </p:nvSpPr>
        <p:spPr/>
        <p:txBody>
          <a:bodyPr/>
          <a:lstStyle/>
          <a:p>
            <a:r>
              <a:rPr lang="nl-NL" sz="1300" dirty="0"/>
              <a:t>Wegingsfactoren zijn bepaald uit Delphi-proces</a:t>
            </a:r>
          </a:p>
          <a:p>
            <a:r>
              <a:rPr lang="nl-NL" sz="1300" dirty="0"/>
              <a:t>Scoren van indicatoren voor publieke belangen is </a:t>
            </a:r>
            <a:r>
              <a:rPr lang="nl-NL" sz="1300" dirty="0" err="1"/>
              <a:t>work</a:t>
            </a:r>
            <a:r>
              <a:rPr lang="nl-NL" sz="1300" dirty="0"/>
              <a:t> in </a:t>
            </a:r>
            <a:r>
              <a:rPr lang="nl-NL" sz="1300" dirty="0" err="1"/>
              <a:t>progress</a:t>
            </a:r>
            <a:endParaRPr lang="nl-NL" sz="1300" dirty="0"/>
          </a:p>
          <a:p>
            <a:r>
              <a:rPr lang="nl-NL" sz="1300" dirty="0"/>
              <a:t>Rangschikking, gevoeligheidsanalyse en conclusies trekken volgt daarna</a:t>
            </a:r>
          </a:p>
          <a:p>
            <a:r>
              <a:rPr lang="nl-NL" sz="1300" dirty="0"/>
              <a:t>Op 24 april is er presentatie van voorlopige resultaten in stakeholderbijeenkomst visie waterstofdragers</a:t>
            </a:r>
          </a:p>
          <a:p>
            <a:r>
              <a:rPr lang="nl-NL" sz="1300" dirty="0"/>
              <a:t>Midden mei volgt oplevering van het eindrapport</a:t>
            </a:r>
          </a:p>
        </p:txBody>
      </p:sp>
      <p:sp>
        <p:nvSpPr>
          <p:cNvPr id="4" name="Tijdelijke aanduiding voor dianummer 3">
            <a:extLst>
              <a:ext uri="{FF2B5EF4-FFF2-40B4-BE49-F238E27FC236}">
                <a16:creationId xmlns:a16="http://schemas.microsoft.com/office/drawing/2014/main" id="{6D6AC411-5EBC-8942-A865-05E6E0B7BDB9}"/>
              </a:ext>
            </a:extLst>
          </p:cNvPr>
          <p:cNvSpPr>
            <a:spLocks noGrp="1"/>
          </p:cNvSpPr>
          <p:nvPr>
            <p:ph type="sldNum" sz="quarter" idx="4"/>
          </p:nvPr>
        </p:nvSpPr>
        <p:spPr/>
        <p:txBody>
          <a:bodyPr/>
          <a:lstStyle/>
          <a:p>
            <a:fld id="{EC3C4526-58D5-4DF6-B6A2-CFDA1F9CC3BB}" type="slidenum">
              <a:rPr lang="nl-NL" noProof="0" smtClean="0"/>
              <a:pPr/>
              <a:t>13</a:t>
            </a:fld>
            <a:endParaRPr lang="nl-NL" noProof="0" dirty="0"/>
          </a:p>
        </p:txBody>
      </p:sp>
    </p:spTree>
    <p:extLst>
      <p:ext uri="{BB962C8B-B14F-4D97-AF65-F5344CB8AC3E}">
        <p14:creationId xmlns:p14="http://schemas.microsoft.com/office/powerpoint/2010/main" val="17137190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C350D97-7790-2F4A-B189-9FAE1FFDE4C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3B0411B-301B-7D25-9E81-C699B3E98A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273" b="3983"/>
          <a:stretch/>
        </p:blipFill>
        <p:spPr>
          <a:xfrm>
            <a:off x="0" y="1122744"/>
            <a:ext cx="9144000" cy="4101660"/>
          </a:xfrm>
          <a:prstGeom prst="rect">
            <a:avLst/>
          </a:prstGeom>
        </p:spPr>
      </p:pic>
      <p:sp>
        <p:nvSpPr>
          <p:cNvPr id="4" name="TextBox 3">
            <a:extLst>
              <a:ext uri="{FF2B5EF4-FFF2-40B4-BE49-F238E27FC236}">
                <a16:creationId xmlns:a16="http://schemas.microsoft.com/office/drawing/2014/main" id="{02753C80-0F83-81F4-D77F-A9BA4841775B}"/>
              </a:ext>
            </a:extLst>
          </p:cNvPr>
          <p:cNvSpPr txBox="1"/>
          <p:nvPr/>
        </p:nvSpPr>
        <p:spPr bwMode="auto">
          <a:xfrm>
            <a:off x="191949" y="4448628"/>
            <a:ext cx="2554514" cy="9144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endParaRPr lang="nl-NL" sz="1600" i="1" dirty="0"/>
          </a:p>
        </p:txBody>
      </p:sp>
      <p:sp>
        <p:nvSpPr>
          <p:cNvPr id="5" name="Rectangle 3">
            <a:extLst>
              <a:ext uri="{FF2B5EF4-FFF2-40B4-BE49-F238E27FC236}">
                <a16:creationId xmlns:a16="http://schemas.microsoft.com/office/drawing/2014/main" id="{D8FBEE38-5B0F-FE2D-E0DA-83DA0255DD99}"/>
              </a:ext>
            </a:extLst>
          </p:cNvPr>
          <p:cNvSpPr txBox="1">
            <a:spLocks noChangeArrowheads="1"/>
          </p:cNvSpPr>
          <p:nvPr/>
        </p:nvSpPr>
        <p:spPr bwMode="gray">
          <a:xfrm>
            <a:off x="534406" y="3509800"/>
            <a:ext cx="2824833" cy="1595336"/>
          </a:xfrm>
          <a:prstGeom prst="rect">
            <a:avLst/>
          </a:prstGeom>
          <a:solidFill>
            <a:srgbClr val="FFFFFF">
              <a:alpha val="69804"/>
            </a:srgbClr>
          </a:solidFill>
          <a:ln w="9525">
            <a:noFill/>
            <a:miter lim="800000"/>
            <a:headEnd/>
            <a:tailEnd/>
          </a:ln>
        </p:spPr>
        <p:txBody>
          <a:bodyPr/>
          <a:lstStyle/>
          <a:p>
            <a:pPr marL="319086" indent="-319086">
              <a:buClr>
                <a:schemeClr val="accent2"/>
              </a:buClr>
              <a:buSzPct val="60000"/>
            </a:pPr>
            <a:r>
              <a:rPr lang="nl-NL" sz="1200" dirty="0">
                <a:solidFill>
                  <a:srgbClr val="000000"/>
                </a:solidFill>
                <a:cs typeface="Arial" pitchFamily="34" charset="0"/>
              </a:rPr>
              <a:t>Voor meer informatie over de inhoud:</a:t>
            </a:r>
          </a:p>
          <a:p>
            <a:pPr marL="319086" indent="-319086">
              <a:buClr>
                <a:schemeClr val="accent2"/>
              </a:buClr>
              <a:buSzPct val="60000"/>
            </a:pPr>
            <a:r>
              <a:rPr lang="nl-NL" sz="1200" dirty="0">
                <a:solidFill>
                  <a:srgbClr val="000000"/>
                </a:solidFill>
                <a:cs typeface="Arial" pitchFamily="34" charset="0"/>
              </a:rPr>
              <a:t>Gigi van Rhee</a:t>
            </a:r>
          </a:p>
          <a:p>
            <a:pPr marL="319086" indent="-319086">
              <a:buClr>
                <a:schemeClr val="accent2"/>
              </a:buClr>
              <a:buSzPct val="60000"/>
            </a:pPr>
            <a:r>
              <a:rPr lang="nl-NL" sz="1200" dirty="0">
                <a:solidFill>
                  <a:srgbClr val="000000"/>
                </a:solidFill>
                <a:cs typeface="Arial" pitchFamily="34" charset="0"/>
              </a:rPr>
              <a:t>Stratelligence</a:t>
            </a:r>
          </a:p>
          <a:p>
            <a:pPr marL="319086" indent="-319086">
              <a:buClr>
                <a:schemeClr val="accent2"/>
              </a:buClr>
              <a:buSzPct val="60000"/>
            </a:pPr>
            <a:r>
              <a:rPr lang="nl-NL" sz="1200" dirty="0">
                <a:solidFill>
                  <a:srgbClr val="000000"/>
                </a:solidFill>
                <a:cs typeface="Arial" pitchFamily="34" charset="0"/>
              </a:rPr>
              <a:t>Rijnsburgerweg 161</a:t>
            </a:r>
          </a:p>
          <a:p>
            <a:pPr marL="319086" indent="-319086">
              <a:buClr>
                <a:schemeClr val="accent2"/>
              </a:buClr>
              <a:buSzPct val="60000"/>
            </a:pPr>
            <a:r>
              <a:rPr lang="nl-NL" sz="1200" dirty="0">
                <a:solidFill>
                  <a:srgbClr val="000000"/>
                </a:solidFill>
                <a:cs typeface="Arial" pitchFamily="34" charset="0"/>
              </a:rPr>
              <a:t>2334 BP Leiden</a:t>
            </a:r>
          </a:p>
          <a:p>
            <a:pPr marL="319086" indent="-319086">
              <a:buClr>
                <a:schemeClr val="accent2"/>
              </a:buClr>
              <a:buSzPct val="60000"/>
            </a:pPr>
            <a:r>
              <a:rPr lang="nl-NL" sz="1200" dirty="0">
                <a:solidFill>
                  <a:srgbClr val="000000"/>
                </a:solidFill>
                <a:cs typeface="Arial" pitchFamily="34" charset="0"/>
              </a:rPr>
              <a:t>Nederland</a:t>
            </a:r>
          </a:p>
          <a:p>
            <a:pPr marL="319086" indent="-319086">
              <a:buClr>
                <a:schemeClr val="accent2"/>
              </a:buClr>
              <a:buSzPct val="60000"/>
            </a:pPr>
            <a:r>
              <a:rPr lang="nl-NL" sz="1200" dirty="0">
                <a:solidFill>
                  <a:srgbClr val="000000"/>
                </a:solidFill>
                <a:cs typeface="Arial" pitchFamily="34" charset="0"/>
              </a:rPr>
              <a:t>+31 6 20634076</a:t>
            </a:r>
          </a:p>
          <a:p>
            <a:pPr marL="319086" indent="-319086">
              <a:buClr>
                <a:schemeClr val="accent2"/>
              </a:buClr>
              <a:buSzPct val="60000"/>
            </a:pPr>
            <a:r>
              <a:rPr lang="nl-NL" sz="1200" dirty="0">
                <a:solidFill>
                  <a:srgbClr val="000000"/>
                </a:solidFill>
                <a:cs typeface="Arial" pitchFamily="34" charset="0"/>
              </a:rPr>
              <a:t>vanrhee@stratelligence.nl</a:t>
            </a:r>
          </a:p>
        </p:txBody>
      </p:sp>
      <p:sp>
        <p:nvSpPr>
          <p:cNvPr id="10" name="Title 9">
            <a:extLst>
              <a:ext uri="{FF2B5EF4-FFF2-40B4-BE49-F238E27FC236}">
                <a16:creationId xmlns:a16="http://schemas.microsoft.com/office/drawing/2014/main" id="{21F38964-1C30-4B33-57CE-957AC41FC010}"/>
              </a:ext>
            </a:extLst>
          </p:cNvPr>
          <p:cNvSpPr>
            <a:spLocks noGrp="1"/>
          </p:cNvSpPr>
          <p:nvPr>
            <p:ph type="title"/>
          </p:nvPr>
        </p:nvSpPr>
        <p:spPr/>
        <p:txBody>
          <a:bodyPr/>
          <a:lstStyle/>
          <a:p>
            <a:endParaRPr lang="nl-NL" dirty="0"/>
          </a:p>
        </p:txBody>
      </p:sp>
    </p:spTree>
    <p:extLst>
      <p:ext uri="{BB962C8B-B14F-4D97-AF65-F5344CB8AC3E}">
        <p14:creationId xmlns:p14="http://schemas.microsoft.com/office/powerpoint/2010/main" val="42391427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3E72D-5401-FDDE-15F9-8AD8C3E82DCB}"/>
              </a:ext>
            </a:extLst>
          </p:cNvPr>
          <p:cNvSpPr>
            <a:spLocks noGrp="1"/>
          </p:cNvSpPr>
          <p:nvPr>
            <p:ph type="title"/>
          </p:nvPr>
        </p:nvSpPr>
        <p:spPr>
          <a:xfrm>
            <a:off x="612648" y="190500"/>
            <a:ext cx="7631760" cy="825500"/>
          </a:xfrm>
        </p:spPr>
        <p:txBody>
          <a:bodyPr/>
          <a:lstStyle/>
          <a:p>
            <a:r>
              <a:rPr lang="nl-NL" dirty="0"/>
              <a:t>Een </a:t>
            </a:r>
            <a:r>
              <a:rPr lang="nl-NL" dirty="0" err="1"/>
              <a:t>multicriteria</a:t>
            </a:r>
            <a:r>
              <a:rPr lang="nl-NL" dirty="0"/>
              <a:t>-analyse; veiligheid is een van de publieke belangen en criteria</a:t>
            </a:r>
          </a:p>
        </p:txBody>
      </p:sp>
      <p:sp>
        <p:nvSpPr>
          <p:cNvPr id="4" name="Content Placeholder 3">
            <a:extLst>
              <a:ext uri="{FF2B5EF4-FFF2-40B4-BE49-F238E27FC236}">
                <a16:creationId xmlns:a16="http://schemas.microsoft.com/office/drawing/2014/main" id="{62451494-F4BB-A84C-14A3-B5DBF8CA75A4}"/>
              </a:ext>
            </a:extLst>
          </p:cNvPr>
          <p:cNvSpPr>
            <a:spLocks noGrp="1"/>
          </p:cNvSpPr>
          <p:nvPr>
            <p:ph idx="12"/>
          </p:nvPr>
        </p:nvSpPr>
        <p:spPr>
          <a:xfrm>
            <a:off x="612775" y="1333500"/>
            <a:ext cx="8153400" cy="3771636"/>
          </a:xfrm>
        </p:spPr>
        <p:txBody>
          <a:bodyPr/>
          <a:lstStyle/>
          <a:p>
            <a:r>
              <a:rPr lang="nl-NL" sz="1300" dirty="0"/>
              <a:t>In de Kamerbrief van 17 maart 2023 is een </a:t>
            </a:r>
            <a:r>
              <a:rPr lang="nl-NL" sz="1300" b="1" dirty="0">
                <a:solidFill>
                  <a:schemeClr val="accent5"/>
                </a:solidFill>
              </a:rPr>
              <a:t>visie op waterstofdragers </a:t>
            </a:r>
            <a:r>
              <a:rPr lang="nl-NL" sz="1300" dirty="0"/>
              <a:t>aangekondigd. </a:t>
            </a:r>
          </a:p>
          <a:p>
            <a:r>
              <a:rPr lang="nl-NL" sz="1300" dirty="0"/>
              <a:t>Het ministerie van EZK vraagt als bouwsteen voor deze op te stellen visie om een </a:t>
            </a:r>
            <a:r>
              <a:rPr lang="nl-NL" sz="1300" b="1" dirty="0">
                <a:solidFill>
                  <a:schemeClr val="accent5"/>
                </a:solidFill>
              </a:rPr>
              <a:t>vergelijking</a:t>
            </a:r>
            <a:r>
              <a:rPr lang="nl-NL" sz="1300" dirty="0"/>
              <a:t> tussen uiteenlopende waterstofdragers voor specifieke importketens binnen/door Nederland op basis van de </a:t>
            </a:r>
            <a:r>
              <a:rPr lang="nl-NL" sz="1300" b="1" dirty="0">
                <a:solidFill>
                  <a:schemeClr val="accent5"/>
                </a:solidFill>
              </a:rPr>
              <a:t>publieke belangen </a:t>
            </a:r>
            <a:r>
              <a:rPr lang="nl-NL" sz="1300" dirty="0"/>
              <a:t>die een rol spelen in de energie- en grondstoffentransitie, zoals beschreven in het Nationaal Plan Energiesysteem (NPE). </a:t>
            </a:r>
          </a:p>
          <a:p>
            <a:r>
              <a:rPr lang="nl-NL" sz="1300" dirty="0"/>
              <a:t>Doel hiervan is om de </a:t>
            </a:r>
            <a:r>
              <a:rPr lang="nl-NL" sz="1300" b="1" dirty="0">
                <a:solidFill>
                  <a:schemeClr val="accent5"/>
                </a:solidFill>
              </a:rPr>
              <a:t>feitenbasis</a:t>
            </a:r>
            <a:r>
              <a:rPr lang="nl-NL" sz="1300" dirty="0"/>
              <a:t> voor deze op te stellen visie op orde te brengen en zo EZK en andere ministeries te ondersteunen bij het maken van beleidskeuzes. Dit betreft beleid met betrekking tot fysieke stromen van waterstofdragers in en door Nederland, en met betrekking tot de mate waarin, de wijze waarop, en de voorwaarden waaronder het ministerie deze stromen in en door Nederland wil faciliteren en evt. stimuleren. Het gaat daarbij om import en doorvoer voor eindgebruik in zowel Nederland als het Europese achterland (in het bijzonder Duitsland). </a:t>
            </a:r>
          </a:p>
          <a:p>
            <a:r>
              <a:rPr lang="nl-NL" sz="1300" dirty="0"/>
              <a:t>Het onderzoek Vergelijking waterstofdragers bestaat uit een uitgebreide </a:t>
            </a:r>
            <a:r>
              <a:rPr lang="nl-NL" sz="1300" b="1" dirty="0" err="1">
                <a:solidFill>
                  <a:schemeClr val="accent5"/>
                </a:solidFill>
              </a:rPr>
              <a:t>multicriteria</a:t>
            </a:r>
            <a:r>
              <a:rPr lang="nl-NL" sz="1300" b="1" dirty="0">
                <a:solidFill>
                  <a:schemeClr val="accent5"/>
                </a:solidFill>
              </a:rPr>
              <a:t>-analyse</a:t>
            </a:r>
            <a:r>
              <a:rPr lang="nl-NL" sz="1300" b="1" dirty="0"/>
              <a:t> </a:t>
            </a:r>
            <a:r>
              <a:rPr lang="nl-NL" sz="1300" dirty="0"/>
              <a:t>(</a:t>
            </a:r>
            <a:r>
              <a:rPr lang="nl-NL" sz="1300" dirty="0" err="1"/>
              <a:t>MCA</a:t>
            </a:r>
            <a:r>
              <a:rPr lang="nl-NL" sz="1300" dirty="0"/>
              <a:t>). Veiligheid is één van de publieke belangen uit het NPE en één van de criteria.</a:t>
            </a:r>
          </a:p>
          <a:p>
            <a:r>
              <a:rPr lang="nl-NL" sz="1300" dirty="0"/>
              <a:t>Deze studie is gestart in november 2023 en loopt tot eind mei 2023. Omdat de conceptresultaten nog niet aan de opdrachtgever zijn gepresenteerd, zullen we slechts ingaan op aanpak en methode.</a:t>
            </a:r>
          </a:p>
          <a:p>
            <a:endParaRPr lang="nl-NL" sz="1300" dirty="0"/>
          </a:p>
        </p:txBody>
      </p:sp>
      <p:sp>
        <p:nvSpPr>
          <p:cNvPr id="2" name="Slide Number Placeholder 3">
            <a:extLst>
              <a:ext uri="{FF2B5EF4-FFF2-40B4-BE49-F238E27FC236}">
                <a16:creationId xmlns:a16="http://schemas.microsoft.com/office/drawing/2014/main" id="{873101BD-C598-D808-2071-79D85D93170F}"/>
              </a:ext>
            </a:extLst>
          </p:cNvPr>
          <p:cNvSpPr>
            <a:spLocks noGrp="1"/>
          </p:cNvSpPr>
          <p:nvPr>
            <p:ph type="sldNum" sz="quarter" idx="4"/>
          </p:nvPr>
        </p:nvSpPr>
        <p:spPr>
          <a:xfrm>
            <a:off x="0" y="5497909"/>
            <a:ext cx="533400" cy="203729"/>
          </a:xfrm>
        </p:spPr>
        <p:txBody>
          <a:bodyPr/>
          <a:lstStyle/>
          <a:p>
            <a:fld id="{EC3C4526-58D5-4DF6-B6A2-CFDA1F9CC3BB}" type="slidenum">
              <a:rPr lang="nl-NL" smtClean="0"/>
              <a:pPr/>
              <a:t>2</a:t>
            </a:fld>
            <a:endParaRPr lang="nl-NL" dirty="0"/>
          </a:p>
        </p:txBody>
      </p:sp>
    </p:spTree>
    <p:extLst>
      <p:ext uri="{BB962C8B-B14F-4D97-AF65-F5344CB8AC3E}">
        <p14:creationId xmlns:p14="http://schemas.microsoft.com/office/powerpoint/2010/main" val="26376727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FCF2-E84A-87EA-D644-3FC7F957919C}"/>
              </a:ext>
            </a:extLst>
          </p:cNvPr>
          <p:cNvSpPr>
            <a:spLocks noGrp="1"/>
          </p:cNvSpPr>
          <p:nvPr>
            <p:ph type="title"/>
          </p:nvPr>
        </p:nvSpPr>
        <p:spPr>
          <a:xfrm>
            <a:off x="612648" y="190500"/>
            <a:ext cx="7631760" cy="825500"/>
          </a:xfrm>
        </p:spPr>
        <p:txBody>
          <a:bodyPr/>
          <a:lstStyle/>
          <a:p>
            <a:r>
              <a:rPr lang="nl-NL" dirty="0"/>
              <a:t>Methodiek Multi Criteria Analyse (MCA)</a:t>
            </a:r>
          </a:p>
        </p:txBody>
      </p:sp>
      <p:sp>
        <p:nvSpPr>
          <p:cNvPr id="3" name="Content Placeholder 2">
            <a:extLst>
              <a:ext uri="{FF2B5EF4-FFF2-40B4-BE49-F238E27FC236}">
                <a16:creationId xmlns:a16="http://schemas.microsoft.com/office/drawing/2014/main" id="{BEAF2F48-EAAB-9CB2-1C64-5419A7F4F705}"/>
              </a:ext>
            </a:extLst>
          </p:cNvPr>
          <p:cNvSpPr>
            <a:spLocks noGrp="1"/>
          </p:cNvSpPr>
          <p:nvPr>
            <p:ph idx="12"/>
          </p:nvPr>
        </p:nvSpPr>
        <p:spPr>
          <a:xfrm>
            <a:off x="612775" y="1333499"/>
            <a:ext cx="3848222" cy="4164409"/>
          </a:xfrm>
        </p:spPr>
        <p:txBody>
          <a:bodyPr/>
          <a:lstStyle/>
          <a:p>
            <a:pPr marL="0" indent="0">
              <a:buNone/>
            </a:pPr>
            <a:r>
              <a:rPr lang="nl-NL" sz="1300" b="1" dirty="0"/>
              <a:t>Stappen in een multi-criteria-analyse:</a:t>
            </a:r>
          </a:p>
          <a:p>
            <a:pPr>
              <a:buFont typeface="+mj-lt"/>
              <a:buAutoNum type="arabicPeriod"/>
            </a:pPr>
            <a:r>
              <a:rPr lang="nl-NL" sz="1300" dirty="0"/>
              <a:t>Identificeren van de </a:t>
            </a:r>
            <a:r>
              <a:rPr lang="nl-NL" sz="1300" b="1" dirty="0">
                <a:solidFill>
                  <a:schemeClr val="accent5"/>
                </a:solidFill>
              </a:rPr>
              <a:t>alternatieven</a:t>
            </a:r>
            <a:r>
              <a:rPr lang="nl-NL" sz="1300" dirty="0"/>
              <a:t> (combinaties van waterstofdragers, ketens &amp; gebruikers, zichtjaren, scenario’s).</a:t>
            </a:r>
          </a:p>
          <a:p>
            <a:pPr>
              <a:buFont typeface="+mj-lt"/>
              <a:buAutoNum type="arabicPeriod"/>
            </a:pPr>
            <a:r>
              <a:rPr lang="nl-NL" sz="1300" dirty="0"/>
              <a:t>Bepalen van de </a:t>
            </a:r>
            <a:r>
              <a:rPr lang="nl-NL" sz="1300" b="1" dirty="0">
                <a:solidFill>
                  <a:schemeClr val="accent5"/>
                </a:solidFill>
              </a:rPr>
              <a:t>criteria</a:t>
            </a:r>
            <a:r>
              <a:rPr lang="nl-NL" sz="1300" dirty="0"/>
              <a:t> (de publieke belangen).</a:t>
            </a:r>
          </a:p>
          <a:p>
            <a:pPr>
              <a:buFont typeface="+mj-lt"/>
              <a:buAutoNum type="arabicPeriod"/>
            </a:pPr>
            <a:r>
              <a:rPr lang="nl-NL" sz="1300" dirty="0"/>
              <a:t>Bepalen van de </a:t>
            </a:r>
            <a:r>
              <a:rPr lang="nl-NL" sz="1300" b="1" dirty="0">
                <a:solidFill>
                  <a:schemeClr val="accent5"/>
                </a:solidFill>
              </a:rPr>
              <a:t>scores van de alternatieven</a:t>
            </a:r>
            <a:r>
              <a:rPr lang="nl-NL" sz="1300" dirty="0">
                <a:solidFill>
                  <a:schemeClr val="accent5"/>
                </a:solidFill>
              </a:rPr>
              <a:t> </a:t>
            </a:r>
            <a:r>
              <a:rPr lang="nl-NL" sz="1300" dirty="0"/>
              <a:t>op de publieke belangen.</a:t>
            </a:r>
          </a:p>
          <a:p>
            <a:pPr>
              <a:buFont typeface="+mj-lt"/>
              <a:buAutoNum type="arabicPeriod"/>
            </a:pPr>
            <a:r>
              <a:rPr lang="nl-NL" sz="1300" b="1" dirty="0">
                <a:solidFill>
                  <a:schemeClr val="accent5"/>
                </a:solidFill>
              </a:rPr>
              <a:t>Standaardisatie/normalisatie </a:t>
            </a:r>
            <a:r>
              <a:rPr lang="nl-NL" sz="1300" dirty="0"/>
              <a:t>van de scores op de criteria. </a:t>
            </a:r>
          </a:p>
          <a:p>
            <a:pPr>
              <a:buFont typeface="+mj-lt"/>
              <a:buAutoNum type="arabicPeriod"/>
            </a:pPr>
            <a:r>
              <a:rPr lang="nl-NL" sz="1300" b="1" dirty="0">
                <a:solidFill>
                  <a:schemeClr val="accent5"/>
                </a:solidFill>
              </a:rPr>
              <a:t>Weging</a:t>
            </a:r>
            <a:r>
              <a:rPr lang="nl-NL" sz="1300" dirty="0"/>
              <a:t> van de criteria; Analytic Hierarchy Process in combinatie met Delphi.</a:t>
            </a:r>
          </a:p>
          <a:p>
            <a:pPr>
              <a:buFont typeface="+mj-lt"/>
              <a:buAutoNum type="arabicPeriod"/>
            </a:pPr>
            <a:r>
              <a:rPr lang="nl-NL" sz="1300" b="1" dirty="0">
                <a:solidFill>
                  <a:schemeClr val="accent5"/>
                </a:solidFill>
              </a:rPr>
              <a:t>Rangschikking</a:t>
            </a:r>
            <a:r>
              <a:rPr lang="nl-NL" sz="1300" dirty="0"/>
              <a:t> van de alternatieven (diverse methoden).</a:t>
            </a:r>
          </a:p>
          <a:p>
            <a:pPr>
              <a:buFont typeface="+mj-lt"/>
              <a:buAutoNum type="arabicPeriod"/>
            </a:pPr>
            <a:r>
              <a:rPr lang="nl-NL" sz="1300" dirty="0"/>
              <a:t>Een </a:t>
            </a:r>
            <a:r>
              <a:rPr lang="nl-NL" sz="1300" b="1" dirty="0">
                <a:solidFill>
                  <a:schemeClr val="accent5"/>
                </a:solidFill>
              </a:rPr>
              <a:t>gevoeligheidsanalyse</a:t>
            </a:r>
            <a:r>
              <a:rPr lang="nl-NL" sz="1300" dirty="0"/>
              <a:t>.</a:t>
            </a:r>
          </a:p>
        </p:txBody>
      </p:sp>
      <p:sp>
        <p:nvSpPr>
          <p:cNvPr id="4" name="Slide Number Placeholder 3">
            <a:extLst>
              <a:ext uri="{FF2B5EF4-FFF2-40B4-BE49-F238E27FC236}">
                <a16:creationId xmlns:a16="http://schemas.microsoft.com/office/drawing/2014/main" id="{6CB1EDF4-2666-8130-6D66-2076C7B786EF}"/>
              </a:ext>
            </a:extLst>
          </p:cNvPr>
          <p:cNvSpPr>
            <a:spLocks noGrp="1"/>
          </p:cNvSpPr>
          <p:nvPr>
            <p:ph type="sldNum" sz="quarter" idx="4"/>
          </p:nvPr>
        </p:nvSpPr>
        <p:spPr>
          <a:xfrm>
            <a:off x="0" y="5497909"/>
            <a:ext cx="533400" cy="203729"/>
          </a:xfrm>
        </p:spPr>
        <p:txBody>
          <a:bodyPr/>
          <a:lstStyle/>
          <a:p>
            <a:fld id="{EC3C4526-58D5-4DF6-B6A2-CFDA1F9CC3BB}" type="slidenum">
              <a:rPr lang="nl-NL" smtClean="0"/>
              <a:pPr/>
              <a:t>3</a:t>
            </a:fld>
            <a:endParaRPr lang="nl-NL" dirty="0"/>
          </a:p>
        </p:txBody>
      </p:sp>
      <p:sp>
        <p:nvSpPr>
          <p:cNvPr id="28" name="Rectangle 27">
            <a:extLst>
              <a:ext uri="{FF2B5EF4-FFF2-40B4-BE49-F238E27FC236}">
                <a16:creationId xmlns:a16="http://schemas.microsoft.com/office/drawing/2014/main" id="{75FBBDF1-53D3-C99D-66C7-FF082BABB297}"/>
              </a:ext>
            </a:extLst>
          </p:cNvPr>
          <p:cNvSpPr/>
          <p:nvPr/>
        </p:nvSpPr>
        <p:spPr>
          <a:xfrm>
            <a:off x="4683004" y="3249445"/>
            <a:ext cx="1800000" cy="51756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Genormaliseerd scores op 10 publieke belangen</a:t>
            </a:r>
          </a:p>
        </p:txBody>
      </p:sp>
      <p:sp>
        <p:nvSpPr>
          <p:cNvPr id="29" name="Rectangle 28">
            <a:extLst>
              <a:ext uri="{FF2B5EF4-FFF2-40B4-BE49-F238E27FC236}">
                <a16:creationId xmlns:a16="http://schemas.microsoft.com/office/drawing/2014/main" id="{CD5F8250-C0EA-9020-D6DB-B93119E35067}"/>
              </a:ext>
            </a:extLst>
          </p:cNvPr>
          <p:cNvSpPr/>
          <p:nvPr/>
        </p:nvSpPr>
        <p:spPr>
          <a:xfrm>
            <a:off x="6924485" y="3249445"/>
            <a:ext cx="1800000" cy="51756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Weging publieke belangen (bijv. milieu vs. economie)</a:t>
            </a:r>
          </a:p>
        </p:txBody>
      </p:sp>
      <p:sp>
        <p:nvSpPr>
          <p:cNvPr id="30" name="Multiplication Sign 29">
            <a:extLst>
              <a:ext uri="{FF2B5EF4-FFF2-40B4-BE49-F238E27FC236}">
                <a16:creationId xmlns:a16="http://schemas.microsoft.com/office/drawing/2014/main" id="{323E7375-593C-A1C9-881F-2099F7FBE37E}"/>
              </a:ext>
            </a:extLst>
          </p:cNvPr>
          <p:cNvSpPr/>
          <p:nvPr/>
        </p:nvSpPr>
        <p:spPr>
          <a:xfrm>
            <a:off x="6608556" y="3392653"/>
            <a:ext cx="246921" cy="31741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200" dirty="0"/>
          </a:p>
        </p:txBody>
      </p:sp>
      <p:sp>
        <p:nvSpPr>
          <p:cNvPr id="33" name="Rectangle 32">
            <a:extLst>
              <a:ext uri="{FF2B5EF4-FFF2-40B4-BE49-F238E27FC236}">
                <a16:creationId xmlns:a16="http://schemas.microsoft.com/office/drawing/2014/main" id="{A7BF892E-1599-13D8-C684-B81613AD980A}"/>
              </a:ext>
            </a:extLst>
          </p:cNvPr>
          <p:cNvSpPr/>
          <p:nvPr/>
        </p:nvSpPr>
        <p:spPr>
          <a:xfrm>
            <a:off x="4683004" y="3720156"/>
            <a:ext cx="1800000" cy="4795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000000"/>
                </a:solidFill>
              </a:rPr>
              <a:t>Voor 192 combinaties van waterstofdragers en ketens</a:t>
            </a:r>
          </a:p>
        </p:txBody>
      </p:sp>
      <p:sp>
        <p:nvSpPr>
          <p:cNvPr id="38" name="Rectangle 37">
            <a:extLst>
              <a:ext uri="{FF2B5EF4-FFF2-40B4-BE49-F238E27FC236}">
                <a16:creationId xmlns:a16="http://schemas.microsoft.com/office/drawing/2014/main" id="{D538F72C-B4E6-715E-C93A-AC4FA9FA6300}"/>
              </a:ext>
            </a:extLst>
          </p:cNvPr>
          <p:cNvSpPr/>
          <p:nvPr/>
        </p:nvSpPr>
        <p:spPr>
          <a:xfrm>
            <a:off x="6858496" y="3720157"/>
            <a:ext cx="1974418" cy="4795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000000"/>
                </a:solidFill>
              </a:rPr>
              <a:t>Wegingsfactoren worden via Delphi en AHP bepaald</a:t>
            </a:r>
          </a:p>
        </p:txBody>
      </p:sp>
      <p:sp>
        <p:nvSpPr>
          <p:cNvPr id="5" name="Oval 4">
            <a:extLst>
              <a:ext uri="{FF2B5EF4-FFF2-40B4-BE49-F238E27FC236}">
                <a16:creationId xmlns:a16="http://schemas.microsoft.com/office/drawing/2014/main" id="{30B3C942-6167-1411-02D3-6F70D1662F5F}"/>
              </a:ext>
            </a:extLst>
          </p:cNvPr>
          <p:cNvSpPr/>
          <p:nvPr/>
        </p:nvSpPr>
        <p:spPr>
          <a:xfrm>
            <a:off x="4554749" y="3104260"/>
            <a:ext cx="284671" cy="288393"/>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US" sz="1400" dirty="0"/>
              <a:t>4</a:t>
            </a:r>
            <a:endParaRPr lang="nl-NL" sz="1400" dirty="0"/>
          </a:p>
        </p:txBody>
      </p:sp>
      <p:sp>
        <p:nvSpPr>
          <p:cNvPr id="6" name="Oval 5">
            <a:extLst>
              <a:ext uri="{FF2B5EF4-FFF2-40B4-BE49-F238E27FC236}">
                <a16:creationId xmlns:a16="http://schemas.microsoft.com/office/drawing/2014/main" id="{8978468A-4457-9C0C-C0E5-57FE322CE509}"/>
              </a:ext>
            </a:extLst>
          </p:cNvPr>
          <p:cNvSpPr/>
          <p:nvPr/>
        </p:nvSpPr>
        <p:spPr>
          <a:xfrm>
            <a:off x="6792959" y="3112463"/>
            <a:ext cx="284671" cy="288393"/>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5</a:t>
            </a:r>
            <a:endParaRPr lang="nl-NL" sz="1400" dirty="0"/>
          </a:p>
        </p:txBody>
      </p:sp>
      <p:sp>
        <p:nvSpPr>
          <p:cNvPr id="7" name="Arrow: Down 6">
            <a:extLst>
              <a:ext uri="{FF2B5EF4-FFF2-40B4-BE49-F238E27FC236}">
                <a16:creationId xmlns:a16="http://schemas.microsoft.com/office/drawing/2014/main" id="{E81357F5-BC54-6A2A-5362-121661B9EC20}"/>
              </a:ext>
            </a:extLst>
          </p:cNvPr>
          <p:cNvSpPr/>
          <p:nvPr/>
        </p:nvSpPr>
        <p:spPr>
          <a:xfrm>
            <a:off x="6473564" y="4037669"/>
            <a:ext cx="594626" cy="3174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tangle 7">
            <a:extLst>
              <a:ext uri="{FF2B5EF4-FFF2-40B4-BE49-F238E27FC236}">
                <a16:creationId xmlns:a16="http://schemas.microsoft.com/office/drawing/2014/main" id="{6E98F39A-0B54-6D05-9766-05F3EC407B91}"/>
              </a:ext>
            </a:extLst>
          </p:cNvPr>
          <p:cNvSpPr/>
          <p:nvPr/>
        </p:nvSpPr>
        <p:spPr>
          <a:xfrm>
            <a:off x="4683004" y="1875438"/>
            <a:ext cx="1800000" cy="51756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Definitie van 10 publieke belangen</a:t>
            </a:r>
          </a:p>
        </p:txBody>
      </p:sp>
      <p:sp>
        <p:nvSpPr>
          <p:cNvPr id="9" name="Oval 8">
            <a:extLst>
              <a:ext uri="{FF2B5EF4-FFF2-40B4-BE49-F238E27FC236}">
                <a16:creationId xmlns:a16="http://schemas.microsoft.com/office/drawing/2014/main" id="{6FAA0F2D-9C05-54F3-68D0-D66FC79BDB96}"/>
              </a:ext>
            </a:extLst>
          </p:cNvPr>
          <p:cNvSpPr/>
          <p:nvPr/>
        </p:nvSpPr>
        <p:spPr>
          <a:xfrm>
            <a:off x="4541666" y="1799867"/>
            <a:ext cx="284671" cy="288393"/>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2</a:t>
            </a:r>
            <a:endParaRPr lang="nl-NL" sz="1400" dirty="0"/>
          </a:p>
        </p:txBody>
      </p:sp>
      <p:sp>
        <p:nvSpPr>
          <p:cNvPr id="10" name="Rectangle 9">
            <a:extLst>
              <a:ext uri="{FF2B5EF4-FFF2-40B4-BE49-F238E27FC236}">
                <a16:creationId xmlns:a16="http://schemas.microsoft.com/office/drawing/2014/main" id="{DE3BE713-5A5E-3143-9D6F-A1A26707B984}"/>
              </a:ext>
            </a:extLst>
          </p:cNvPr>
          <p:cNvSpPr/>
          <p:nvPr/>
        </p:nvSpPr>
        <p:spPr>
          <a:xfrm>
            <a:off x="5832016" y="4434448"/>
            <a:ext cx="1800000" cy="51756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Rangschikking op afnemende score publiek belang</a:t>
            </a:r>
          </a:p>
        </p:txBody>
      </p:sp>
      <p:sp>
        <p:nvSpPr>
          <p:cNvPr id="11" name="Oval 10">
            <a:extLst>
              <a:ext uri="{FF2B5EF4-FFF2-40B4-BE49-F238E27FC236}">
                <a16:creationId xmlns:a16="http://schemas.microsoft.com/office/drawing/2014/main" id="{4BE46A70-A35A-E91D-2E25-EA5425F809C5}"/>
              </a:ext>
            </a:extLst>
          </p:cNvPr>
          <p:cNvSpPr/>
          <p:nvPr/>
        </p:nvSpPr>
        <p:spPr>
          <a:xfrm>
            <a:off x="5689680" y="4290250"/>
            <a:ext cx="284671" cy="288393"/>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6</a:t>
            </a:r>
            <a:endParaRPr lang="nl-NL" sz="1400" dirty="0"/>
          </a:p>
        </p:txBody>
      </p:sp>
      <p:sp>
        <p:nvSpPr>
          <p:cNvPr id="13" name="Rectangle 12">
            <a:extLst>
              <a:ext uri="{FF2B5EF4-FFF2-40B4-BE49-F238E27FC236}">
                <a16:creationId xmlns:a16="http://schemas.microsoft.com/office/drawing/2014/main" id="{E786517C-39D3-81CD-1E10-7C99EAAF41D6}"/>
              </a:ext>
            </a:extLst>
          </p:cNvPr>
          <p:cNvSpPr/>
          <p:nvPr/>
        </p:nvSpPr>
        <p:spPr>
          <a:xfrm>
            <a:off x="5832016" y="5091307"/>
            <a:ext cx="1800000" cy="51756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Gevoeligheidsanalyse </a:t>
            </a:r>
          </a:p>
        </p:txBody>
      </p:sp>
      <p:sp>
        <p:nvSpPr>
          <p:cNvPr id="14" name="Oval 13">
            <a:extLst>
              <a:ext uri="{FF2B5EF4-FFF2-40B4-BE49-F238E27FC236}">
                <a16:creationId xmlns:a16="http://schemas.microsoft.com/office/drawing/2014/main" id="{BBDD42D1-548B-B832-F830-1799A45DC331}"/>
              </a:ext>
            </a:extLst>
          </p:cNvPr>
          <p:cNvSpPr/>
          <p:nvPr/>
        </p:nvSpPr>
        <p:spPr>
          <a:xfrm>
            <a:off x="5689680" y="4947109"/>
            <a:ext cx="284671" cy="288393"/>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7</a:t>
            </a:r>
            <a:endParaRPr lang="nl-NL" sz="1400" dirty="0"/>
          </a:p>
        </p:txBody>
      </p:sp>
      <p:sp>
        <p:nvSpPr>
          <p:cNvPr id="15" name="Rectangle 14">
            <a:extLst>
              <a:ext uri="{FF2B5EF4-FFF2-40B4-BE49-F238E27FC236}">
                <a16:creationId xmlns:a16="http://schemas.microsoft.com/office/drawing/2014/main" id="{85B4A67B-6CBC-7DFC-A323-ACDAB0E56116}"/>
              </a:ext>
            </a:extLst>
          </p:cNvPr>
          <p:cNvSpPr/>
          <p:nvPr/>
        </p:nvSpPr>
        <p:spPr>
          <a:xfrm>
            <a:off x="4673564" y="2562442"/>
            <a:ext cx="1800000" cy="51756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Score op 10 publieke belangen</a:t>
            </a:r>
          </a:p>
        </p:txBody>
      </p:sp>
      <p:sp>
        <p:nvSpPr>
          <p:cNvPr id="16" name="Oval 15">
            <a:extLst>
              <a:ext uri="{FF2B5EF4-FFF2-40B4-BE49-F238E27FC236}">
                <a16:creationId xmlns:a16="http://schemas.microsoft.com/office/drawing/2014/main" id="{5E31B759-5135-82B5-61D6-130A3887A507}"/>
              </a:ext>
            </a:extLst>
          </p:cNvPr>
          <p:cNvSpPr/>
          <p:nvPr/>
        </p:nvSpPr>
        <p:spPr>
          <a:xfrm>
            <a:off x="4532226" y="2498419"/>
            <a:ext cx="284671" cy="288393"/>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3</a:t>
            </a:r>
            <a:endParaRPr lang="nl-NL" sz="1400" dirty="0"/>
          </a:p>
        </p:txBody>
      </p:sp>
      <p:sp>
        <p:nvSpPr>
          <p:cNvPr id="17" name="Rectangle 16">
            <a:extLst>
              <a:ext uri="{FF2B5EF4-FFF2-40B4-BE49-F238E27FC236}">
                <a16:creationId xmlns:a16="http://schemas.microsoft.com/office/drawing/2014/main" id="{A27D239E-572D-A42D-4EA2-9C53743AAE48}"/>
              </a:ext>
            </a:extLst>
          </p:cNvPr>
          <p:cNvSpPr/>
          <p:nvPr/>
        </p:nvSpPr>
        <p:spPr>
          <a:xfrm>
            <a:off x="6360582" y="2571725"/>
            <a:ext cx="1800000" cy="4795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000000"/>
                </a:solidFill>
              </a:rPr>
              <a:t>Via literatuur, interviews, expert judgement</a:t>
            </a:r>
          </a:p>
        </p:txBody>
      </p:sp>
      <p:pic>
        <p:nvPicPr>
          <p:cNvPr id="18" name="Picture 17">
            <a:extLst>
              <a:ext uri="{FF2B5EF4-FFF2-40B4-BE49-F238E27FC236}">
                <a16:creationId xmlns:a16="http://schemas.microsoft.com/office/drawing/2014/main" id="{B6AA80CF-CF50-7100-F5B6-3280AF667AC6}"/>
              </a:ext>
            </a:extLst>
          </p:cNvPr>
          <p:cNvPicPr>
            <a:picLocks noChangeAspect="1"/>
          </p:cNvPicPr>
          <p:nvPr/>
        </p:nvPicPr>
        <p:blipFill>
          <a:blip r:embed="rId2"/>
          <a:stretch>
            <a:fillRect/>
          </a:stretch>
        </p:blipFill>
        <p:spPr>
          <a:xfrm>
            <a:off x="6164537" y="1669822"/>
            <a:ext cx="2192089" cy="1165867"/>
          </a:xfrm>
          <a:prstGeom prst="rect">
            <a:avLst/>
          </a:prstGeom>
        </p:spPr>
      </p:pic>
      <p:sp>
        <p:nvSpPr>
          <p:cNvPr id="12" name="Rectangle 11">
            <a:extLst>
              <a:ext uri="{FF2B5EF4-FFF2-40B4-BE49-F238E27FC236}">
                <a16:creationId xmlns:a16="http://schemas.microsoft.com/office/drawing/2014/main" id="{3412071D-D147-C8C1-412A-B1061B16A205}"/>
              </a:ext>
            </a:extLst>
          </p:cNvPr>
          <p:cNvSpPr/>
          <p:nvPr/>
        </p:nvSpPr>
        <p:spPr>
          <a:xfrm>
            <a:off x="4696087" y="1235367"/>
            <a:ext cx="1800000" cy="51756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Definitie van alternatieven (192x)</a:t>
            </a:r>
          </a:p>
        </p:txBody>
      </p:sp>
      <p:sp>
        <p:nvSpPr>
          <p:cNvPr id="19" name="Oval 18">
            <a:extLst>
              <a:ext uri="{FF2B5EF4-FFF2-40B4-BE49-F238E27FC236}">
                <a16:creationId xmlns:a16="http://schemas.microsoft.com/office/drawing/2014/main" id="{43E1EA72-965C-2309-F7A1-B13FBB526405}"/>
              </a:ext>
            </a:extLst>
          </p:cNvPr>
          <p:cNvSpPr/>
          <p:nvPr/>
        </p:nvSpPr>
        <p:spPr>
          <a:xfrm>
            <a:off x="4554749" y="1159796"/>
            <a:ext cx="284671" cy="288393"/>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1</a:t>
            </a:r>
            <a:endParaRPr lang="nl-NL" sz="1400" dirty="0"/>
          </a:p>
        </p:txBody>
      </p:sp>
    </p:spTree>
    <p:extLst>
      <p:ext uri="{BB962C8B-B14F-4D97-AF65-F5344CB8AC3E}">
        <p14:creationId xmlns:p14="http://schemas.microsoft.com/office/powerpoint/2010/main" val="30140135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AA46-EE9C-9260-0137-777CB1C56F99}"/>
              </a:ext>
            </a:extLst>
          </p:cNvPr>
          <p:cNvSpPr>
            <a:spLocks noGrp="1"/>
          </p:cNvSpPr>
          <p:nvPr>
            <p:ph type="title"/>
          </p:nvPr>
        </p:nvSpPr>
        <p:spPr/>
        <p:txBody>
          <a:bodyPr/>
          <a:lstStyle/>
          <a:p>
            <a:r>
              <a:rPr lang="nl-NL" dirty="0"/>
              <a:t>Voor elke ketenvariant worden scores bepaald op 5x2 publieke belangen: stand van zaken concretisering</a:t>
            </a:r>
          </a:p>
        </p:txBody>
      </p:sp>
      <p:sp>
        <p:nvSpPr>
          <p:cNvPr id="4" name="Slide Number Placeholder 3">
            <a:extLst>
              <a:ext uri="{FF2B5EF4-FFF2-40B4-BE49-F238E27FC236}">
                <a16:creationId xmlns:a16="http://schemas.microsoft.com/office/drawing/2014/main" id="{BCA21457-71B4-17B8-0569-4173BC36C985}"/>
              </a:ext>
            </a:extLst>
          </p:cNvPr>
          <p:cNvSpPr>
            <a:spLocks noGrp="1"/>
          </p:cNvSpPr>
          <p:nvPr>
            <p:ph type="sldNum" sz="quarter" idx="4"/>
          </p:nvPr>
        </p:nvSpPr>
        <p:spPr/>
        <p:txBody>
          <a:bodyPr/>
          <a:lstStyle/>
          <a:p>
            <a:fld id="{EC3C4526-58D5-4DF6-B6A2-CFDA1F9CC3BB}" type="slidenum">
              <a:rPr lang="nl-NL" noProof="0" smtClean="0"/>
              <a:pPr/>
              <a:t>4</a:t>
            </a:fld>
            <a:endParaRPr lang="nl-NL" noProof="0" dirty="0"/>
          </a:p>
        </p:txBody>
      </p:sp>
      <p:graphicFrame>
        <p:nvGraphicFramePr>
          <p:cNvPr id="5" name="Content Placeholder 6">
            <a:extLst>
              <a:ext uri="{FF2B5EF4-FFF2-40B4-BE49-F238E27FC236}">
                <a16:creationId xmlns:a16="http://schemas.microsoft.com/office/drawing/2014/main" id="{436E6077-AA90-B330-E44F-8746D0F6A66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539122027"/>
              </p:ext>
            </p:extLst>
          </p:nvPr>
        </p:nvGraphicFramePr>
        <p:xfrm>
          <a:off x="455612" y="1113867"/>
          <a:ext cx="8232775" cy="4381501"/>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a:extLst>
              <a:ext uri="{FF2B5EF4-FFF2-40B4-BE49-F238E27FC236}">
                <a16:creationId xmlns:a16="http://schemas.microsoft.com/office/drawing/2014/main" id="{EA3DEB44-9901-45D3-D88E-F87371C272AD}"/>
              </a:ext>
            </a:extLst>
          </p:cNvPr>
          <p:cNvSpPr/>
          <p:nvPr/>
        </p:nvSpPr>
        <p:spPr>
          <a:xfrm>
            <a:off x="6506124" y="1477190"/>
            <a:ext cx="2404963" cy="42551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5">
            <a:extLst>
              <a:ext uri="{FF2B5EF4-FFF2-40B4-BE49-F238E27FC236}">
                <a16:creationId xmlns:a16="http://schemas.microsoft.com/office/drawing/2014/main" id="{63CFBD11-9159-CE2F-9897-C13D4C234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4529" y="3304617"/>
            <a:ext cx="144000" cy="144000"/>
          </a:xfrm>
          <a:prstGeom prst="rect">
            <a:avLst/>
          </a:prstGeom>
        </p:spPr>
      </p:pic>
      <p:pic>
        <p:nvPicPr>
          <p:cNvPr id="7" name="Picture 6">
            <a:extLst>
              <a:ext uri="{FF2B5EF4-FFF2-40B4-BE49-F238E27FC236}">
                <a16:creationId xmlns:a16="http://schemas.microsoft.com/office/drawing/2014/main" id="{445F8835-217E-466A-3448-201E55265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81" y="3911971"/>
            <a:ext cx="144000" cy="144000"/>
          </a:xfrm>
          <a:prstGeom prst="rect">
            <a:avLst/>
          </a:prstGeom>
        </p:spPr>
      </p:pic>
      <p:pic>
        <p:nvPicPr>
          <p:cNvPr id="8" name="Picture 7">
            <a:extLst>
              <a:ext uri="{FF2B5EF4-FFF2-40B4-BE49-F238E27FC236}">
                <a16:creationId xmlns:a16="http://schemas.microsoft.com/office/drawing/2014/main" id="{AB65FED0-03A7-A29A-181D-873F738CD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347" y="4079716"/>
            <a:ext cx="126000" cy="126000"/>
          </a:xfrm>
          <a:prstGeom prst="rect">
            <a:avLst/>
          </a:prstGeom>
        </p:spPr>
      </p:pic>
      <p:pic>
        <p:nvPicPr>
          <p:cNvPr id="9" name="Picture 8">
            <a:extLst>
              <a:ext uri="{FF2B5EF4-FFF2-40B4-BE49-F238E27FC236}">
                <a16:creationId xmlns:a16="http://schemas.microsoft.com/office/drawing/2014/main" id="{4ADE8648-CDA7-8974-47A6-648D51C605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081" y="4253590"/>
            <a:ext cx="144000" cy="144000"/>
          </a:xfrm>
          <a:prstGeom prst="rect">
            <a:avLst/>
          </a:prstGeom>
        </p:spPr>
      </p:pic>
      <p:sp>
        <p:nvSpPr>
          <p:cNvPr id="10" name="TextBox 9">
            <a:extLst>
              <a:ext uri="{FF2B5EF4-FFF2-40B4-BE49-F238E27FC236}">
                <a16:creationId xmlns:a16="http://schemas.microsoft.com/office/drawing/2014/main" id="{12659325-5811-9007-C512-CB49F6B0A6DC}"/>
              </a:ext>
            </a:extLst>
          </p:cNvPr>
          <p:cNvSpPr txBox="1"/>
          <p:nvPr/>
        </p:nvSpPr>
        <p:spPr bwMode="auto">
          <a:xfrm>
            <a:off x="241413" y="3868660"/>
            <a:ext cx="914400" cy="91440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400"/>
              </a:spcBef>
              <a:spcAft>
                <a:spcPct val="0"/>
              </a:spcAft>
              <a:buClr>
                <a:srgbClr val="C00000"/>
              </a:buClr>
              <a:buSzPct val="100000"/>
              <a:tabLst/>
            </a:pPr>
            <a:r>
              <a:rPr kumimoji="0" lang="nl-NL" sz="800" b="0" i="0" u="none" strike="noStrike" kern="1200" cap="none" spc="0" normalizeH="0" baseline="0" noProof="0" dirty="0">
                <a:ln>
                  <a:noFill/>
                </a:ln>
                <a:solidFill>
                  <a:srgbClr val="000000"/>
                </a:solidFill>
                <a:effectLst/>
                <a:uLnTx/>
                <a:uFillTx/>
                <a:latin typeface="Futura Std Book" pitchFamily="34" charset="0"/>
                <a:ea typeface="+mn-ea"/>
                <a:cs typeface="+mn-cs"/>
              </a:rPr>
              <a:t>Monetair</a:t>
            </a:r>
          </a:p>
          <a:p>
            <a:pPr marR="0" algn="l" defTabSz="914400" rtl="0" eaLnBrk="0" fontAlgn="base" latinLnBrk="0" hangingPunct="0">
              <a:lnSpc>
                <a:spcPct val="100000"/>
              </a:lnSpc>
              <a:spcBef>
                <a:spcPts val="400"/>
              </a:spcBef>
              <a:spcAft>
                <a:spcPct val="0"/>
              </a:spcAft>
              <a:buClr>
                <a:srgbClr val="C00000"/>
              </a:buClr>
              <a:buSzPct val="100000"/>
              <a:tabLst/>
            </a:pPr>
            <a:r>
              <a:rPr kumimoji="0" lang="nl-NL" sz="800" b="0" i="0" u="none" strike="noStrike" kern="1200" cap="none" spc="0" normalizeH="0" baseline="0" noProof="0" dirty="0">
                <a:ln>
                  <a:noFill/>
                </a:ln>
                <a:solidFill>
                  <a:srgbClr val="000000"/>
                </a:solidFill>
                <a:effectLst/>
                <a:uLnTx/>
                <a:uFillTx/>
                <a:latin typeface="Futura Std Book" pitchFamily="34" charset="0"/>
                <a:ea typeface="+mn-ea"/>
                <a:cs typeface="+mn-cs"/>
              </a:rPr>
              <a:t>Kwantitatief</a:t>
            </a:r>
            <a:endParaRPr lang="nl-NL" sz="800" dirty="0">
              <a:solidFill>
                <a:srgbClr val="000000"/>
              </a:solidFill>
              <a:latin typeface="Futura Std Book" pitchFamily="34" charset="0"/>
            </a:endParaRPr>
          </a:p>
          <a:p>
            <a:pPr marR="0" algn="l" defTabSz="914400" rtl="0" eaLnBrk="0" fontAlgn="base" latinLnBrk="0" hangingPunct="0">
              <a:lnSpc>
                <a:spcPct val="100000"/>
              </a:lnSpc>
              <a:spcBef>
                <a:spcPts val="400"/>
              </a:spcBef>
              <a:spcAft>
                <a:spcPct val="0"/>
              </a:spcAft>
              <a:buClr>
                <a:srgbClr val="C00000"/>
              </a:buClr>
              <a:buSzPct val="100000"/>
              <a:tabLst/>
            </a:pPr>
            <a:r>
              <a:rPr kumimoji="0" lang="nl-NL" sz="800" b="0" i="0" u="none" strike="noStrike" kern="1200" cap="none" spc="0" normalizeH="0" baseline="0" noProof="0" dirty="0">
                <a:ln>
                  <a:noFill/>
                </a:ln>
                <a:solidFill>
                  <a:srgbClr val="000000"/>
                </a:solidFill>
                <a:effectLst/>
                <a:uLnTx/>
                <a:uFillTx/>
                <a:latin typeface="Futura Std Book" pitchFamily="34" charset="0"/>
                <a:ea typeface="+mn-ea"/>
                <a:cs typeface="+mn-cs"/>
              </a:rPr>
              <a:t>Kwalitatief</a:t>
            </a:r>
          </a:p>
        </p:txBody>
      </p:sp>
      <p:pic>
        <p:nvPicPr>
          <p:cNvPr id="11" name="Picture 74">
            <a:extLst>
              <a:ext uri="{FF2B5EF4-FFF2-40B4-BE49-F238E27FC236}">
                <a16:creationId xmlns:a16="http://schemas.microsoft.com/office/drawing/2014/main" id="{B06366F1-2BB0-6909-7081-50DB35A476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3745" y="1756901"/>
            <a:ext cx="126000" cy="126000"/>
          </a:xfrm>
          <a:prstGeom prst="rect">
            <a:avLst/>
          </a:prstGeom>
        </p:spPr>
      </p:pic>
      <p:pic>
        <p:nvPicPr>
          <p:cNvPr id="12" name="Picture 75">
            <a:extLst>
              <a:ext uri="{FF2B5EF4-FFF2-40B4-BE49-F238E27FC236}">
                <a16:creationId xmlns:a16="http://schemas.microsoft.com/office/drawing/2014/main" id="{B601A2CC-557A-EF66-4DF9-71A75DCBD6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5357" y="2652188"/>
            <a:ext cx="144000" cy="144000"/>
          </a:xfrm>
          <a:prstGeom prst="rect">
            <a:avLst/>
          </a:prstGeom>
        </p:spPr>
      </p:pic>
      <p:pic>
        <p:nvPicPr>
          <p:cNvPr id="15" name="Picture 74">
            <a:extLst>
              <a:ext uri="{FF2B5EF4-FFF2-40B4-BE49-F238E27FC236}">
                <a16:creationId xmlns:a16="http://schemas.microsoft.com/office/drawing/2014/main" id="{8735B827-9818-616B-D388-44C41651D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020" y="4601133"/>
            <a:ext cx="126000" cy="126000"/>
          </a:xfrm>
          <a:prstGeom prst="rect">
            <a:avLst/>
          </a:prstGeom>
        </p:spPr>
      </p:pic>
      <p:pic>
        <p:nvPicPr>
          <p:cNvPr id="16" name="Picture 75">
            <a:extLst>
              <a:ext uri="{FF2B5EF4-FFF2-40B4-BE49-F238E27FC236}">
                <a16:creationId xmlns:a16="http://schemas.microsoft.com/office/drawing/2014/main" id="{3672D2B2-FC6F-53D3-7349-DF5B44F57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7832" y="1587849"/>
            <a:ext cx="144000" cy="144000"/>
          </a:xfrm>
          <a:prstGeom prst="rect">
            <a:avLst/>
          </a:prstGeom>
        </p:spPr>
      </p:pic>
      <p:pic>
        <p:nvPicPr>
          <p:cNvPr id="17" name="Picture 75">
            <a:extLst>
              <a:ext uri="{FF2B5EF4-FFF2-40B4-BE49-F238E27FC236}">
                <a16:creationId xmlns:a16="http://schemas.microsoft.com/office/drawing/2014/main" id="{35C3ABCD-2189-2EF6-843D-91B6F62FEA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1745" y="1563968"/>
            <a:ext cx="144000" cy="144000"/>
          </a:xfrm>
          <a:prstGeom prst="rect">
            <a:avLst/>
          </a:prstGeom>
        </p:spPr>
      </p:pic>
      <p:pic>
        <p:nvPicPr>
          <p:cNvPr id="19" name="Picture 74">
            <a:extLst>
              <a:ext uri="{FF2B5EF4-FFF2-40B4-BE49-F238E27FC236}">
                <a16:creationId xmlns:a16="http://schemas.microsoft.com/office/drawing/2014/main" id="{AB7991DF-82E6-3C92-76D4-67E434E3B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9357" y="1351190"/>
            <a:ext cx="126000" cy="126000"/>
          </a:xfrm>
          <a:prstGeom prst="rect">
            <a:avLst/>
          </a:prstGeom>
        </p:spPr>
      </p:pic>
      <p:pic>
        <p:nvPicPr>
          <p:cNvPr id="21" name="Picture 74">
            <a:extLst>
              <a:ext uri="{FF2B5EF4-FFF2-40B4-BE49-F238E27FC236}">
                <a16:creationId xmlns:a16="http://schemas.microsoft.com/office/drawing/2014/main" id="{07F33E3F-9089-084F-D833-178CC8473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5015" y="4228594"/>
            <a:ext cx="126000" cy="126000"/>
          </a:xfrm>
          <a:prstGeom prst="rect">
            <a:avLst/>
          </a:prstGeom>
        </p:spPr>
      </p:pic>
      <p:sp>
        <p:nvSpPr>
          <p:cNvPr id="22" name="Rectangle: Rounded Corners 21">
            <a:extLst>
              <a:ext uri="{FF2B5EF4-FFF2-40B4-BE49-F238E27FC236}">
                <a16:creationId xmlns:a16="http://schemas.microsoft.com/office/drawing/2014/main" id="{64BF2A82-DCF8-8E8E-42B6-B929B18B481D}"/>
              </a:ext>
            </a:extLst>
          </p:cNvPr>
          <p:cNvSpPr/>
          <p:nvPr/>
        </p:nvSpPr>
        <p:spPr>
          <a:xfrm>
            <a:off x="1061048" y="4253589"/>
            <a:ext cx="1853207" cy="100099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800" dirty="0">
                <a:solidFill>
                  <a:srgbClr val="000000"/>
                </a:solidFill>
              </a:rPr>
              <a:t>Externe kosten van:</a:t>
            </a:r>
          </a:p>
          <a:p>
            <a:pPr marL="171450" indent="-171450">
              <a:buFont typeface="Arial" panose="020B0604020202020204" pitchFamily="34" charset="0"/>
              <a:buChar char="•"/>
            </a:pPr>
            <a:r>
              <a:rPr lang="nl-NL" sz="800" dirty="0">
                <a:solidFill>
                  <a:srgbClr val="000000"/>
                </a:solidFill>
              </a:rPr>
              <a:t>Luchtemissies (fijnstof, NOx, NH3)</a:t>
            </a:r>
          </a:p>
          <a:p>
            <a:pPr marL="171450" indent="-171450">
              <a:buFont typeface="Arial" panose="020B0604020202020204" pitchFamily="34" charset="0"/>
              <a:buChar char="•"/>
            </a:pPr>
            <a:r>
              <a:rPr lang="nl-NL" sz="800" dirty="0">
                <a:solidFill>
                  <a:srgbClr val="000000"/>
                </a:solidFill>
              </a:rPr>
              <a:t>Geluidsemissies</a:t>
            </a:r>
          </a:p>
          <a:p>
            <a:pPr marL="171450" indent="-171450">
              <a:buFont typeface="Arial" panose="020B0604020202020204" pitchFamily="34" charset="0"/>
              <a:buChar char="•"/>
            </a:pPr>
            <a:r>
              <a:rPr lang="nl-NL" sz="800" dirty="0">
                <a:solidFill>
                  <a:srgbClr val="000000"/>
                </a:solidFill>
              </a:rPr>
              <a:t>Habitatschade</a:t>
            </a:r>
          </a:p>
          <a:p>
            <a:pPr marL="171450" indent="-171450">
              <a:buFont typeface="Arial" panose="020B0604020202020204" pitchFamily="34" charset="0"/>
              <a:buChar char="•"/>
            </a:pPr>
            <a:r>
              <a:rPr lang="nl-NL" sz="800" dirty="0">
                <a:solidFill>
                  <a:srgbClr val="000000"/>
                </a:solidFill>
              </a:rPr>
              <a:t>Bodem en wateremissies n.t.b.</a:t>
            </a:r>
          </a:p>
        </p:txBody>
      </p:sp>
      <p:sp>
        <p:nvSpPr>
          <p:cNvPr id="23" name="Rectangle: Rounded Corners 22">
            <a:extLst>
              <a:ext uri="{FF2B5EF4-FFF2-40B4-BE49-F238E27FC236}">
                <a16:creationId xmlns:a16="http://schemas.microsoft.com/office/drawing/2014/main" id="{C5B04D42-2E70-273E-5B8B-8AE31CD22D0B}"/>
              </a:ext>
            </a:extLst>
          </p:cNvPr>
          <p:cNvSpPr/>
          <p:nvPr/>
        </p:nvSpPr>
        <p:spPr>
          <a:xfrm>
            <a:off x="3709416" y="4783061"/>
            <a:ext cx="1853207" cy="58257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800" dirty="0">
                <a:solidFill>
                  <a:srgbClr val="000000"/>
                </a:solidFill>
              </a:rPr>
              <a:t>Opportunitykosten ruimtebeslag van keten, boven- en ondergronds</a:t>
            </a:r>
          </a:p>
        </p:txBody>
      </p:sp>
      <p:sp>
        <p:nvSpPr>
          <p:cNvPr id="24" name="Rectangle: Rounded Corners 23">
            <a:extLst>
              <a:ext uri="{FF2B5EF4-FFF2-40B4-BE49-F238E27FC236}">
                <a16:creationId xmlns:a16="http://schemas.microsoft.com/office/drawing/2014/main" id="{4F50C83A-7683-B42C-4A98-34D32EC8BB67}"/>
              </a:ext>
            </a:extLst>
          </p:cNvPr>
          <p:cNvSpPr/>
          <p:nvPr/>
        </p:nvSpPr>
        <p:spPr>
          <a:xfrm>
            <a:off x="5762888" y="4615645"/>
            <a:ext cx="1975006" cy="74998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arenR"/>
            </a:pPr>
            <a:r>
              <a:rPr lang="nl-NL" sz="800" dirty="0">
                <a:solidFill>
                  <a:srgbClr val="000000"/>
                </a:solidFill>
              </a:rPr>
              <a:t>Toegankelijkheid tot  waterstofeconomie; level playing field achterland</a:t>
            </a:r>
          </a:p>
          <a:p>
            <a:pPr marL="228600" indent="-228600">
              <a:buFont typeface="+mj-lt"/>
              <a:buAutoNum type="arabicParenR"/>
            </a:pPr>
            <a:r>
              <a:rPr lang="nl-NL" sz="800" dirty="0">
                <a:solidFill>
                  <a:srgbClr val="000000"/>
                </a:solidFill>
              </a:rPr>
              <a:t>Toegankelijkheid tot waterstofeconomie; nabijheid keten</a:t>
            </a:r>
          </a:p>
        </p:txBody>
      </p:sp>
      <p:sp>
        <p:nvSpPr>
          <p:cNvPr id="25" name="Rectangle: Rounded Corners 24">
            <a:extLst>
              <a:ext uri="{FF2B5EF4-FFF2-40B4-BE49-F238E27FC236}">
                <a16:creationId xmlns:a16="http://schemas.microsoft.com/office/drawing/2014/main" id="{9DEE4D54-6A1B-CF8F-F16E-00D0176A1086}"/>
              </a:ext>
            </a:extLst>
          </p:cNvPr>
          <p:cNvSpPr/>
          <p:nvPr/>
        </p:nvSpPr>
        <p:spPr>
          <a:xfrm>
            <a:off x="6499745" y="3801977"/>
            <a:ext cx="1975006" cy="74998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arenR"/>
            </a:pPr>
            <a:r>
              <a:rPr lang="nl-NL" sz="800" dirty="0">
                <a:solidFill>
                  <a:srgbClr val="000000"/>
                </a:solidFill>
              </a:rPr>
              <a:t>Mate afwenteling externe kosten op producerende landen</a:t>
            </a:r>
          </a:p>
          <a:p>
            <a:pPr marL="228600" indent="-228600">
              <a:buFont typeface="+mj-lt"/>
              <a:buAutoNum type="arabicParenR"/>
            </a:pPr>
            <a:r>
              <a:rPr lang="nl-NL" sz="800" dirty="0">
                <a:solidFill>
                  <a:srgbClr val="000000"/>
                </a:solidFill>
              </a:rPr>
              <a:t>Mate afwenteling externe kosten op inwoners Nederland</a:t>
            </a:r>
          </a:p>
        </p:txBody>
      </p:sp>
      <p:sp>
        <p:nvSpPr>
          <p:cNvPr id="26" name="Rectangle: Rounded Corners 25">
            <a:extLst>
              <a:ext uri="{FF2B5EF4-FFF2-40B4-BE49-F238E27FC236}">
                <a16:creationId xmlns:a16="http://schemas.microsoft.com/office/drawing/2014/main" id="{CCD25601-D63F-92CD-1AB1-2B8FAE2B96DD}"/>
              </a:ext>
            </a:extLst>
          </p:cNvPr>
          <p:cNvSpPr/>
          <p:nvPr/>
        </p:nvSpPr>
        <p:spPr>
          <a:xfrm>
            <a:off x="6498034" y="2816163"/>
            <a:ext cx="1975006" cy="63035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800" dirty="0">
                <a:solidFill>
                  <a:srgbClr val="000000"/>
                </a:solidFill>
              </a:rPr>
              <a:t>Omvang van nieuwe investeringen en mate van herbruikbaarheid van  investeringen bij wegvallen van ketenalternatief</a:t>
            </a:r>
          </a:p>
        </p:txBody>
      </p:sp>
      <p:sp>
        <p:nvSpPr>
          <p:cNvPr id="27" name="Rectangle: Rounded Corners 26">
            <a:extLst>
              <a:ext uri="{FF2B5EF4-FFF2-40B4-BE49-F238E27FC236}">
                <a16:creationId xmlns:a16="http://schemas.microsoft.com/office/drawing/2014/main" id="{86EA5EF2-48AC-480F-C86F-E1AE5A817232}"/>
              </a:ext>
            </a:extLst>
          </p:cNvPr>
          <p:cNvSpPr/>
          <p:nvPr/>
        </p:nvSpPr>
        <p:spPr>
          <a:xfrm>
            <a:off x="6506124" y="1747709"/>
            <a:ext cx="2136491" cy="74998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arenR"/>
            </a:pPr>
            <a:r>
              <a:rPr lang="nl-NL" sz="800" dirty="0">
                <a:solidFill>
                  <a:srgbClr val="000000"/>
                </a:solidFill>
              </a:rPr>
              <a:t>Uitstoot broeikasgassen (CO2, CH4, H2)</a:t>
            </a:r>
          </a:p>
          <a:p>
            <a:pPr marL="228600" indent="-228600">
              <a:buFont typeface="+mj-lt"/>
              <a:buAutoNum type="arabicParenR"/>
            </a:pPr>
            <a:r>
              <a:rPr lang="nl-NL" sz="800" dirty="0">
                <a:solidFill>
                  <a:srgbClr val="000000"/>
                </a:solidFill>
              </a:rPr>
              <a:t>Verlies van niet-hernieuwbare materialen</a:t>
            </a:r>
          </a:p>
          <a:p>
            <a:pPr marL="228600" indent="-228600">
              <a:buFont typeface="+mj-lt"/>
              <a:buAutoNum type="arabicParenR"/>
            </a:pPr>
            <a:r>
              <a:rPr lang="nl-NL" sz="800" dirty="0">
                <a:solidFill>
                  <a:srgbClr val="000000"/>
                </a:solidFill>
              </a:rPr>
              <a:t>Energiegebruik en -verlies in keten</a:t>
            </a:r>
          </a:p>
        </p:txBody>
      </p:sp>
      <p:sp>
        <p:nvSpPr>
          <p:cNvPr id="28" name="Rectangle: Rounded Corners 27">
            <a:extLst>
              <a:ext uri="{FF2B5EF4-FFF2-40B4-BE49-F238E27FC236}">
                <a16:creationId xmlns:a16="http://schemas.microsoft.com/office/drawing/2014/main" id="{F2FCBB41-E461-C223-CBAA-52F8722A09CC}"/>
              </a:ext>
            </a:extLst>
          </p:cNvPr>
          <p:cNvSpPr/>
          <p:nvPr/>
        </p:nvSpPr>
        <p:spPr>
          <a:xfrm>
            <a:off x="5417117" y="1187712"/>
            <a:ext cx="2136491" cy="52025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arenR"/>
            </a:pPr>
            <a:r>
              <a:rPr lang="nl-NL" sz="800" dirty="0">
                <a:solidFill>
                  <a:srgbClr val="000000"/>
                </a:solidFill>
              </a:rPr>
              <a:t>Omgevingsveiligheid</a:t>
            </a:r>
          </a:p>
          <a:p>
            <a:pPr marL="228600" indent="-228600">
              <a:buFont typeface="+mj-lt"/>
              <a:buAutoNum type="arabicParenR"/>
            </a:pPr>
            <a:r>
              <a:rPr lang="nl-NL" sz="800" dirty="0">
                <a:solidFill>
                  <a:srgbClr val="000000"/>
                </a:solidFill>
              </a:rPr>
              <a:t>Cybersecurity en terrorisme</a:t>
            </a:r>
          </a:p>
          <a:p>
            <a:pPr marL="228600" indent="-228600">
              <a:buFont typeface="+mj-lt"/>
              <a:buAutoNum type="arabicParenR"/>
            </a:pPr>
            <a:r>
              <a:rPr lang="nl-NL" sz="800" dirty="0">
                <a:solidFill>
                  <a:srgbClr val="000000"/>
                </a:solidFill>
              </a:rPr>
              <a:t>Transportveiligheid </a:t>
            </a:r>
          </a:p>
        </p:txBody>
      </p:sp>
      <p:sp>
        <p:nvSpPr>
          <p:cNvPr id="29" name="Rectangle: Rounded Corners 28">
            <a:extLst>
              <a:ext uri="{FF2B5EF4-FFF2-40B4-BE49-F238E27FC236}">
                <a16:creationId xmlns:a16="http://schemas.microsoft.com/office/drawing/2014/main" id="{A6F29DB8-ADF2-E17D-F92E-0CA53EF0B821}"/>
              </a:ext>
            </a:extLst>
          </p:cNvPr>
          <p:cNvSpPr/>
          <p:nvPr/>
        </p:nvSpPr>
        <p:spPr>
          <a:xfrm>
            <a:off x="1061048" y="1260975"/>
            <a:ext cx="1875316" cy="58536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800" dirty="0">
                <a:solidFill>
                  <a:srgbClr val="000000"/>
                </a:solidFill>
              </a:rPr>
              <a:t>Robuustheid en leveringszekerheid van drager en keten</a:t>
            </a:r>
          </a:p>
        </p:txBody>
      </p:sp>
      <p:sp>
        <p:nvSpPr>
          <p:cNvPr id="31" name="Rectangle: Rounded Corners 30">
            <a:extLst>
              <a:ext uri="{FF2B5EF4-FFF2-40B4-BE49-F238E27FC236}">
                <a16:creationId xmlns:a16="http://schemas.microsoft.com/office/drawing/2014/main" id="{E026F3FE-5A7D-646E-72A0-F729DD9828D1}"/>
              </a:ext>
            </a:extLst>
          </p:cNvPr>
          <p:cNvSpPr/>
          <p:nvPr/>
        </p:nvSpPr>
        <p:spPr>
          <a:xfrm>
            <a:off x="888284" y="3476111"/>
            <a:ext cx="1853208" cy="60360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800" dirty="0">
                <a:solidFill>
                  <a:srgbClr val="000000"/>
                </a:solidFill>
              </a:rPr>
              <a:t>Kosten per waterstofequivalent voor elke keten (CAPEX en OPEX)</a:t>
            </a:r>
          </a:p>
        </p:txBody>
      </p:sp>
      <p:pic>
        <p:nvPicPr>
          <p:cNvPr id="32" name="Picture 74">
            <a:extLst>
              <a:ext uri="{FF2B5EF4-FFF2-40B4-BE49-F238E27FC236}">
                <a16:creationId xmlns:a16="http://schemas.microsoft.com/office/drawing/2014/main" id="{3B52D847-3279-9901-FBC5-34233DEE1B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203" y="2353266"/>
            <a:ext cx="126000" cy="126000"/>
          </a:xfrm>
          <a:prstGeom prst="rect">
            <a:avLst/>
          </a:prstGeom>
        </p:spPr>
      </p:pic>
      <p:pic>
        <p:nvPicPr>
          <p:cNvPr id="20" name="Picture 75">
            <a:extLst>
              <a:ext uri="{FF2B5EF4-FFF2-40B4-BE49-F238E27FC236}">
                <a16:creationId xmlns:a16="http://schemas.microsoft.com/office/drawing/2014/main" id="{53CD36E7-D12A-D43A-E809-2DD7DE10D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0228" y="1256921"/>
            <a:ext cx="144000" cy="144000"/>
          </a:xfrm>
          <a:prstGeom prst="rect">
            <a:avLst/>
          </a:prstGeom>
        </p:spPr>
      </p:pic>
      <p:pic>
        <p:nvPicPr>
          <p:cNvPr id="33" name="Picture 75">
            <a:extLst>
              <a:ext uri="{FF2B5EF4-FFF2-40B4-BE49-F238E27FC236}">
                <a16:creationId xmlns:a16="http://schemas.microsoft.com/office/drawing/2014/main" id="{DA4946C0-4354-1899-14DA-7995AECCE8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4768" y="1383443"/>
            <a:ext cx="144000" cy="144000"/>
          </a:xfrm>
          <a:prstGeom prst="rect">
            <a:avLst/>
          </a:prstGeom>
        </p:spPr>
      </p:pic>
      <p:pic>
        <p:nvPicPr>
          <p:cNvPr id="34" name="Picture 74">
            <a:extLst>
              <a:ext uri="{FF2B5EF4-FFF2-40B4-BE49-F238E27FC236}">
                <a16:creationId xmlns:a16="http://schemas.microsoft.com/office/drawing/2014/main" id="{8E6DFDAF-663F-CFCF-B7C1-0B56664FD9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1305" y="1508459"/>
            <a:ext cx="126000" cy="126000"/>
          </a:xfrm>
          <a:prstGeom prst="rect">
            <a:avLst/>
          </a:prstGeom>
        </p:spPr>
      </p:pic>
      <p:pic>
        <p:nvPicPr>
          <p:cNvPr id="36" name="Picture 74">
            <a:extLst>
              <a:ext uri="{FF2B5EF4-FFF2-40B4-BE49-F238E27FC236}">
                <a16:creationId xmlns:a16="http://schemas.microsoft.com/office/drawing/2014/main" id="{27A80915-C230-7285-E027-CF1D0A0C47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109" y="4401288"/>
            <a:ext cx="126000" cy="126000"/>
          </a:xfrm>
          <a:prstGeom prst="rect">
            <a:avLst/>
          </a:prstGeom>
        </p:spPr>
      </p:pic>
      <p:pic>
        <p:nvPicPr>
          <p:cNvPr id="37" name="Picture 74">
            <a:extLst>
              <a:ext uri="{FF2B5EF4-FFF2-40B4-BE49-F238E27FC236}">
                <a16:creationId xmlns:a16="http://schemas.microsoft.com/office/drawing/2014/main" id="{03DDA419-CB7F-D091-4C0A-5D10204634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898" y="3641260"/>
            <a:ext cx="126000" cy="126000"/>
          </a:xfrm>
          <a:prstGeom prst="rect">
            <a:avLst/>
          </a:prstGeom>
        </p:spPr>
      </p:pic>
      <p:sp>
        <p:nvSpPr>
          <p:cNvPr id="39" name="Rectangle 38">
            <a:extLst>
              <a:ext uri="{FF2B5EF4-FFF2-40B4-BE49-F238E27FC236}">
                <a16:creationId xmlns:a16="http://schemas.microsoft.com/office/drawing/2014/main" id="{8A715724-C6D2-B5DE-9DDE-9A454E4D636E}"/>
              </a:ext>
            </a:extLst>
          </p:cNvPr>
          <p:cNvSpPr/>
          <p:nvPr/>
        </p:nvSpPr>
        <p:spPr>
          <a:xfrm>
            <a:off x="640297" y="2505485"/>
            <a:ext cx="2404963" cy="7597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Rectangle: Rounded Corners 29">
            <a:extLst>
              <a:ext uri="{FF2B5EF4-FFF2-40B4-BE49-F238E27FC236}">
                <a16:creationId xmlns:a16="http://schemas.microsoft.com/office/drawing/2014/main" id="{D9F5711F-9218-7F93-8DA5-EADE05E2504A}"/>
              </a:ext>
            </a:extLst>
          </p:cNvPr>
          <p:cNvSpPr/>
          <p:nvPr/>
        </p:nvSpPr>
        <p:spPr>
          <a:xfrm>
            <a:off x="1041026" y="2542687"/>
            <a:ext cx="1975006" cy="344677"/>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800" dirty="0">
                <a:solidFill>
                  <a:srgbClr val="000000"/>
                </a:solidFill>
              </a:rPr>
              <a:t>Toegevoegde waarde in Nederland gecorrigeerd voor voertuigverliesuren </a:t>
            </a:r>
          </a:p>
        </p:txBody>
      </p:sp>
    </p:spTree>
    <p:extLst>
      <p:ext uri="{BB962C8B-B14F-4D97-AF65-F5344CB8AC3E}">
        <p14:creationId xmlns:p14="http://schemas.microsoft.com/office/powerpoint/2010/main" val="38311102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FAED-9D40-AAFD-809A-385093EC6C15}"/>
              </a:ext>
            </a:extLst>
          </p:cNvPr>
          <p:cNvSpPr>
            <a:spLocks noGrp="1"/>
          </p:cNvSpPr>
          <p:nvPr>
            <p:ph type="title"/>
          </p:nvPr>
        </p:nvSpPr>
        <p:spPr>
          <a:xfrm>
            <a:off x="612648" y="190500"/>
            <a:ext cx="7631760" cy="825500"/>
          </a:xfrm>
        </p:spPr>
        <p:txBody>
          <a:bodyPr/>
          <a:lstStyle/>
          <a:p>
            <a:r>
              <a:rPr lang="nl-NL" dirty="0"/>
              <a:t>Door een combinatie van een modified Delphi-aanpak met AHP komen we zo dicht mogelijk bij een objectieve weging van de publieke belangen </a:t>
            </a:r>
          </a:p>
        </p:txBody>
      </p:sp>
      <p:sp>
        <p:nvSpPr>
          <p:cNvPr id="42" name="Content Placeholder 41">
            <a:extLst>
              <a:ext uri="{FF2B5EF4-FFF2-40B4-BE49-F238E27FC236}">
                <a16:creationId xmlns:a16="http://schemas.microsoft.com/office/drawing/2014/main" id="{547C30A8-07D6-6004-68CF-D9A6CCF89BB8}"/>
              </a:ext>
            </a:extLst>
          </p:cNvPr>
          <p:cNvSpPr>
            <a:spLocks noGrp="1"/>
          </p:cNvSpPr>
          <p:nvPr>
            <p:ph idx="12"/>
          </p:nvPr>
        </p:nvSpPr>
        <p:spPr/>
        <p:txBody>
          <a:bodyPr/>
          <a:lstStyle/>
          <a:p>
            <a:endParaRPr lang="nl-NL" dirty="0"/>
          </a:p>
        </p:txBody>
      </p:sp>
      <p:sp>
        <p:nvSpPr>
          <p:cNvPr id="4" name="Slide Number Placeholder 3">
            <a:extLst>
              <a:ext uri="{FF2B5EF4-FFF2-40B4-BE49-F238E27FC236}">
                <a16:creationId xmlns:a16="http://schemas.microsoft.com/office/drawing/2014/main" id="{11758470-AB7C-8FDE-91C2-E8109BCFA70C}"/>
              </a:ext>
            </a:extLst>
          </p:cNvPr>
          <p:cNvSpPr>
            <a:spLocks noGrp="1"/>
          </p:cNvSpPr>
          <p:nvPr>
            <p:ph type="sldNum" sz="quarter" idx="4"/>
          </p:nvPr>
        </p:nvSpPr>
        <p:spPr>
          <a:xfrm>
            <a:off x="0" y="5497909"/>
            <a:ext cx="533400" cy="203729"/>
          </a:xfrm>
        </p:spPr>
        <p:txBody>
          <a:bodyPr/>
          <a:lstStyle/>
          <a:p>
            <a:fld id="{EC3C4526-58D5-4DF6-B6A2-CFDA1F9CC3BB}" type="slidenum">
              <a:rPr lang="nl-NL" noProof="0" smtClean="0"/>
              <a:pPr/>
              <a:t>5</a:t>
            </a:fld>
            <a:endParaRPr lang="nl-NL" noProof="0" dirty="0"/>
          </a:p>
        </p:txBody>
      </p:sp>
      <p:grpSp>
        <p:nvGrpSpPr>
          <p:cNvPr id="5" name="Group 4">
            <a:extLst>
              <a:ext uri="{FF2B5EF4-FFF2-40B4-BE49-F238E27FC236}">
                <a16:creationId xmlns:a16="http://schemas.microsoft.com/office/drawing/2014/main" id="{316A48BF-7343-F89B-7E12-16FF90DAF0F2}"/>
              </a:ext>
            </a:extLst>
          </p:cNvPr>
          <p:cNvGrpSpPr>
            <a:grpSpLocks noChangeAspect="1"/>
          </p:cNvGrpSpPr>
          <p:nvPr/>
        </p:nvGrpSpPr>
        <p:grpSpPr>
          <a:xfrm>
            <a:off x="4842432" y="2851668"/>
            <a:ext cx="3900879" cy="947110"/>
            <a:chOff x="106233" y="4202475"/>
            <a:chExt cx="4977123" cy="1208417"/>
          </a:xfrm>
        </p:grpSpPr>
        <p:sp>
          <p:nvSpPr>
            <p:cNvPr id="7" name="Rectangle 6">
              <a:extLst>
                <a:ext uri="{FF2B5EF4-FFF2-40B4-BE49-F238E27FC236}">
                  <a16:creationId xmlns:a16="http://schemas.microsoft.com/office/drawing/2014/main" id="{5860D07F-E9EC-4B6C-FBBD-5D6352B0A846}"/>
                </a:ext>
              </a:extLst>
            </p:cNvPr>
            <p:cNvSpPr/>
            <p:nvPr/>
          </p:nvSpPr>
          <p:spPr>
            <a:xfrm rot="360000">
              <a:off x="1021923" y="4853693"/>
              <a:ext cx="3021806" cy="15001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dirty="0"/>
            </a:p>
          </p:txBody>
        </p:sp>
        <p:sp>
          <p:nvSpPr>
            <p:cNvPr id="8" name="Isosceles Triangle 7">
              <a:extLst>
                <a:ext uri="{FF2B5EF4-FFF2-40B4-BE49-F238E27FC236}">
                  <a16:creationId xmlns:a16="http://schemas.microsoft.com/office/drawing/2014/main" id="{98D9A523-6AEF-8025-BC83-C16538D3C1F3}"/>
                </a:ext>
              </a:extLst>
            </p:cNvPr>
            <p:cNvSpPr/>
            <p:nvPr/>
          </p:nvSpPr>
          <p:spPr>
            <a:xfrm>
              <a:off x="1621387" y="4928702"/>
              <a:ext cx="235743" cy="209971"/>
            </a:xfrm>
            <a:prstGeom prst="triangle">
              <a:avLst/>
            </a:prstGeom>
            <a:solidFill>
              <a:srgbClr val="75A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dirty="0"/>
            </a:p>
          </p:txBody>
        </p:sp>
        <p:sp>
          <p:nvSpPr>
            <p:cNvPr id="15" name="Rectangle 14">
              <a:extLst>
                <a:ext uri="{FF2B5EF4-FFF2-40B4-BE49-F238E27FC236}">
                  <a16:creationId xmlns:a16="http://schemas.microsoft.com/office/drawing/2014/main" id="{CCB8C932-7877-52C5-3C90-B2E80DE2E506}"/>
                </a:ext>
              </a:extLst>
            </p:cNvPr>
            <p:cNvSpPr/>
            <p:nvPr/>
          </p:nvSpPr>
          <p:spPr>
            <a:xfrm rot="360000">
              <a:off x="3556782" y="4735879"/>
              <a:ext cx="392906" cy="232531"/>
            </a:xfrm>
            <a:prstGeom prst="rect">
              <a:avLst/>
            </a:prstGeom>
            <a:solidFill>
              <a:srgbClr val="75A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dirty="0"/>
            </a:p>
          </p:txBody>
        </p:sp>
        <p:sp>
          <p:nvSpPr>
            <p:cNvPr id="16" name="Rectangle 15">
              <a:extLst>
                <a:ext uri="{FF2B5EF4-FFF2-40B4-BE49-F238E27FC236}">
                  <a16:creationId xmlns:a16="http://schemas.microsoft.com/office/drawing/2014/main" id="{E176AE79-BC4A-323C-4237-9208B8B933EF}"/>
                </a:ext>
              </a:extLst>
            </p:cNvPr>
            <p:cNvSpPr/>
            <p:nvPr/>
          </p:nvSpPr>
          <p:spPr>
            <a:xfrm rot="360000">
              <a:off x="1101713" y="4476738"/>
              <a:ext cx="392906" cy="232531"/>
            </a:xfrm>
            <a:prstGeom prst="rect">
              <a:avLst/>
            </a:prstGeom>
            <a:solidFill>
              <a:srgbClr val="75A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dirty="0"/>
            </a:p>
          </p:txBody>
        </p:sp>
        <p:sp>
          <p:nvSpPr>
            <p:cNvPr id="17" name="TextBox 16">
              <a:extLst>
                <a:ext uri="{FF2B5EF4-FFF2-40B4-BE49-F238E27FC236}">
                  <a16:creationId xmlns:a16="http://schemas.microsoft.com/office/drawing/2014/main" id="{F2F198AE-C5DA-E818-2E32-1058BF1BE56D}"/>
                </a:ext>
              </a:extLst>
            </p:cNvPr>
            <p:cNvSpPr txBox="1"/>
            <p:nvPr/>
          </p:nvSpPr>
          <p:spPr bwMode="auto">
            <a:xfrm rot="431641">
              <a:off x="695277" y="4202475"/>
              <a:ext cx="914400" cy="244509"/>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Duurzaamheid</a:t>
              </a:r>
            </a:p>
          </p:txBody>
        </p:sp>
        <p:sp>
          <p:nvSpPr>
            <p:cNvPr id="18" name="TextBox 17">
              <a:extLst>
                <a:ext uri="{FF2B5EF4-FFF2-40B4-BE49-F238E27FC236}">
                  <a16:creationId xmlns:a16="http://schemas.microsoft.com/office/drawing/2014/main" id="{81B35762-CB53-75F4-B691-1E6944E20692}"/>
                </a:ext>
              </a:extLst>
            </p:cNvPr>
            <p:cNvSpPr txBox="1"/>
            <p:nvPr/>
          </p:nvSpPr>
          <p:spPr bwMode="auto">
            <a:xfrm rot="431641">
              <a:off x="3296035" y="4491246"/>
              <a:ext cx="914400" cy="244509"/>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Betaalbaarheid</a:t>
              </a:r>
            </a:p>
          </p:txBody>
        </p:sp>
        <p:cxnSp>
          <p:nvCxnSpPr>
            <p:cNvPr id="19" name="Straight Connector 18">
              <a:extLst>
                <a:ext uri="{FF2B5EF4-FFF2-40B4-BE49-F238E27FC236}">
                  <a16:creationId xmlns:a16="http://schemas.microsoft.com/office/drawing/2014/main" id="{D43DCAE1-784B-72AC-8698-B1C31683C924}"/>
                </a:ext>
              </a:extLst>
            </p:cNvPr>
            <p:cNvCxnSpPr/>
            <p:nvPr/>
          </p:nvCxnSpPr>
          <p:spPr>
            <a:xfrm>
              <a:off x="906667" y="5161234"/>
              <a:ext cx="31366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9AC57E-CE23-2A8A-4E88-96D2923495B3}"/>
                </a:ext>
              </a:extLst>
            </p:cNvPr>
            <p:cNvCxnSpPr/>
            <p:nvPr/>
          </p:nvCxnSpPr>
          <p:spPr>
            <a:xfrm>
              <a:off x="964513" y="5314019"/>
              <a:ext cx="3024000" cy="0"/>
            </a:xfrm>
            <a:prstGeom prst="line">
              <a:avLst/>
            </a:prstGeom>
            <a:ln w="38100">
              <a:solidFill>
                <a:srgbClr val="75A7B7"/>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A6A4858-FB34-B84D-3AAE-451B7EF280B5}"/>
                </a:ext>
              </a:extLst>
            </p:cNvPr>
            <p:cNvSpPr/>
            <p:nvPr/>
          </p:nvSpPr>
          <p:spPr>
            <a:xfrm>
              <a:off x="1681412" y="5218048"/>
              <a:ext cx="115691" cy="192844"/>
            </a:xfrm>
            <a:prstGeom prst="roundRect">
              <a:avLst>
                <a:gd name="adj" fmla="val 50000"/>
              </a:avLst>
            </a:prstGeom>
            <a:solidFill>
              <a:srgbClr val="00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dirty="0"/>
            </a:p>
          </p:txBody>
        </p:sp>
        <p:sp>
          <p:nvSpPr>
            <p:cNvPr id="22" name="TextBox 21">
              <a:extLst>
                <a:ext uri="{FF2B5EF4-FFF2-40B4-BE49-F238E27FC236}">
                  <a16:creationId xmlns:a16="http://schemas.microsoft.com/office/drawing/2014/main" id="{9F6AC4D8-0B39-AB90-F5FA-75F7A3AA26AB}"/>
                </a:ext>
              </a:extLst>
            </p:cNvPr>
            <p:cNvSpPr txBox="1"/>
            <p:nvPr/>
          </p:nvSpPr>
          <p:spPr bwMode="auto">
            <a:xfrm>
              <a:off x="106233" y="4638833"/>
              <a:ext cx="914400" cy="270535"/>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1 (1-9)</a:t>
              </a:r>
            </a:p>
          </p:txBody>
        </p:sp>
        <p:sp>
          <p:nvSpPr>
            <p:cNvPr id="23" name="TextBox 22">
              <a:extLst>
                <a:ext uri="{FF2B5EF4-FFF2-40B4-BE49-F238E27FC236}">
                  <a16:creationId xmlns:a16="http://schemas.microsoft.com/office/drawing/2014/main" id="{1420555B-2F9D-DCA9-C660-E90833A40944}"/>
                </a:ext>
              </a:extLst>
            </p:cNvPr>
            <p:cNvSpPr txBox="1"/>
            <p:nvPr/>
          </p:nvSpPr>
          <p:spPr bwMode="auto">
            <a:xfrm>
              <a:off x="4168956" y="4729168"/>
              <a:ext cx="914400" cy="270534"/>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3 (1-9)</a:t>
              </a:r>
            </a:p>
          </p:txBody>
        </p:sp>
      </p:grpSp>
      <p:grpSp>
        <p:nvGrpSpPr>
          <p:cNvPr id="24" name="Group 23">
            <a:extLst>
              <a:ext uri="{FF2B5EF4-FFF2-40B4-BE49-F238E27FC236}">
                <a16:creationId xmlns:a16="http://schemas.microsoft.com/office/drawing/2014/main" id="{A06F9ADB-E7DA-DB17-8B26-832F7058574A}"/>
              </a:ext>
            </a:extLst>
          </p:cNvPr>
          <p:cNvGrpSpPr>
            <a:grpSpLocks noChangeAspect="1"/>
          </p:cNvGrpSpPr>
          <p:nvPr/>
        </p:nvGrpSpPr>
        <p:grpSpPr>
          <a:xfrm>
            <a:off x="4842432" y="1854658"/>
            <a:ext cx="3924212" cy="854940"/>
            <a:chOff x="4362128" y="3154423"/>
            <a:chExt cx="4996874" cy="1088632"/>
          </a:xfrm>
        </p:grpSpPr>
        <p:sp>
          <p:nvSpPr>
            <p:cNvPr id="25" name="Isosceles Triangle 24">
              <a:extLst>
                <a:ext uri="{FF2B5EF4-FFF2-40B4-BE49-F238E27FC236}">
                  <a16:creationId xmlns:a16="http://schemas.microsoft.com/office/drawing/2014/main" id="{32884A16-DF53-170E-CB43-E012A2F09CB3}"/>
                </a:ext>
              </a:extLst>
            </p:cNvPr>
            <p:cNvSpPr/>
            <p:nvPr/>
          </p:nvSpPr>
          <p:spPr>
            <a:xfrm>
              <a:off x="6593275" y="3760865"/>
              <a:ext cx="235743" cy="209971"/>
            </a:xfrm>
            <a:prstGeom prst="triangle">
              <a:avLst/>
            </a:prstGeom>
            <a:solidFill>
              <a:srgbClr val="75A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dirty="0"/>
            </a:p>
          </p:txBody>
        </p:sp>
        <p:sp>
          <p:nvSpPr>
            <p:cNvPr id="26" name="Rectangle 25">
              <a:extLst>
                <a:ext uri="{FF2B5EF4-FFF2-40B4-BE49-F238E27FC236}">
                  <a16:creationId xmlns:a16="http://schemas.microsoft.com/office/drawing/2014/main" id="{C71DC16D-1846-B6F4-D8CC-B78CF4031E4D}"/>
                </a:ext>
              </a:extLst>
            </p:cNvPr>
            <p:cNvSpPr/>
            <p:nvPr/>
          </p:nvSpPr>
          <p:spPr>
            <a:xfrm>
              <a:off x="5259374" y="3647573"/>
              <a:ext cx="3021806" cy="15001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dirty="0"/>
            </a:p>
          </p:txBody>
        </p:sp>
        <p:sp>
          <p:nvSpPr>
            <p:cNvPr id="27" name="Rectangle 26">
              <a:extLst>
                <a:ext uri="{FF2B5EF4-FFF2-40B4-BE49-F238E27FC236}">
                  <a16:creationId xmlns:a16="http://schemas.microsoft.com/office/drawing/2014/main" id="{2DA3C5F4-CA53-CED8-0402-67D8F476EFDE}"/>
                </a:ext>
              </a:extLst>
            </p:cNvPr>
            <p:cNvSpPr/>
            <p:nvPr/>
          </p:nvSpPr>
          <p:spPr>
            <a:xfrm>
              <a:off x="7779545" y="3402610"/>
              <a:ext cx="392906" cy="232531"/>
            </a:xfrm>
            <a:prstGeom prst="rect">
              <a:avLst/>
            </a:prstGeom>
            <a:solidFill>
              <a:srgbClr val="75A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dirty="0"/>
            </a:p>
          </p:txBody>
        </p:sp>
        <p:sp>
          <p:nvSpPr>
            <p:cNvPr id="28" name="Rectangle 27">
              <a:extLst>
                <a:ext uri="{FF2B5EF4-FFF2-40B4-BE49-F238E27FC236}">
                  <a16:creationId xmlns:a16="http://schemas.microsoft.com/office/drawing/2014/main" id="{131FCA79-D46A-0115-6B3F-8FCC9D6E0CDF}"/>
                </a:ext>
              </a:extLst>
            </p:cNvPr>
            <p:cNvSpPr/>
            <p:nvPr/>
          </p:nvSpPr>
          <p:spPr>
            <a:xfrm>
              <a:off x="5310838" y="3401514"/>
              <a:ext cx="392906" cy="232531"/>
            </a:xfrm>
            <a:prstGeom prst="rect">
              <a:avLst/>
            </a:prstGeom>
            <a:solidFill>
              <a:srgbClr val="75A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dirty="0"/>
            </a:p>
          </p:txBody>
        </p:sp>
        <p:sp>
          <p:nvSpPr>
            <p:cNvPr id="29" name="TextBox 28">
              <a:extLst>
                <a:ext uri="{FF2B5EF4-FFF2-40B4-BE49-F238E27FC236}">
                  <a16:creationId xmlns:a16="http://schemas.microsoft.com/office/drawing/2014/main" id="{08B45F55-50E9-B0FF-8EDA-98FA397E722B}"/>
                </a:ext>
              </a:extLst>
            </p:cNvPr>
            <p:cNvSpPr txBox="1"/>
            <p:nvPr/>
          </p:nvSpPr>
          <p:spPr bwMode="auto">
            <a:xfrm>
              <a:off x="4928822" y="3154877"/>
              <a:ext cx="914400" cy="244509"/>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Rechtvaardigheid </a:t>
              </a:r>
            </a:p>
          </p:txBody>
        </p:sp>
        <p:sp>
          <p:nvSpPr>
            <p:cNvPr id="30" name="TextBox 29">
              <a:extLst>
                <a:ext uri="{FF2B5EF4-FFF2-40B4-BE49-F238E27FC236}">
                  <a16:creationId xmlns:a16="http://schemas.microsoft.com/office/drawing/2014/main" id="{C6B85B0D-5379-1BD3-B9E1-A79A360CDABF}"/>
                </a:ext>
              </a:extLst>
            </p:cNvPr>
            <p:cNvSpPr txBox="1"/>
            <p:nvPr/>
          </p:nvSpPr>
          <p:spPr bwMode="auto">
            <a:xfrm>
              <a:off x="7518798" y="3154423"/>
              <a:ext cx="914400" cy="244509"/>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Betaalbaarheid</a:t>
              </a:r>
            </a:p>
          </p:txBody>
        </p:sp>
        <p:cxnSp>
          <p:nvCxnSpPr>
            <p:cNvPr id="31" name="Straight Connector 30">
              <a:extLst>
                <a:ext uri="{FF2B5EF4-FFF2-40B4-BE49-F238E27FC236}">
                  <a16:creationId xmlns:a16="http://schemas.microsoft.com/office/drawing/2014/main" id="{D33D4A6D-7244-41A8-04C2-D301980D020F}"/>
                </a:ext>
              </a:extLst>
            </p:cNvPr>
            <p:cNvCxnSpPr/>
            <p:nvPr/>
          </p:nvCxnSpPr>
          <p:spPr>
            <a:xfrm>
              <a:off x="5162562" y="3993397"/>
              <a:ext cx="31366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9BFA793-CCC6-08B2-A8AF-CC1F328DE415}"/>
                </a:ext>
              </a:extLst>
            </p:cNvPr>
            <p:cNvCxnSpPr/>
            <p:nvPr/>
          </p:nvCxnSpPr>
          <p:spPr>
            <a:xfrm>
              <a:off x="5220408" y="4146182"/>
              <a:ext cx="3024000" cy="0"/>
            </a:xfrm>
            <a:prstGeom prst="line">
              <a:avLst/>
            </a:prstGeom>
            <a:ln w="38100">
              <a:solidFill>
                <a:srgbClr val="75A7B7"/>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C7ED211-4529-5F64-66B1-B10C4F5382DE}"/>
                </a:ext>
              </a:extLst>
            </p:cNvPr>
            <p:cNvSpPr/>
            <p:nvPr/>
          </p:nvSpPr>
          <p:spPr>
            <a:xfrm>
              <a:off x="6653300" y="4050211"/>
              <a:ext cx="115691" cy="192844"/>
            </a:xfrm>
            <a:prstGeom prst="roundRect">
              <a:avLst>
                <a:gd name="adj" fmla="val 50000"/>
              </a:avLst>
            </a:prstGeom>
            <a:solidFill>
              <a:srgbClr val="00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dirty="0"/>
            </a:p>
          </p:txBody>
        </p:sp>
        <p:sp>
          <p:nvSpPr>
            <p:cNvPr id="34" name="TextBox 33">
              <a:extLst>
                <a:ext uri="{FF2B5EF4-FFF2-40B4-BE49-F238E27FC236}">
                  <a16:creationId xmlns:a16="http://schemas.microsoft.com/office/drawing/2014/main" id="{BE2CC87F-00FD-FC92-6817-6711CE664744}"/>
                </a:ext>
              </a:extLst>
            </p:cNvPr>
            <p:cNvSpPr txBox="1"/>
            <p:nvPr/>
          </p:nvSpPr>
          <p:spPr bwMode="auto">
            <a:xfrm>
              <a:off x="4362128" y="3470996"/>
              <a:ext cx="914400" cy="270535"/>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1 (1-9)</a:t>
              </a:r>
            </a:p>
          </p:txBody>
        </p:sp>
        <p:sp>
          <p:nvSpPr>
            <p:cNvPr id="35" name="TextBox 34">
              <a:extLst>
                <a:ext uri="{FF2B5EF4-FFF2-40B4-BE49-F238E27FC236}">
                  <a16:creationId xmlns:a16="http://schemas.microsoft.com/office/drawing/2014/main" id="{1B3D9A7B-E7D9-DC38-634F-2A6A38195905}"/>
                </a:ext>
              </a:extLst>
            </p:cNvPr>
            <p:cNvSpPr txBox="1"/>
            <p:nvPr/>
          </p:nvSpPr>
          <p:spPr bwMode="auto">
            <a:xfrm>
              <a:off x="8444602" y="3470996"/>
              <a:ext cx="914400" cy="270535"/>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1 (1-9)</a:t>
              </a:r>
            </a:p>
          </p:txBody>
        </p:sp>
      </p:grpSp>
      <p:graphicFrame>
        <p:nvGraphicFramePr>
          <p:cNvPr id="36" name="Table 35">
            <a:extLst>
              <a:ext uri="{FF2B5EF4-FFF2-40B4-BE49-F238E27FC236}">
                <a16:creationId xmlns:a16="http://schemas.microsoft.com/office/drawing/2014/main" id="{DE20FAE4-CCE7-97F0-1AEB-D289BA7BE029}"/>
              </a:ext>
            </a:extLst>
          </p:cNvPr>
          <p:cNvGraphicFramePr>
            <a:graphicFrameLocks noGrp="1"/>
          </p:cNvGraphicFramePr>
          <p:nvPr/>
        </p:nvGraphicFramePr>
        <p:xfrm>
          <a:off x="4892665" y="3848540"/>
          <a:ext cx="3659049" cy="1683980"/>
        </p:xfrm>
        <a:graphic>
          <a:graphicData uri="http://schemas.openxmlformats.org/drawingml/2006/table">
            <a:tbl>
              <a:tblPr>
                <a:tableStyleId>{5C22544A-7EE6-4342-B048-85BDC9FD1C3A}</a:tableStyleId>
              </a:tblPr>
              <a:tblGrid>
                <a:gridCol w="2821435">
                  <a:extLst>
                    <a:ext uri="{9D8B030D-6E8A-4147-A177-3AD203B41FA5}">
                      <a16:colId xmlns:a16="http://schemas.microsoft.com/office/drawing/2014/main" val="3075821098"/>
                    </a:ext>
                  </a:extLst>
                </a:gridCol>
                <a:gridCol w="837614">
                  <a:extLst>
                    <a:ext uri="{9D8B030D-6E8A-4147-A177-3AD203B41FA5}">
                      <a16:colId xmlns:a16="http://schemas.microsoft.com/office/drawing/2014/main" val="3993768787"/>
                    </a:ext>
                  </a:extLst>
                </a:gridCol>
              </a:tblGrid>
              <a:tr h="168398">
                <a:tc>
                  <a:txBody>
                    <a:bodyPr/>
                    <a:lstStyle/>
                    <a:p>
                      <a:pPr algn="l" fontAlgn="ctr"/>
                      <a:r>
                        <a:rPr lang="nl-NL" sz="800" u="none" strike="noStrike" noProof="0" dirty="0">
                          <a:solidFill>
                            <a:schemeClr val="bg1"/>
                          </a:solidFill>
                          <a:effectLst/>
                          <a:latin typeface="+mn-lt"/>
                        </a:rPr>
                        <a:t> Schaal</a:t>
                      </a:r>
                      <a:endParaRPr lang="nl-NL" sz="800" b="0" i="0" u="none" strike="noStrike" noProof="0" dirty="0">
                        <a:solidFill>
                          <a:schemeClr val="bg1"/>
                        </a:solidFill>
                        <a:effectLst/>
                        <a:latin typeface="+mn-lt"/>
                      </a:endParaRPr>
                    </a:p>
                  </a:txBody>
                  <a:tcPr marL="45720" marR="45720" marT="0" marB="0" anchor="ctr">
                    <a:solidFill>
                      <a:srgbClr val="002060"/>
                    </a:solidFill>
                  </a:tcPr>
                </a:tc>
                <a:tc>
                  <a:txBody>
                    <a:bodyPr/>
                    <a:lstStyle/>
                    <a:p>
                      <a:pPr algn="l" fontAlgn="ctr"/>
                      <a:r>
                        <a:rPr lang="nl-NL" sz="800" u="none" strike="noStrike" noProof="0" dirty="0">
                          <a:solidFill>
                            <a:schemeClr val="bg1"/>
                          </a:solidFill>
                          <a:effectLst/>
                        </a:rPr>
                        <a:t>Numerieke score</a:t>
                      </a:r>
                      <a:endParaRPr lang="nl-NL" sz="800" b="0" i="0" u="none" strike="noStrike" noProof="0" dirty="0">
                        <a:solidFill>
                          <a:schemeClr val="bg1"/>
                        </a:solidFill>
                        <a:effectLst/>
                        <a:latin typeface="Arial Unicode MS"/>
                      </a:endParaRPr>
                    </a:p>
                  </a:txBody>
                  <a:tcPr marL="36000" marR="36000" marT="0" marB="0" anchor="ctr">
                    <a:solidFill>
                      <a:srgbClr val="002060"/>
                    </a:solidFill>
                  </a:tcPr>
                </a:tc>
                <a:extLst>
                  <a:ext uri="{0D108BD9-81ED-4DB2-BD59-A6C34878D82A}">
                    <a16:rowId xmlns:a16="http://schemas.microsoft.com/office/drawing/2014/main" val="135672539"/>
                  </a:ext>
                </a:extLst>
              </a:tr>
              <a:tr h="16839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800" b="0" i="0" noProof="0" dirty="0">
                          <a:solidFill>
                            <a:schemeClr val="bg1"/>
                          </a:solidFill>
                          <a:effectLst/>
                          <a:latin typeface="+mn-lt"/>
                        </a:rPr>
                        <a:t>Absoluut belangrijker dan</a:t>
                      </a:r>
                      <a:endParaRPr lang="nl-NL" sz="800" b="0" i="0" u="none" strike="noStrike" noProof="0" dirty="0">
                        <a:solidFill>
                          <a:schemeClr val="bg1"/>
                        </a:solidFill>
                        <a:effectLst/>
                        <a:latin typeface="+mn-lt"/>
                      </a:endParaRPr>
                    </a:p>
                  </a:txBody>
                  <a:tcPr marL="45720" marR="45720" marT="0" marB="0" anchor="ctr">
                    <a:solidFill>
                      <a:schemeClr val="accent5"/>
                    </a:solidFill>
                  </a:tcPr>
                </a:tc>
                <a:tc>
                  <a:txBody>
                    <a:bodyPr/>
                    <a:lstStyle/>
                    <a:p>
                      <a:pPr algn="ctr" fontAlgn="ctr"/>
                      <a:r>
                        <a:rPr lang="nl-NL" sz="800" u="none" strike="noStrike" noProof="0" dirty="0">
                          <a:effectLst/>
                          <a:latin typeface="+mn-lt"/>
                        </a:rPr>
                        <a:t>9</a:t>
                      </a:r>
                      <a:endParaRPr lang="nl-NL" sz="800" b="0" i="0" u="none" strike="noStrike" noProof="0" dirty="0">
                        <a:effectLst/>
                        <a:latin typeface="+mn-lt"/>
                      </a:endParaRPr>
                    </a:p>
                  </a:txBody>
                  <a:tcPr marL="45720" marR="45720" marT="0" marB="0" anchor="ctr"/>
                </a:tc>
                <a:extLst>
                  <a:ext uri="{0D108BD9-81ED-4DB2-BD59-A6C34878D82A}">
                    <a16:rowId xmlns:a16="http://schemas.microsoft.com/office/drawing/2014/main" val="4214217294"/>
                  </a:ext>
                </a:extLst>
              </a:tr>
              <a:tr h="168398">
                <a:tc>
                  <a:txBody>
                    <a:bodyPr/>
                    <a:lstStyle/>
                    <a:p>
                      <a:pPr algn="l" fontAlgn="ctr"/>
                      <a:r>
                        <a:rPr lang="nl-NL" sz="800" b="0" i="0" u="none" strike="noStrike" noProof="0" dirty="0">
                          <a:solidFill>
                            <a:schemeClr val="bg1"/>
                          </a:solidFill>
                          <a:effectLst/>
                          <a:latin typeface="+mn-lt"/>
                        </a:rPr>
                        <a:t>(tussen zeer veel en absoluut belangrijker dan)</a:t>
                      </a:r>
                    </a:p>
                  </a:txBody>
                  <a:tcPr marL="45720" marR="45720" marT="0" marB="0" anchor="ctr">
                    <a:solidFill>
                      <a:schemeClr val="accent5"/>
                    </a:solidFill>
                  </a:tcPr>
                </a:tc>
                <a:tc>
                  <a:txBody>
                    <a:bodyPr/>
                    <a:lstStyle/>
                    <a:p>
                      <a:pPr algn="ctr" fontAlgn="ctr"/>
                      <a:r>
                        <a:rPr lang="nl-NL" sz="800" b="0" i="0" u="none" strike="noStrike" noProof="0" dirty="0">
                          <a:effectLst/>
                          <a:latin typeface="+mn-lt"/>
                        </a:rPr>
                        <a:t>8</a:t>
                      </a:r>
                    </a:p>
                  </a:txBody>
                  <a:tcPr marL="45720" marR="45720" marT="0" marB="0" anchor="ctr"/>
                </a:tc>
                <a:extLst>
                  <a:ext uri="{0D108BD9-81ED-4DB2-BD59-A6C34878D82A}">
                    <a16:rowId xmlns:a16="http://schemas.microsoft.com/office/drawing/2014/main" val="1100277959"/>
                  </a:ext>
                </a:extLst>
              </a:tr>
              <a:tr h="16839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800" b="0" i="0" noProof="0" dirty="0">
                          <a:solidFill>
                            <a:schemeClr val="bg1"/>
                          </a:solidFill>
                          <a:effectLst/>
                          <a:latin typeface="+mn-lt"/>
                        </a:rPr>
                        <a:t>Zeer veel belangrijker dan</a:t>
                      </a:r>
                    </a:p>
                  </a:txBody>
                  <a:tcPr marL="45720" marR="45720" marT="0" marB="0" anchor="ctr">
                    <a:solidFill>
                      <a:schemeClr val="accent5"/>
                    </a:solidFill>
                  </a:tcPr>
                </a:tc>
                <a:tc>
                  <a:txBody>
                    <a:bodyPr/>
                    <a:lstStyle/>
                    <a:p>
                      <a:pPr algn="ctr" fontAlgn="ctr"/>
                      <a:r>
                        <a:rPr lang="nl-NL" sz="800" b="0" i="0" u="none" strike="noStrike" noProof="0" dirty="0">
                          <a:effectLst/>
                          <a:latin typeface="+mn-lt"/>
                        </a:rPr>
                        <a:t>7</a:t>
                      </a:r>
                    </a:p>
                  </a:txBody>
                  <a:tcPr marL="45720" marR="45720" marT="0" marB="0" anchor="ctr"/>
                </a:tc>
                <a:extLst>
                  <a:ext uri="{0D108BD9-81ED-4DB2-BD59-A6C34878D82A}">
                    <a16:rowId xmlns:a16="http://schemas.microsoft.com/office/drawing/2014/main" val="1547738710"/>
                  </a:ext>
                </a:extLst>
              </a:tr>
              <a:tr h="168398">
                <a:tc>
                  <a:txBody>
                    <a:bodyPr/>
                    <a:lstStyle/>
                    <a:p>
                      <a:pPr algn="l" fontAlgn="ctr"/>
                      <a:r>
                        <a:rPr lang="nl-NL" sz="800" b="0" i="0" u="none" strike="noStrike" noProof="0" dirty="0">
                          <a:solidFill>
                            <a:schemeClr val="bg1"/>
                          </a:solidFill>
                          <a:effectLst/>
                          <a:latin typeface="+mn-lt"/>
                        </a:rPr>
                        <a:t>tussen belangrijker en zeer veel belangrijker dan)</a:t>
                      </a:r>
                    </a:p>
                  </a:txBody>
                  <a:tcPr marL="45720" marR="45720" marT="0" marB="0" anchor="ctr">
                    <a:solidFill>
                      <a:schemeClr val="accent5"/>
                    </a:solidFill>
                  </a:tcPr>
                </a:tc>
                <a:tc>
                  <a:txBody>
                    <a:bodyPr/>
                    <a:lstStyle/>
                    <a:p>
                      <a:pPr algn="ctr" fontAlgn="ctr"/>
                      <a:r>
                        <a:rPr lang="nl-NL" sz="800" b="0" i="0" u="none" strike="noStrike" noProof="0" dirty="0">
                          <a:effectLst/>
                          <a:latin typeface="+mn-lt"/>
                        </a:rPr>
                        <a:t>6</a:t>
                      </a:r>
                    </a:p>
                  </a:txBody>
                  <a:tcPr marL="45720" marR="45720" marT="0" marB="0" anchor="ctr"/>
                </a:tc>
                <a:extLst>
                  <a:ext uri="{0D108BD9-81ED-4DB2-BD59-A6C34878D82A}">
                    <a16:rowId xmlns:a16="http://schemas.microsoft.com/office/drawing/2014/main" val="979902909"/>
                  </a:ext>
                </a:extLst>
              </a:tr>
              <a:tr h="168398">
                <a:tc>
                  <a:txBody>
                    <a:bodyPr/>
                    <a:lstStyle/>
                    <a:p>
                      <a:pPr algn="l">
                        <a:buFont typeface="+mj-lt"/>
                        <a:buNone/>
                      </a:pPr>
                      <a:r>
                        <a:rPr lang="nl-NL" sz="800" b="0" i="0" noProof="0" dirty="0">
                          <a:solidFill>
                            <a:schemeClr val="bg1"/>
                          </a:solidFill>
                          <a:effectLst/>
                          <a:latin typeface="+mn-lt"/>
                        </a:rPr>
                        <a:t>Belangrijker dan</a:t>
                      </a:r>
                    </a:p>
                  </a:txBody>
                  <a:tcPr marL="45720" marR="45720" marT="0" marB="0" anchor="ctr">
                    <a:solidFill>
                      <a:schemeClr val="accent5"/>
                    </a:solidFill>
                  </a:tcPr>
                </a:tc>
                <a:tc>
                  <a:txBody>
                    <a:bodyPr/>
                    <a:lstStyle/>
                    <a:p>
                      <a:pPr algn="ctr" fontAlgn="ctr"/>
                      <a:r>
                        <a:rPr lang="nl-NL" sz="800" b="0" i="0" u="none" strike="noStrike" noProof="0" dirty="0">
                          <a:effectLst/>
                          <a:latin typeface="+mn-lt"/>
                        </a:rPr>
                        <a:t>5</a:t>
                      </a:r>
                    </a:p>
                  </a:txBody>
                  <a:tcPr marL="45720" marR="45720" marT="0" marB="0" anchor="ctr"/>
                </a:tc>
                <a:extLst>
                  <a:ext uri="{0D108BD9-81ED-4DB2-BD59-A6C34878D82A}">
                    <a16:rowId xmlns:a16="http://schemas.microsoft.com/office/drawing/2014/main" val="1692800569"/>
                  </a:ext>
                </a:extLst>
              </a:tr>
              <a:tr h="168398">
                <a:tc>
                  <a:txBody>
                    <a:bodyPr/>
                    <a:lstStyle/>
                    <a:p>
                      <a:pPr algn="l" fontAlgn="ctr"/>
                      <a:r>
                        <a:rPr lang="nl-NL" sz="800" b="0" i="0" u="none" strike="noStrike" noProof="0" dirty="0">
                          <a:solidFill>
                            <a:schemeClr val="bg1"/>
                          </a:solidFill>
                          <a:effectLst/>
                          <a:latin typeface="+mn-lt"/>
                        </a:rPr>
                        <a:t>(tussen enigszins belangrijker en belangrijker dan)</a:t>
                      </a:r>
                    </a:p>
                  </a:txBody>
                  <a:tcPr marL="45720" marR="45720" marT="0" marB="0" anchor="ctr">
                    <a:solidFill>
                      <a:schemeClr val="accent5"/>
                    </a:solidFill>
                  </a:tcPr>
                </a:tc>
                <a:tc>
                  <a:txBody>
                    <a:bodyPr/>
                    <a:lstStyle/>
                    <a:p>
                      <a:pPr algn="ctr" fontAlgn="ctr"/>
                      <a:r>
                        <a:rPr lang="nl-NL" sz="800" b="0" i="0" u="none" strike="noStrike" noProof="0" dirty="0">
                          <a:effectLst/>
                          <a:latin typeface="+mn-lt"/>
                        </a:rPr>
                        <a:t>4</a:t>
                      </a:r>
                    </a:p>
                  </a:txBody>
                  <a:tcPr marL="45720" marR="45720" marT="0" marB="0" anchor="ctr"/>
                </a:tc>
                <a:extLst>
                  <a:ext uri="{0D108BD9-81ED-4DB2-BD59-A6C34878D82A}">
                    <a16:rowId xmlns:a16="http://schemas.microsoft.com/office/drawing/2014/main" val="2387272434"/>
                  </a:ext>
                </a:extLst>
              </a:tr>
              <a:tr h="168398">
                <a:tc>
                  <a:txBody>
                    <a:bodyPr/>
                    <a:lstStyle/>
                    <a:p>
                      <a:pPr algn="l">
                        <a:buFont typeface="+mj-lt"/>
                        <a:buNone/>
                      </a:pPr>
                      <a:r>
                        <a:rPr lang="nl-NL" sz="800" b="0" i="0" noProof="0" dirty="0">
                          <a:solidFill>
                            <a:schemeClr val="bg1"/>
                          </a:solidFill>
                          <a:effectLst/>
                          <a:latin typeface="+mn-lt"/>
                        </a:rPr>
                        <a:t>Enigszins belangrijker dan</a:t>
                      </a:r>
                    </a:p>
                  </a:txBody>
                  <a:tcPr marL="45720" marR="45720" marT="0" marB="0" anchor="ctr">
                    <a:solidFill>
                      <a:schemeClr val="accent5"/>
                    </a:solidFill>
                  </a:tcPr>
                </a:tc>
                <a:tc>
                  <a:txBody>
                    <a:bodyPr/>
                    <a:lstStyle/>
                    <a:p>
                      <a:pPr algn="ctr" fontAlgn="ctr"/>
                      <a:r>
                        <a:rPr lang="nl-NL" sz="800" b="0" i="0" u="none" strike="noStrike" noProof="0" dirty="0">
                          <a:effectLst/>
                          <a:latin typeface="+mn-lt"/>
                        </a:rPr>
                        <a:t>3</a:t>
                      </a:r>
                    </a:p>
                  </a:txBody>
                  <a:tcPr marL="45720" marR="45720" marT="0" marB="0" anchor="ctr"/>
                </a:tc>
                <a:extLst>
                  <a:ext uri="{0D108BD9-81ED-4DB2-BD59-A6C34878D82A}">
                    <a16:rowId xmlns:a16="http://schemas.microsoft.com/office/drawing/2014/main" val="3434081877"/>
                  </a:ext>
                </a:extLst>
              </a:tr>
              <a:tr h="168398">
                <a:tc>
                  <a:txBody>
                    <a:bodyPr/>
                    <a:lstStyle/>
                    <a:p>
                      <a:pPr algn="l" fontAlgn="ctr"/>
                      <a:r>
                        <a:rPr lang="nl-NL" sz="800" b="0" i="0" u="none" strike="noStrike" noProof="0" dirty="0">
                          <a:solidFill>
                            <a:schemeClr val="bg1"/>
                          </a:solidFill>
                          <a:effectLst/>
                          <a:latin typeface="+mn-lt"/>
                        </a:rPr>
                        <a:t>(tussen even en enigszins belangrijker dan)</a:t>
                      </a:r>
                    </a:p>
                  </a:txBody>
                  <a:tcPr marL="45720" marR="45720" marT="0" marB="0" anchor="ctr">
                    <a:solidFill>
                      <a:schemeClr val="accent5"/>
                    </a:solidFill>
                  </a:tcPr>
                </a:tc>
                <a:tc>
                  <a:txBody>
                    <a:bodyPr/>
                    <a:lstStyle/>
                    <a:p>
                      <a:pPr algn="ctr" fontAlgn="ctr"/>
                      <a:r>
                        <a:rPr lang="nl-NL" sz="800" b="0" i="0" u="none" strike="noStrike" noProof="0" dirty="0">
                          <a:effectLst/>
                          <a:latin typeface="+mn-lt"/>
                        </a:rPr>
                        <a:t>2</a:t>
                      </a:r>
                    </a:p>
                  </a:txBody>
                  <a:tcPr marL="45720" marR="45720" marT="0" marB="0" anchor="ctr"/>
                </a:tc>
                <a:extLst>
                  <a:ext uri="{0D108BD9-81ED-4DB2-BD59-A6C34878D82A}">
                    <a16:rowId xmlns:a16="http://schemas.microsoft.com/office/drawing/2014/main" val="3887974689"/>
                  </a:ext>
                </a:extLst>
              </a:tr>
              <a:tr h="16839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800" b="0" i="0" noProof="0" dirty="0">
                          <a:solidFill>
                            <a:schemeClr val="bg1"/>
                          </a:solidFill>
                          <a:effectLst/>
                          <a:latin typeface="+mn-lt"/>
                        </a:rPr>
                        <a:t>Gelijke belangrijkheid</a:t>
                      </a:r>
                    </a:p>
                  </a:txBody>
                  <a:tcPr marL="45720" marR="45720" marT="0" marB="0" anchor="ctr">
                    <a:solidFill>
                      <a:schemeClr val="accent5"/>
                    </a:solidFill>
                  </a:tcPr>
                </a:tc>
                <a:tc>
                  <a:txBody>
                    <a:bodyPr/>
                    <a:lstStyle/>
                    <a:p>
                      <a:pPr algn="ctr" fontAlgn="ctr"/>
                      <a:r>
                        <a:rPr lang="nl-NL" sz="800" b="0" i="0" u="none" strike="noStrike" noProof="0" dirty="0">
                          <a:effectLst/>
                          <a:latin typeface="+mn-lt"/>
                        </a:rPr>
                        <a:t>1</a:t>
                      </a:r>
                    </a:p>
                  </a:txBody>
                  <a:tcPr marL="45720" marR="45720" marT="0" marB="0" anchor="ctr"/>
                </a:tc>
                <a:extLst>
                  <a:ext uri="{0D108BD9-81ED-4DB2-BD59-A6C34878D82A}">
                    <a16:rowId xmlns:a16="http://schemas.microsoft.com/office/drawing/2014/main" val="1645019345"/>
                  </a:ext>
                </a:extLst>
              </a:tr>
            </a:tbl>
          </a:graphicData>
        </a:graphic>
      </p:graphicFrame>
      <p:sp>
        <p:nvSpPr>
          <p:cNvPr id="38" name="Rectangle 37">
            <a:extLst>
              <a:ext uri="{FF2B5EF4-FFF2-40B4-BE49-F238E27FC236}">
                <a16:creationId xmlns:a16="http://schemas.microsoft.com/office/drawing/2014/main" id="{E37610C9-8C6D-94D0-561E-5DA040BF277D}"/>
              </a:ext>
            </a:extLst>
          </p:cNvPr>
          <p:cNvSpPr/>
          <p:nvPr/>
        </p:nvSpPr>
        <p:spPr>
          <a:xfrm>
            <a:off x="4850473" y="1235450"/>
            <a:ext cx="3701241" cy="46628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t>Analytical Hierarchy Process (AHP): </a:t>
            </a:r>
          </a:p>
          <a:p>
            <a:pPr algn="ctr"/>
            <a:r>
              <a:rPr lang="nl-NL" sz="1200" dirty="0"/>
              <a:t>paarsgewijze vergelijking criteria voor juiste weging</a:t>
            </a:r>
          </a:p>
        </p:txBody>
      </p:sp>
      <p:sp>
        <p:nvSpPr>
          <p:cNvPr id="39" name="Rectangle 38">
            <a:extLst>
              <a:ext uri="{FF2B5EF4-FFF2-40B4-BE49-F238E27FC236}">
                <a16:creationId xmlns:a16="http://schemas.microsoft.com/office/drawing/2014/main" id="{3EEA3531-307F-F0DA-3E02-2B3EF4F1C683}"/>
              </a:ext>
            </a:extLst>
          </p:cNvPr>
          <p:cNvSpPr/>
          <p:nvPr/>
        </p:nvSpPr>
        <p:spPr>
          <a:xfrm>
            <a:off x="663753" y="1235450"/>
            <a:ext cx="3701241" cy="46628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t>Modified Delphi-aanpak: </a:t>
            </a:r>
          </a:p>
          <a:p>
            <a:pPr algn="ctr"/>
            <a:r>
              <a:rPr lang="nl-NL" sz="1200" dirty="0"/>
              <a:t>Zo objectief mogelijke input</a:t>
            </a:r>
          </a:p>
        </p:txBody>
      </p:sp>
      <p:sp>
        <p:nvSpPr>
          <p:cNvPr id="43" name="Rectangle 42">
            <a:extLst>
              <a:ext uri="{FF2B5EF4-FFF2-40B4-BE49-F238E27FC236}">
                <a16:creationId xmlns:a16="http://schemas.microsoft.com/office/drawing/2014/main" id="{99A1A8A4-1C8B-C34D-7469-D2366B79C0A7}"/>
              </a:ext>
            </a:extLst>
          </p:cNvPr>
          <p:cNvSpPr/>
          <p:nvPr/>
        </p:nvSpPr>
        <p:spPr>
          <a:xfrm>
            <a:off x="650398" y="1709856"/>
            <a:ext cx="3701242" cy="37716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lvl="0" indent="-342900">
              <a:buFont typeface="+mj-lt"/>
              <a:buAutoNum type="arabicPeriod"/>
            </a:pPr>
            <a:r>
              <a:rPr lang="nl-NL" sz="1200" dirty="0">
                <a:solidFill>
                  <a:srgbClr val="000000"/>
                </a:solidFill>
                <a:effectLst/>
                <a:ea typeface="Calibri" panose="020F0502020204030204" pitchFamily="34" charset="0"/>
                <a:cs typeface="Times New Roman" panose="02020603050405020304" pitchFamily="18" charset="0"/>
              </a:rPr>
              <a:t>Opstellen en testen van </a:t>
            </a:r>
            <a:r>
              <a:rPr lang="nl-NL" sz="1200" b="1" dirty="0">
                <a:solidFill>
                  <a:schemeClr val="accent5"/>
                </a:solidFill>
                <a:effectLst/>
                <a:ea typeface="Calibri" panose="020F0502020204030204" pitchFamily="34" charset="0"/>
                <a:cs typeface="Times New Roman" panose="02020603050405020304" pitchFamily="18" charset="0"/>
              </a:rPr>
              <a:t>briefing</a:t>
            </a:r>
            <a:r>
              <a:rPr lang="nl-NL" sz="1200" dirty="0">
                <a:solidFill>
                  <a:srgbClr val="000000"/>
                </a:solidFill>
                <a:effectLst/>
                <a:ea typeface="Calibri" panose="020F0502020204030204" pitchFamily="34" charset="0"/>
                <a:cs typeface="Times New Roman" panose="02020603050405020304" pitchFamily="18" charset="0"/>
              </a:rPr>
              <a:t> over aanpak, indicatoren en deelindicatoren</a:t>
            </a:r>
          </a:p>
          <a:p>
            <a:pPr marL="342900" lvl="0" indent="-342900">
              <a:buFont typeface="+mj-lt"/>
              <a:buAutoNum type="arabicPeriod"/>
            </a:pPr>
            <a:r>
              <a:rPr lang="nl-NL" sz="1200" b="1" dirty="0">
                <a:solidFill>
                  <a:schemeClr val="accent5"/>
                </a:solidFill>
                <a:effectLst/>
                <a:ea typeface="Calibri" panose="020F0502020204030204" pitchFamily="34" charset="0"/>
                <a:cs typeface="Times New Roman" panose="02020603050405020304" pitchFamily="18" charset="0"/>
              </a:rPr>
              <a:t>Schriftelijke ronde </a:t>
            </a:r>
            <a:r>
              <a:rPr lang="nl-NL" sz="1200" dirty="0">
                <a:solidFill>
                  <a:srgbClr val="000000"/>
                </a:solidFill>
                <a:effectLst/>
                <a:ea typeface="Calibri" panose="020F0502020204030204" pitchFamily="34" charset="0"/>
                <a:cs typeface="Times New Roman" panose="02020603050405020304" pitchFamily="18" charset="0"/>
              </a:rPr>
              <a:t>onder een breed samengestelde groep voor paarsgewijze weging van 10 publieke belangen plus indicatoren. </a:t>
            </a:r>
          </a:p>
          <a:p>
            <a:pPr marL="342900" lvl="0" indent="-342900">
              <a:buFont typeface="+mj-lt"/>
              <a:buAutoNum type="arabicPeriod"/>
            </a:pPr>
            <a:r>
              <a:rPr lang="nl-NL" sz="1200" b="1" dirty="0">
                <a:solidFill>
                  <a:schemeClr val="accent5"/>
                </a:solidFill>
                <a:effectLst/>
                <a:ea typeface="Calibri" panose="020F0502020204030204" pitchFamily="34" charset="0"/>
                <a:cs typeface="Times New Roman" panose="02020603050405020304" pitchFamily="18" charset="0"/>
              </a:rPr>
              <a:t>Analyse</a:t>
            </a:r>
            <a:r>
              <a:rPr lang="nl-NL" sz="1200" dirty="0">
                <a:solidFill>
                  <a:srgbClr val="000000"/>
                </a:solidFill>
                <a:effectLst/>
                <a:ea typeface="Calibri" panose="020F0502020204030204" pitchFamily="34" charset="0"/>
                <a:cs typeface="Times New Roman" panose="02020603050405020304" pitchFamily="18" charset="0"/>
              </a:rPr>
              <a:t> van antwoorden en aggregatie van de individuele scores door het onderzoeksteam </a:t>
            </a:r>
          </a:p>
          <a:p>
            <a:pPr marL="342900" lvl="0" indent="-342900">
              <a:buFont typeface="+mj-lt"/>
              <a:buAutoNum type="arabicPeriod"/>
            </a:pPr>
            <a:r>
              <a:rPr lang="nl-NL" sz="1200" b="1" dirty="0">
                <a:solidFill>
                  <a:schemeClr val="accent5"/>
                </a:solidFill>
                <a:effectLst/>
                <a:ea typeface="Calibri" panose="020F0502020204030204" pitchFamily="34" charset="0"/>
                <a:cs typeface="Times New Roman" panose="02020603050405020304" pitchFamily="18" charset="0"/>
              </a:rPr>
              <a:t>Bespreken</a:t>
            </a:r>
            <a:r>
              <a:rPr lang="nl-NL" sz="1200" dirty="0">
                <a:solidFill>
                  <a:srgbClr val="000000"/>
                </a:solidFill>
                <a:effectLst/>
                <a:ea typeface="Calibri" panose="020F0502020204030204" pitchFamily="34" charset="0"/>
                <a:cs typeface="Times New Roman" panose="02020603050405020304" pitchFamily="18" charset="0"/>
              </a:rPr>
              <a:t> van de anonieme antwoorden die uiteenlopen inclusief de meegestuurde argumentatie in de fysieke Delphibijeenkomst. </a:t>
            </a:r>
          </a:p>
          <a:p>
            <a:pPr marL="342900" lvl="0" indent="-342900">
              <a:buFont typeface="+mj-lt"/>
              <a:buAutoNum type="arabicPeriod"/>
            </a:pPr>
            <a:r>
              <a:rPr lang="nl-NL" sz="1200" dirty="0">
                <a:solidFill>
                  <a:srgbClr val="000000"/>
                </a:solidFill>
                <a:effectLst/>
                <a:ea typeface="Calibri" panose="020F0502020204030204" pitchFamily="34" charset="0"/>
                <a:cs typeface="Times New Roman" panose="02020603050405020304" pitchFamily="18" charset="0"/>
              </a:rPr>
              <a:t>(Optioneel) </a:t>
            </a:r>
            <a:r>
              <a:rPr lang="nl-NL" sz="1200" b="1" dirty="0">
                <a:solidFill>
                  <a:schemeClr val="accent5"/>
                </a:solidFill>
                <a:effectLst/>
                <a:ea typeface="Calibri" panose="020F0502020204030204" pitchFamily="34" charset="0"/>
                <a:cs typeface="Times New Roman" panose="02020603050405020304" pitchFamily="18" charset="0"/>
              </a:rPr>
              <a:t>aanpassing</a:t>
            </a:r>
            <a:r>
              <a:rPr lang="nl-NL" sz="1200" dirty="0">
                <a:solidFill>
                  <a:srgbClr val="000000"/>
                </a:solidFill>
                <a:effectLst/>
                <a:ea typeface="Calibri" panose="020F0502020204030204" pitchFamily="34" charset="0"/>
                <a:cs typeface="Times New Roman" panose="02020603050405020304" pitchFamily="18" charset="0"/>
              </a:rPr>
              <a:t> van de individuele scores naar aanleiding van nieuwe informatie en inzichten</a:t>
            </a:r>
          </a:p>
          <a:p>
            <a:pPr marL="342900" lvl="0" indent="-342900">
              <a:buFont typeface="+mj-lt"/>
              <a:buAutoNum type="arabicPeriod"/>
            </a:pPr>
            <a:r>
              <a:rPr lang="nl-NL" sz="1200" b="1" dirty="0">
                <a:solidFill>
                  <a:schemeClr val="accent5"/>
                </a:solidFill>
                <a:effectLst/>
                <a:ea typeface="Calibri" panose="020F0502020204030204" pitchFamily="34" charset="0"/>
                <a:cs typeface="Times New Roman" panose="02020603050405020304" pitchFamily="18" charset="0"/>
              </a:rPr>
              <a:t>Analyse</a:t>
            </a:r>
            <a:r>
              <a:rPr lang="nl-NL" sz="1200" dirty="0">
                <a:solidFill>
                  <a:srgbClr val="000000"/>
                </a:solidFill>
                <a:effectLst/>
                <a:ea typeface="Calibri" panose="020F0502020204030204" pitchFamily="34" charset="0"/>
                <a:cs typeface="Times New Roman" panose="02020603050405020304" pitchFamily="18" charset="0"/>
              </a:rPr>
              <a:t> van definitieve antwoorden en aggregatie van de individuele scores van respondenten tot een set </a:t>
            </a:r>
            <a:r>
              <a:rPr lang="nl-NL" sz="1200" b="1" dirty="0">
                <a:solidFill>
                  <a:schemeClr val="accent5"/>
                </a:solidFill>
                <a:effectLst/>
                <a:ea typeface="Calibri" panose="020F0502020204030204" pitchFamily="34" charset="0"/>
                <a:cs typeface="Times New Roman" panose="02020603050405020304" pitchFamily="18" charset="0"/>
              </a:rPr>
              <a:t>wegingsfactoren</a:t>
            </a:r>
            <a:r>
              <a:rPr lang="nl-NL" sz="1200" dirty="0">
                <a:solidFill>
                  <a:srgbClr val="000000"/>
                </a:solidFill>
                <a:effectLst/>
                <a:ea typeface="Calibri" panose="020F0502020204030204" pitchFamily="34" charset="0"/>
                <a:cs typeface="Times New Roman" panose="02020603050405020304" pitchFamily="18" charset="0"/>
              </a:rPr>
              <a:t> die kunnen worden gebruikt in de MCA. </a:t>
            </a:r>
          </a:p>
        </p:txBody>
      </p:sp>
    </p:spTree>
    <p:extLst>
      <p:ext uri="{BB962C8B-B14F-4D97-AF65-F5344CB8AC3E}">
        <p14:creationId xmlns:p14="http://schemas.microsoft.com/office/powerpoint/2010/main" val="22786397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A188DCD-BD8D-C272-10DC-BE5ED9DB19C7}"/>
              </a:ext>
            </a:extLst>
          </p:cNvPr>
          <p:cNvSpPr/>
          <p:nvPr/>
        </p:nvSpPr>
        <p:spPr>
          <a:xfrm>
            <a:off x="7723968" y="1186249"/>
            <a:ext cx="1044300" cy="3262045"/>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3" name="Rectangle 62">
            <a:extLst>
              <a:ext uri="{FF2B5EF4-FFF2-40B4-BE49-F238E27FC236}">
                <a16:creationId xmlns:a16="http://schemas.microsoft.com/office/drawing/2014/main" id="{11DB5F52-44F9-4C06-8BC8-755C42D126B1}"/>
              </a:ext>
            </a:extLst>
          </p:cNvPr>
          <p:cNvSpPr/>
          <p:nvPr/>
        </p:nvSpPr>
        <p:spPr>
          <a:xfrm>
            <a:off x="3876433" y="3325034"/>
            <a:ext cx="1057872" cy="80305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751CBF8F-0DA6-B87D-C920-9EA9CE933938}"/>
              </a:ext>
            </a:extLst>
          </p:cNvPr>
          <p:cNvSpPr>
            <a:spLocks noGrp="1"/>
          </p:cNvSpPr>
          <p:nvPr>
            <p:ph type="title"/>
          </p:nvPr>
        </p:nvSpPr>
        <p:spPr/>
        <p:txBody>
          <a:bodyPr/>
          <a:lstStyle/>
          <a:p>
            <a:r>
              <a:rPr lang="nl-NL" dirty="0"/>
              <a:t>Scope is (import/doorvoer)keten in Nederland met conversies en transport via water, weg, spoor of buisleiding</a:t>
            </a:r>
          </a:p>
        </p:txBody>
      </p:sp>
      <p:sp>
        <p:nvSpPr>
          <p:cNvPr id="4" name="Slide Number Placeholder 3">
            <a:extLst>
              <a:ext uri="{FF2B5EF4-FFF2-40B4-BE49-F238E27FC236}">
                <a16:creationId xmlns:a16="http://schemas.microsoft.com/office/drawing/2014/main" id="{EC7E2B78-34C4-D07F-75DC-9F069F5A7AE5}"/>
              </a:ext>
            </a:extLst>
          </p:cNvPr>
          <p:cNvSpPr>
            <a:spLocks noGrp="1"/>
          </p:cNvSpPr>
          <p:nvPr>
            <p:ph type="sldNum" sz="quarter" idx="4"/>
          </p:nvPr>
        </p:nvSpPr>
        <p:spPr/>
        <p:txBody>
          <a:bodyPr/>
          <a:lstStyle/>
          <a:p>
            <a:fld id="{EC3C4526-58D5-4DF6-B6A2-CFDA1F9CC3BB}" type="slidenum">
              <a:rPr lang="nl-NL" smtClean="0"/>
              <a:pPr/>
              <a:t>6</a:t>
            </a:fld>
            <a:endParaRPr lang="nl-NL" dirty="0"/>
          </a:p>
        </p:txBody>
      </p:sp>
      <p:pic>
        <p:nvPicPr>
          <p:cNvPr id="26" name="Graphic 25">
            <a:extLst>
              <a:ext uri="{FF2B5EF4-FFF2-40B4-BE49-F238E27FC236}">
                <a16:creationId xmlns:a16="http://schemas.microsoft.com/office/drawing/2014/main" id="{392B7F42-0FE2-ECBD-88D1-69FA56628C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4848" y="2634513"/>
            <a:ext cx="432000" cy="432000"/>
          </a:xfrm>
          <a:prstGeom prst="rect">
            <a:avLst/>
          </a:prstGeom>
        </p:spPr>
      </p:pic>
      <p:pic>
        <p:nvPicPr>
          <p:cNvPr id="28" name="Graphic 27">
            <a:extLst>
              <a:ext uri="{FF2B5EF4-FFF2-40B4-BE49-F238E27FC236}">
                <a16:creationId xmlns:a16="http://schemas.microsoft.com/office/drawing/2014/main" id="{153FCB64-B50F-FBC0-C8D7-5425B74EE3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0741" y="2606889"/>
            <a:ext cx="504000" cy="504000"/>
          </a:xfrm>
          <a:prstGeom prst="rect">
            <a:avLst/>
          </a:prstGeom>
        </p:spPr>
      </p:pic>
      <p:pic>
        <p:nvPicPr>
          <p:cNvPr id="30" name="Graphic 29">
            <a:extLst>
              <a:ext uri="{FF2B5EF4-FFF2-40B4-BE49-F238E27FC236}">
                <a16:creationId xmlns:a16="http://schemas.microsoft.com/office/drawing/2014/main" id="{B8A54E57-F20D-7926-C80E-7A1B567CD37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6277" y="3500457"/>
            <a:ext cx="432000" cy="432000"/>
          </a:xfrm>
          <a:prstGeom prst="rect">
            <a:avLst/>
          </a:prstGeom>
        </p:spPr>
      </p:pic>
      <p:pic>
        <p:nvPicPr>
          <p:cNvPr id="36" name="Graphic 35">
            <a:extLst>
              <a:ext uri="{FF2B5EF4-FFF2-40B4-BE49-F238E27FC236}">
                <a16:creationId xmlns:a16="http://schemas.microsoft.com/office/drawing/2014/main" id="{DA76C94D-44B7-6CAA-30A8-E471BDC39BB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58301" y="3299157"/>
            <a:ext cx="432000" cy="432000"/>
          </a:xfrm>
          <a:prstGeom prst="rect">
            <a:avLst/>
          </a:prstGeom>
        </p:spPr>
      </p:pic>
      <p:pic>
        <p:nvPicPr>
          <p:cNvPr id="38" name="Graphic 37">
            <a:extLst>
              <a:ext uri="{FF2B5EF4-FFF2-40B4-BE49-F238E27FC236}">
                <a16:creationId xmlns:a16="http://schemas.microsoft.com/office/drawing/2014/main" id="{6D90103D-D6BE-9E61-DCA6-751470464DE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33209" y="3652960"/>
            <a:ext cx="432000" cy="432000"/>
          </a:xfrm>
          <a:prstGeom prst="rect">
            <a:avLst/>
          </a:prstGeom>
        </p:spPr>
      </p:pic>
      <p:pic>
        <p:nvPicPr>
          <p:cNvPr id="40" name="Graphic 39">
            <a:extLst>
              <a:ext uri="{FF2B5EF4-FFF2-40B4-BE49-F238E27FC236}">
                <a16:creationId xmlns:a16="http://schemas.microsoft.com/office/drawing/2014/main" id="{EA79710E-F46E-69C0-799B-1C489EDFF38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51660" y="3269571"/>
            <a:ext cx="432000" cy="432000"/>
          </a:xfrm>
          <a:prstGeom prst="rect">
            <a:avLst/>
          </a:prstGeom>
        </p:spPr>
      </p:pic>
      <p:pic>
        <p:nvPicPr>
          <p:cNvPr id="42" name="Graphic 41">
            <a:extLst>
              <a:ext uri="{FF2B5EF4-FFF2-40B4-BE49-F238E27FC236}">
                <a16:creationId xmlns:a16="http://schemas.microsoft.com/office/drawing/2014/main" id="{1C228A79-E3C4-943A-1841-FC60F17779B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92978" y="2052124"/>
            <a:ext cx="540000" cy="540000"/>
          </a:xfrm>
          <a:prstGeom prst="rect">
            <a:avLst/>
          </a:prstGeom>
        </p:spPr>
      </p:pic>
      <p:pic>
        <p:nvPicPr>
          <p:cNvPr id="44" name="Graphic 43">
            <a:extLst>
              <a:ext uri="{FF2B5EF4-FFF2-40B4-BE49-F238E27FC236}">
                <a16:creationId xmlns:a16="http://schemas.microsoft.com/office/drawing/2014/main" id="{FE7812E8-5DD2-1F1B-9B1C-8D0118EE92E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37477" y="2790040"/>
            <a:ext cx="540000" cy="540000"/>
          </a:xfrm>
          <a:prstGeom prst="rect">
            <a:avLst/>
          </a:prstGeom>
        </p:spPr>
      </p:pic>
      <p:pic>
        <p:nvPicPr>
          <p:cNvPr id="46" name="Graphic 45">
            <a:extLst>
              <a:ext uri="{FF2B5EF4-FFF2-40B4-BE49-F238E27FC236}">
                <a16:creationId xmlns:a16="http://schemas.microsoft.com/office/drawing/2014/main" id="{941EED25-332A-244F-ED4F-0B7D702E96B9}"/>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986330" y="3656520"/>
            <a:ext cx="540000" cy="540000"/>
          </a:xfrm>
          <a:prstGeom prst="rect">
            <a:avLst/>
          </a:prstGeom>
        </p:spPr>
      </p:pic>
      <p:pic>
        <p:nvPicPr>
          <p:cNvPr id="47" name="Graphic 46">
            <a:extLst>
              <a:ext uri="{FF2B5EF4-FFF2-40B4-BE49-F238E27FC236}">
                <a16:creationId xmlns:a16="http://schemas.microsoft.com/office/drawing/2014/main" id="{BAD2EFCE-8742-1739-8588-408522F7082D}"/>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58301" y="3642176"/>
            <a:ext cx="432000" cy="432000"/>
          </a:xfrm>
          <a:prstGeom prst="rect">
            <a:avLst/>
          </a:prstGeom>
        </p:spPr>
      </p:pic>
      <p:pic>
        <p:nvPicPr>
          <p:cNvPr id="48" name="Graphic 47">
            <a:extLst>
              <a:ext uri="{FF2B5EF4-FFF2-40B4-BE49-F238E27FC236}">
                <a16:creationId xmlns:a16="http://schemas.microsoft.com/office/drawing/2014/main" id="{9B36C1B7-B239-D41D-67C6-0E3A10C24E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5563" y="3459164"/>
            <a:ext cx="504000" cy="504000"/>
          </a:xfrm>
          <a:prstGeom prst="rect">
            <a:avLst/>
          </a:prstGeom>
        </p:spPr>
      </p:pic>
      <p:sp>
        <p:nvSpPr>
          <p:cNvPr id="49" name="Rectangle 48">
            <a:extLst>
              <a:ext uri="{FF2B5EF4-FFF2-40B4-BE49-F238E27FC236}">
                <a16:creationId xmlns:a16="http://schemas.microsoft.com/office/drawing/2014/main" id="{58890D23-B886-6A9D-982F-CCFCF57F4AE4}"/>
              </a:ext>
            </a:extLst>
          </p:cNvPr>
          <p:cNvSpPr/>
          <p:nvPr/>
        </p:nvSpPr>
        <p:spPr>
          <a:xfrm>
            <a:off x="1791709" y="2307361"/>
            <a:ext cx="5411343" cy="2145572"/>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0" name="Graphic 49">
            <a:extLst>
              <a:ext uri="{FF2B5EF4-FFF2-40B4-BE49-F238E27FC236}">
                <a16:creationId xmlns:a16="http://schemas.microsoft.com/office/drawing/2014/main" id="{72FFF049-8C87-F5C7-4C2B-D82818A7F89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2277" y="3499076"/>
            <a:ext cx="432000" cy="432000"/>
          </a:xfrm>
          <a:prstGeom prst="rect">
            <a:avLst/>
          </a:prstGeom>
        </p:spPr>
      </p:pic>
      <p:sp>
        <p:nvSpPr>
          <p:cNvPr id="53" name="TextBox 52">
            <a:extLst>
              <a:ext uri="{FF2B5EF4-FFF2-40B4-BE49-F238E27FC236}">
                <a16:creationId xmlns:a16="http://schemas.microsoft.com/office/drawing/2014/main" id="{73783011-AB09-8929-D46D-F02943E0A0F0}"/>
              </a:ext>
            </a:extLst>
          </p:cNvPr>
          <p:cNvSpPr txBox="1"/>
          <p:nvPr/>
        </p:nvSpPr>
        <p:spPr bwMode="auto">
          <a:xfrm>
            <a:off x="771629" y="3934528"/>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NH</a:t>
            </a:r>
            <a:r>
              <a:rPr kumimoji="0" lang="nl-NL" sz="800" b="0" i="0" u="none" strike="noStrike" kern="1200" cap="none" spc="0" normalizeH="0" dirty="0">
                <a:ln>
                  <a:noFill/>
                </a:ln>
                <a:solidFill>
                  <a:srgbClr val="000000"/>
                </a:solidFill>
                <a:effectLst/>
                <a:uLnTx/>
                <a:uFillTx/>
                <a:latin typeface="Futura Std Book" pitchFamily="34" charset="0"/>
                <a:ea typeface="+mn-ea"/>
                <a:cs typeface="+mn-cs"/>
              </a:rPr>
              <a:t>3</a:t>
            </a: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 LH</a:t>
            </a:r>
            <a:r>
              <a:rPr kumimoji="0" lang="nl-NL" sz="800" b="0" i="0" u="none" strike="noStrike" kern="1200" cap="none" spc="0" normalizeH="0" dirty="0">
                <a:ln>
                  <a:noFill/>
                </a:ln>
                <a:solidFill>
                  <a:srgbClr val="000000"/>
                </a:solidFill>
                <a:effectLst/>
                <a:uLnTx/>
                <a:uFillTx/>
                <a:latin typeface="Futura Std Book" pitchFamily="34" charset="0"/>
                <a:ea typeface="+mn-ea"/>
                <a:cs typeface="+mn-cs"/>
              </a:rPr>
              <a:t>2</a:t>
            </a: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 LNG, </a:t>
            </a:r>
            <a:b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b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methanol, LOHC’s,</a:t>
            </a:r>
            <a:b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b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boorhydride, etc.</a:t>
            </a:r>
          </a:p>
        </p:txBody>
      </p:sp>
      <p:cxnSp>
        <p:nvCxnSpPr>
          <p:cNvPr id="57" name="Straight Arrow Connector 56">
            <a:extLst>
              <a:ext uri="{FF2B5EF4-FFF2-40B4-BE49-F238E27FC236}">
                <a16:creationId xmlns:a16="http://schemas.microsoft.com/office/drawing/2014/main" id="{1A9CA6C4-B70E-8201-9D41-9045C0C53E1E}"/>
              </a:ext>
            </a:extLst>
          </p:cNvPr>
          <p:cNvCxnSpPr>
            <a:cxnSpLocks/>
            <a:stCxn id="30" idx="0"/>
            <a:endCxn id="28" idx="2"/>
          </p:cNvCxnSpPr>
          <p:nvPr/>
        </p:nvCxnSpPr>
        <p:spPr>
          <a:xfrm flipV="1">
            <a:off x="2162277" y="3110889"/>
            <a:ext cx="10464" cy="389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572A68F7-3FE5-8533-53AE-C195A680ED13}"/>
              </a:ext>
            </a:extLst>
          </p:cNvPr>
          <p:cNvCxnSpPr>
            <a:cxnSpLocks/>
            <a:stCxn id="30" idx="3"/>
          </p:cNvCxnSpPr>
          <p:nvPr/>
        </p:nvCxnSpPr>
        <p:spPr>
          <a:xfrm>
            <a:off x="2378277" y="3716457"/>
            <a:ext cx="1498156" cy="1478"/>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6102971-2B55-21E0-6F80-7A08F199976B}"/>
              </a:ext>
            </a:extLst>
          </p:cNvPr>
          <p:cNvSpPr txBox="1"/>
          <p:nvPr/>
        </p:nvSpPr>
        <p:spPr bwMode="auto">
          <a:xfrm>
            <a:off x="6283969" y="3890585"/>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Conversie</a:t>
            </a:r>
          </a:p>
        </p:txBody>
      </p:sp>
      <p:pic>
        <p:nvPicPr>
          <p:cNvPr id="80" name="Graphic 79">
            <a:extLst>
              <a:ext uri="{FF2B5EF4-FFF2-40B4-BE49-F238E27FC236}">
                <a16:creationId xmlns:a16="http://schemas.microsoft.com/office/drawing/2014/main" id="{203ABC94-1186-1740-1671-62C0E769523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81742" y="3493309"/>
            <a:ext cx="432000" cy="432000"/>
          </a:xfrm>
          <a:prstGeom prst="rect">
            <a:avLst/>
          </a:prstGeom>
        </p:spPr>
      </p:pic>
      <p:sp>
        <p:nvSpPr>
          <p:cNvPr id="81" name="TextBox 80">
            <a:extLst>
              <a:ext uri="{FF2B5EF4-FFF2-40B4-BE49-F238E27FC236}">
                <a16:creationId xmlns:a16="http://schemas.microsoft.com/office/drawing/2014/main" id="{ED3DCDA7-D3DD-30FE-4EF3-DFE2C274CF11}"/>
              </a:ext>
            </a:extLst>
          </p:cNvPr>
          <p:cNvSpPr txBox="1"/>
          <p:nvPr/>
        </p:nvSpPr>
        <p:spPr bwMode="auto">
          <a:xfrm>
            <a:off x="5090046" y="3873335"/>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Op- en overslag</a:t>
            </a:r>
          </a:p>
        </p:txBody>
      </p:sp>
      <p:cxnSp>
        <p:nvCxnSpPr>
          <p:cNvPr id="82" name="Connector: Elbow 81">
            <a:extLst>
              <a:ext uri="{FF2B5EF4-FFF2-40B4-BE49-F238E27FC236}">
                <a16:creationId xmlns:a16="http://schemas.microsoft.com/office/drawing/2014/main" id="{DB47E29B-5B27-CCDC-0EE9-A4A1D436455A}"/>
              </a:ext>
            </a:extLst>
          </p:cNvPr>
          <p:cNvCxnSpPr>
            <a:cxnSpLocks/>
            <a:endCxn id="80" idx="1"/>
          </p:cNvCxnSpPr>
          <p:nvPr/>
        </p:nvCxnSpPr>
        <p:spPr>
          <a:xfrm flipV="1">
            <a:off x="4934305" y="3709309"/>
            <a:ext cx="447437" cy="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8556B938-F8A1-48DC-5F4E-BA656A57D710}"/>
              </a:ext>
            </a:extLst>
          </p:cNvPr>
          <p:cNvCxnSpPr>
            <a:cxnSpLocks/>
            <a:stCxn id="80" idx="3"/>
            <a:endCxn id="48" idx="1"/>
          </p:cNvCxnSpPr>
          <p:nvPr/>
        </p:nvCxnSpPr>
        <p:spPr>
          <a:xfrm>
            <a:off x="5813742" y="3709309"/>
            <a:ext cx="551821" cy="185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9FC79D39-F56C-6B02-B9E8-885F638B4FEA}"/>
              </a:ext>
            </a:extLst>
          </p:cNvPr>
          <p:cNvCxnSpPr>
            <a:cxnSpLocks/>
          </p:cNvCxnSpPr>
          <p:nvPr/>
        </p:nvCxnSpPr>
        <p:spPr>
          <a:xfrm flipV="1">
            <a:off x="6869562" y="3712589"/>
            <a:ext cx="864000" cy="0"/>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44BE75D7-82F0-DF82-2C31-DD4D3CECC2C8}"/>
              </a:ext>
            </a:extLst>
          </p:cNvPr>
          <p:cNvCxnSpPr>
            <a:cxnSpLocks/>
            <a:stCxn id="50" idx="3"/>
            <a:endCxn id="30" idx="1"/>
          </p:cNvCxnSpPr>
          <p:nvPr/>
        </p:nvCxnSpPr>
        <p:spPr>
          <a:xfrm>
            <a:off x="1514277" y="3715076"/>
            <a:ext cx="432000" cy="138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59354E81-C90E-1BA3-2386-64D325538E98}"/>
              </a:ext>
            </a:extLst>
          </p:cNvPr>
          <p:cNvSpPr txBox="1"/>
          <p:nvPr/>
        </p:nvSpPr>
        <p:spPr bwMode="auto">
          <a:xfrm>
            <a:off x="788302" y="1923348"/>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ctr"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H2</a:t>
            </a:r>
          </a:p>
        </p:txBody>
      </p:sp>
      <p:cxnSp>
        <p:nvCxnSpPr>
          <p:cNvPr id="115" name="Straight Arrow Connector 114">
            <a:extLst>
              <a:ext uri="{FF2B5EF4-FFF2-40B4-BE49-F238E27FC236}">
                <a16:creationId xmlns:a16="http://schemas.microsoft.com/office/drawing/2014/main" id="{AF751426-9BA1-6A7E-1262-E8AB4072386F}"/>
              </a:ext>
            </a:extLst>
          </p:cNvPr>
          <p:cNvCxnSpPr>
            <a:cxnSpLocks/>
            <a:stCxn id="28" idx="3"/>
            <a:endCxn id="26" idx="1"/>
          </p:cNvCxnSpPr>
          <p:nvPr/>
        </p:nvCxnSpPr>
        <p:spPr>
          <a:xfrm flipV="1">
            <a:off x="2424741" y="2850513"/>
            <a:ext cx="1680107" cy="837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21" name="Graphic 120">
            <a:extLst>
              <a:ext uri="{FF2B5EF4-FFF2-40B4-BE49-F238E27FC236}">
                <a16:creationId xmlns:a16="http://schemas.microsoft.com/office/drawing/2014/main" id="{B1B5CD2F-E63C-772E-D4C7-5D2BFA78369E}"/>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125345" y="1495835"/>
            <a:ext cx="432000" cy="432000"/>
          </a:xfrm>
          <a:prstGeom prst="rect">
            <a:avLst/>
          </a:prstGeom>
        </p:spPr>
      </p:pic>
      <p:pic>
        <p:nvPicPr>
          <p:cNvPr id="122" name="Graphic 121">
            <a:extLst>
              <a:ext uri="{FF2B5EF4-FFF2-40B4-BE49-F238E27FC236}">
                <a16:creationId xmlns:a16="http://schemas.microsoft.com/office/drawing/2014/main" id="{1BFA2EE4-1ECE-0D21-358D-42195632061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30521" y="1474733"/>
            <a:ext cx="432000" cy="432000"/>
          </a:xfrm>
          <a:prstGeom prst="rect">
            <a:avLst/>
          </a:prstGeom>
        </p:spPr>
      </p:pic>
      <p:cxnSp>
        <p:nvCxnSpPr>
          <p:cNvPr id="123" name="Connector: Elbow 122">
            <a:extLst>
              <a:ext uri="{FF2B5EF4-FFF2-40B4-BE49-F238E27FC236}">
                <a16:creationId xmlns:a16="http://schemas.microsoft.com/office/drawing/2014/main" id="{D788D4A7-50F3-CD63-4CA7-9C08784BFB43}"/>
              </a:ext>
            </a:extLst>
          </p:cNvPr>
          <p:cNvCxnSpPr>
            <a:cxnSpLocks/>
            <a:stCxn id="122" idx="3"/>
            <a:endCxn id="129" idx="1"/>
          </p:cNvCxnSpPr>
          <p:nvPr/>
        </p:nvCxnSpPr>
        <p:spPr>
          <a:xfrm>
            <a:off x="1462521" y="1690733"/>
            <a:ext cx="2351783" cy="1774"/>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0575CAF8-39F2-D243-2114-213154F735BE}"/>
              </a:ext>
            </a:extLst>
          </p:cNvPr>
          <p:cNvCxnSpPr>
            <a:cxnSpLocks/>
            <a:stCxn id="129" idx="3"/>
          </p:cNvCxnSpPr>
          <p:nvPr/>
        </p:nvCxnSpPr>
        <p:spPr>
          <a:xfrm>
            <a:off x="4872176" y="1692507"/>
            <a:ext cx="2880000" cy="0"/>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953E54AB-453B-B67E-62D6-E2CF99097A50}"/>
              </a:ext>
            </a:extLst>
          </p:cNvPr>
          <p:cNvSpPr/>
          <p:nvPr/>
        </p:nvSpPr>
        <p:spPr>
          <a:xfrm>
            <a:off x="3814304" y="1290978"/>
            <a:ext cx="1057872" cy="80305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30" name="Graphic 129">
            <a:extLst>
              <a:ext uri="{FF2B5EF4-FFF2-40B4-BE49-F238E27FC236}">
                <a16:creationId xmlns:a16="http://schemas.microsoft.com/office/drawing/2014/main" id="{D1C4F614-CA03-ECB3-AAC9-80FE02F01D1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96172" y="1290978"/>
            <a:ext cx="432000" cy="432000"/>
          </a:xfrm>
          <a:prstGeom prst="rect">
            <a:avLst/>
          </a:prstGeom>
        </p:spPr>
      </p:pic>
      <p:pic>
        <p:nvPicPr>
          <p:cNvPr id="131" name="Graphic 130">
            <a:extLst>
              <a:ext uri="{FF2B5EF4-FFF2-40B4-BE49-F238E27FC236}">
                <a16:creationId xmlns:a16="http://schemas.microsoft.com/office/drawing/2014/main" id="{03BFF43F-D0FE-BF5F-7FDD-2DDBCE1457F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71080" y="1662036"/>
            <a:ext cx="432000" cy="432000"/>
          </a:xfrm>
          <a:prstGeom prst="rect">
            <a:avLst/>
          </a:prstGeom>
        </p:spPr>
      </p:pic>
      <p:pic>
        <p:nvPicPr>
          <p:cNvPr id="132" name="Graphic 131">
            <a:extLst>
              <a:ext uri="{FF2B5EF4-FFF2-40B4-BE49-F238E27FC236}">
                <a16:creationId xmlns:a16="http://schemas.microsoft.com/office/drawing/2014/main" id="{CC711C2B-35B1-66B2-EBEF-EB7856F2B80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89531" y="1244141"/>
            <a:ext cx="432000" cy="432000"/>
          </a:xfrm>
          <a:prstGeom prst="rect">
            <a:avLst/>
          </a:prstGeom>
        </p:spPr>
      </p:pic>
      <p:sp>
        <p:nvSpPr>
          <p:cNvPr id="145" name="TextBox 144">
            <a:extLst>
              <a:ext uri="{FF2B5EF4-FFF2-40B4-BE49-F238E27FC236}">
                <a16:creationId xmlns:a16="http://schemas.microsoft.com/office/drawing/2014/main" id="{5AC53C6F-E7CF-1472-A65F-100BC6A7DE58}"/>
              </a:ext>
            </a:extLst>
          </p:cNvPr>
          <p:cNvSpPr txBox="1"/>
          <p:nvPr/>
        </p:nvSpPr>
        <p:spPr bwMode="auto">
          <a:xfrm>
            <a:off x="2175617" y="3057055"/>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Conversie</a:t>
            </a:r>
          </a:p>
        </p:txBody>
      </p:sp>
      <p:sp>
        <p:nvSpPr>
          <p:cNvPr id="146" name="TextBox 145">
            <a:extLst>
              <a:ext uri="{FF2B5EF4-FFF2-40B4-BE49-F238E27FC236}">
                <a16:creationId xmlns:a16="http://schemas.microsoft.com/office/drawing/2014/main" id="{B6A9502F-BD6C-E54E-4FAD-A1A2A1004626}"/>
              </a:ext>
            </a:extLst>
          </p:cNvPr>
          <p:cNvSpPr txBox="1"/>
          <p:nvPr/>
        </p:nvSpPr>
        <p:spPr bwMode="auto">
          <a:xfrm>
            <a:off x="4705991" y="2318422"/>
            <a:ext cx="2163571" cy="33178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lang="nl-NL" sz="800" dirty="0">
                <a:solidFill>
                  <a:srgbClr val="000000"/>
                </a:solidFill>
                <a:latin typeface="Futura Std Book" pitchFamily="34" charset="0"/>
              </a:rPr>
              <a:t>Focus s</a:t>
            </a: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cope: binnenlandse ketens waterstofdragers</a:t>
            </a:r>
          </a:p>
        </p:txBody>
      </p:sp>
      <p:sp>
        <p:nvSpPr>
          <p:cNvPr id="51" name="Tekstvak 50">
            <a:extLst>
              <a:ext uri="{FF2B5EF4-FFF2-40B4-BE49-F238E27FC236}">
                <a16:creationId xmlns:a16="http://schemas.microsoft.com/office/drawing/2014/main" id="{35FC8E2E-1779-974D-A34B-973415B32356}"/>
              </a:ext>
            </a:extLst>
          </p:cNvPr>
          <p:cNvSpPr txBox="1"/>
          <p:nvPr/>
        </p:nvSpPr>
        <p:spPr bwMode="auto">
          <a:xfrm>
            <a:off x="771629" y="4485511"/>
            <a:ext cx="7135211" cy="600164"/>
          </a:xfrm>
          <a:prstGeom prst="rect">
            <a:avLst/>
          </a:prstGeom>
          <a:noFill/>
          <a:ln w="9525">
            <a:noFill/>
            <a:miter lim="800000"/>
            <a:headEnd/>
            <a:tailEnd/>
          </a:ln>
        </p:spPr>
        <p:txBody>
          <a:bodyPr wrap="square">
            <a:spAutoFit/>
          </a:bodyPr>
          <a:lstStyle/>
          <a:p>
            <a:r>
              <a:rPr lang="nl-NL" sz="1100" dirty="0">
                <a:solidFill>
                  <a:srgbClr val="000000"/>
                </a:solidFill>
              </a:rPr>
              <a:t>H2 uit binnenlandse productie buiten scope, net als transport van H2 over weg, spoor en water. Overige dragers zijn hoofdzakelijk import, maar als dragers in NL geproduceerd worden uit H2 (productie H2 is buiten scope) past dat wel in evaluatiemethodiek.</a:t>
            </a:r>
          </a:p>
        </p:txBody>
      </p:sp>
      <p:cxnSp>
        <p:nvCxnSpPr>
          <p:cNvPr id="6" name="Straight Connector 5">
            <a:extLst>
              <a:ext uri="{FF2B5EF4-FFF2-40B4-BE49-F238E27FC236}">
                <a16:creationId xmlns:a16="http://schemas.microsoft.com/office/drawing/2014/main" id="{226586E1-CDB0-4730-2F3D-1F6E560ACC5B}"/>
              </a:ext>
            </a:extLst>
          </p:cNvPr>
          <p:cNvCxnSpPr/>
          <p:nvPr/>
        </p:nvCxnSpPr>
        <p:spPr>
          <a:xfrm>
            <a:off x="1907797" y="1290978"/>
            <a:ext cx="50895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A4C7CFD-A3C5-B97B-63CC-54CBF46E305F}"/>
              </a:ext>
            </a:extLst>
          </p:cNvPr>
          <p:cNvCxnSpPr/>
          <p:nvPr/>
        </p:nvCxnSpPr>
        <p:spPr>
          <a:xfrm>
            <a:off x="1904924" y="1443378"/>
            <a:ext cx="50895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B4AC5F-BAA3-D87B-7199-7EDB92A80CB7}"/>
              </a:ext>
            </a:extLst>
          </p:cNvPr>
          <p:cNvSpPr txBox="1"/>
          <p:nvPr/>
        </p:nvSpPr>
        <p:spPr bwMode="auto">
          <a:xfrm>
            <a:off x="2413883" y="1184948"/>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H2</a:t>
            </a:r>
          </a:p>
        </p:txBody>
      </p:sp>
      <p:sp>
        <p:nvSpPr>
          <p:cNvPr id="9" name="TextBox 8">
            <a:extLst>
              <a:ext uri="{FF2B5EF4-FFF2-40B4-BE49-F238E27FC236}">
                <a16:creationId xmlns:a16="http://schemas.microsoft.com/office/drawing/2014/main" id="{B2B9FF53-45C9-C212-CFCB-50B2D022AC8A}"/>
              </a:ext>
            </a:extLst>
          </p:cNvPr>
          <p:cNvSpPr txBox="1"/>
          <p:nvPr/>
        </p:nvSpPr>
        <p:spPr bwMode="auto">
          <a:xfrm>
            <a:off x="2411757" y="1336644"/>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waterstofdrager</a:t>
            </a:r>
          </a:p>
        </p:txBody>
      </p:sp>
      <p:cxnSp>
        <p:nvCxnSpPr>
          <p:cNvPr id="5" name="Connector: Elbow 4">
            <a:extLst>
              <a:ext uri="{FF2B5EF4-FFF2-40B4-BE49-F238E27FC236}">
                <a16:creationId xmlns:a16="http://schemas.microsoft.com/office/drawing/2014/main" id="{D9ED50D6-E245-3045-6BA5-34EA7E9E3B79}"/>
              </a:ext>
            </a:extLst>
          </p:cNvPr>
          <p:cNvCxnSpPr>
            <a:cxnSpLocks/>
            <a:stCxn id="63" idx="2"/>
          </p:cNvCxnSpPr>
          <p:nvPr/>
        </p:nvCxnSpPr>
        <p:spPr>
          <a:xfrm rot="16200000" flipH="1">
            <a:off x="5979426" y="2554035"/>
            <a:ext cx="159409" cy="330752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3C61423-64FA-37EA-9151-B156A1451B07}"/>
              </a:ext>
            </a:extLst>
          </p:cNvPr>
          <p:cNvSpPr txBox="1"/>
          <p:nvPr/>
        </p:nvSpPr>
        <p:spPr bwMode="auto">
          <a:xfrm>
            <a:off x="5252590" y="4084960"/>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Eindgebruik/export waterstofdrager</a:t>
            </a:r>
          </a:p>
        </p:txBody>
      </p:sp>
      <p:sp>
        <p:nvSpPr>
          <p:cNvPr id="15" name="TextBox 14">
            <a:extLst>
              <a:ext uri="{FF2B5EF4-FFF2-40B4-BE49-F238E27FC236}">
                <a16:creationId xmlns:a16="http://schemas.microsoft.com/office/drawing/2014/main" id="{8F694977-CBDC-EB7F-0D4B-17454C437DD3}"/>
              </a:ext>
            </a:extLst>
          </p:cNvPr>
          <p:cNvSpPr txBox="1"/>
          <p:nvPr/>
        </p:nvSpPr>
        <p:spPr bwMode="auto">
          <a:xfrm>
            <a:off x="5620005" y="2668226"/>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Eindgebruik/export waterstof</a:t>
            </a:r>
          </a:p>
        </p:txBody>
      </p:sp>
      <p:sp>
        <p:nvSpPr>
          <p:cNvPr id="3" name="TextBox 2">
            <a:extLst>
              <a:ext uri="{FF2B5EF4-FFF2-40B4-BE49-F238E27FC236}">
                <a16:creationId xmlns:a16="http://schemas.microsoft.com/office/drawing/2014/main" id="{F099E86D-0329-835C-16BE-C80058F2FA91}"/>
              </a:ext>
            </a:extLst>
          </p:cNvPr>
          <p:cNvSpPr txBox="1"/>
          <p:nvPr/>
        </p:nvSpPr>
        <p:spPr bwMode="auto">
          <a:xfrm>
            <a:off x="6864622" y="3402476"/>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Eindgebruik/</a:t>
            </a:r>
            <a:b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b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export waterstof</a:t>
            </a:r>
          </a:p>
        </p:txBody>
      </p:sp>
      <p:sp>
        <p:nvSpPr>
          <p:cNvPr id="54" name="Rectangle 48">
            <a:extLst>
              <a:ext uri="{FF2B5EF4-FFF2-40B4-BE49-F238E27FC236}">
                <a16:creationId xmlns:a16="http://schemas.microsoft.com/office/drawing/2014/main" id="{A8BF208A-9B28-C443-9DF7-444ED3F7E5C5}"/>
              </a:ext>
            </a:extLst>
          </p:cNvPr>
          <p:cNvSpPr/>
          <p:nvPr/>
        </p:nvSpPr>
        <p:spPr>
          <a:xfrm>
            <a:off x="736181" y="2302722"/>
            <a:ext cx="1018643" cy="2145572"/>
          </a:xfrm>
          <a:prstGeom prst="rect">
            <a:avLst/>
          </a:prstGeom>
          <a:noFill/>
          <a:ln>
            <a:solidFill>
              <a:schemeClr val="accent6">
                <a:lumMod val="50000"/>
                <a:lumOff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50">
            <a:extLst>
              <a:ext uri="{FF2B5EF4-FFF2-40B4-BE49-F238E27FC236}">
                <a16:creationId xmlns:a16="http://schemas.microsoft.com/office/drawing/2014/main" id="{C70D41F5-F1EF-F057-EA23-511F2DA26044}"/>
              </a:ext>
            </a:extLst>
          </p:cNvPr>
          <p:cNvSpPr txBox="1"/>
          <p:nvPr/>
        </p:nvSpPr>
        <p:spPr bwMode="auto">
          <a:xfrm>
            <a:off x="771629" y="5034747"/>
            <a:ext cx="7135211" cy="646331"/>
          </a:xfrm>
          <a:prstGeom prst="rect">
            <a:avLst/>
          </a:prstGeom>
          <a:solidFill>
            <a:srgbClr val="0070C0"/>
          </a:solidFill>
          <a:ln w="9525">
            <a:noFill/>
            <a:miter lim="800000"/>
            <a:headEnd/>
            <a:tailEnd/>
          </a:ln>
        </p:spPr>
        <p:txBody>
          <a:bodyPr wrap="square">
            <a:spAutoFit/>
          </a:bodyPr>
          <a:lstStyle/>
          <a:p>
            <a:r>
              <a:rPr lang="nl-NL" sz="900" dirty="0">
                <a:solidFill>
                  <a:schemeClr val="bg1"/>
                </a:solidFill>
              </a:rPr>
              <a:t>Kader links is in scope voor wat betreft keteneffecten op kosten, energie-efficiency, emissies, leveringszekerheid…, maar niet externe veiligheid, ruimtebeslag, waterhuishouding …</a:t>
            </a:r>
          </a:p>
          <a:p>
            <a:r>
              <a:rPr lang="nl-NL" sz="900" dirty="0">
                <a:solidFill>
                  <a:schemeClr val="bg1"/>
                </a:solidFill>
              </a:rPr>
              <a:t>Kader rechts is in scope voor keteneffecten energie-efficiëntie, CO</a:t>
            </a:r>
            <a:r>
              <a:rPr lang="nl-NL" sz="900" baseline="-25000" dirty="0">
                <a:solidFill>
                  <a:schemeClr val="bg1"/>
                </a:solidFill>
              </a:rPr>
              <a:t>2</a:t>
            </a:r>
            <a:r>
              <a:rPr lang="nl-NL" sz="900" dirty="0">
                <a:solidFill>
                  <a:schemeClr val="bg1"/>
                </a:solidFill>
              </a:rPr>
              <a:t>-emissies, mogelijk stikstofemissies en effect op kosten a.g.v. energie-efficiëntie.</a:t>
            </a:r>
          </a:p>
        </p:txBody>
      </p:sp>
      <p:pic>
        <p:nvPicPr>
          <p:cNvPr id="12" name="Graphic 11">
            <a:extLst>
              <a:ext uri="{FF2B5EF4-FFF2-40B4-BE49-F238E27FC236}">
                <a16:creationId xmlns:a16="http://schemas.microsoft.com/office/drawing/2014/main" id="{13128F9A-2EB4-C2CE-8C48-11ACB98EAF8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365535" y="1623180"/>
            <a:ext cx="432000" cy="432000"/>
          </a:xfrm>
          <a:prstGeom prst="rect">
            <a:avLst/>
          </a:prstGeom>
        </p:spPr>
      </p:pic>
      <p:sp>
        <p:nvSpPr>
          <p:cNvPr id="14" name="TextBox 13">
            <a:extLst>
              <a:ext uri="{FF2B5EF4-FFF2-40B4-BE49-F238E27FC236}">
                <a16:creationId xmlns:a16="http://schemas.microsoft.com/office/drawing/2014/main" id="{C61EC1B1-D4BF-B091-792D-337CBB51E715}"/>
              </a:ext>
            </a:extLst>
          </p:cNvPr>
          <p:cNvSpPr txBox="1"/>
          <p:nvPr/>
        </p:nvSpPr>
        <p:spPr bwMode="auto">
          <a:xfrm>
            <a:off x="699296" y="2287200"/>
            <a:ext cx="1055528" cy="43185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In scope voor wat</a:t>
            </a:r>
            <a:b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b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betreft totaal effect bij aankomst in Nederland</a:t>
            </a:r>
          </a:p>
        </p:txBody>
      </p:sp>
      <p:sp>
        <p:nvSpPr>
          <p:cNvPr id="18" name="Rectangle 48">
            <a:extLst>
              <a:ext uri="{FF2B5EF4-FFF2-40B4-BE49-F238E27FC236}">
                <a16:creationId xmlns:a16="http://schemas.microsoft.com/office/drawing/2014/main" id="{24BAD635-6FB6-075A-CC2C-00C07DC880A3}"/>
              </a:ext>
            </a:extLst>
          </p:cNvPr>
          <p:cNvSpPr/>
          <p:nvPr/>
        </p:nvSpPr>
        <p:spPr>
          <a:xfrm>
            <a:off x="7712891" y="1184947"/>
            <a:ext cx="1048003" cy="3262041"/>
          </a:xfrm>
          <a:prstGeom prst="rect">
            <a:avLst/>
          </a:prstGeom>
          <a:noFill/>
          <a:ln>
            <a:solidFill>
              <a:schemeClr val="accent6">
                <a:lumMod val="50000"/>
                <a:lumOff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xtBox 18">
            <a:extLst>
              <a:ext uri="{FF2B5EF4-FFF2-40B4-BE49-F238E27FC236}">
                <a16:creationId xmlns:a16="http://schemas.microsoft.com/office/drawing/2014/main" id="{2A1FAD6F-9CC5-28FE-7D59-95E9EBB78CB5}"/>
              </a:ext>
            </a:extLst>
          </p:cNvPr>
          <p:cNvSpPr txBox="1"/>
          <p:nvPr/>
        </p:nvSpPr>
        <p:spPr bwMode="auto">
          <a:xfrm>
            <a:off x="7716644" y="1189578"/>
            <a:ext cx="1055528" cy="43185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In scope voor wat</a:t>
            </a:r>
            <a:b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b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betreft effect energie-efficiëntie, CO</a:t>
            </a:r>
            <a:r>
              <a:rPr kumimoji="0" lang="nl-NL" sz="800" b="0" i="0" u="none" strike="noStrike" kern="1200" cap="none" spc="0" normalizeH="0" baseline="-25000" dirty="0">
                <a:ln>
                  <a:noFill/>
                </a:ln>
                <a:solidFill>
                  <a:srgbClr val="000000"/>
                </a:solidFill>
                <a:effectLst/>
                <a:uLnTx/>
                <a:uFillTx/>
                <a:latin typeface="Futura Std Book" pitchFamily="34" charset="0"/>
                <a:ea typeface="+mn-ea"/>
                <a:cs typeface="+mn-cs"/>
              </a:rPr>
              <a:t>2</a:t>
            </a: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-emissies, mogelijk stikstofemissies</a:t>
            </a:r>
          </a:p>
        </p:txBody>
      </p:sp>
      <p:sp>
        <p:nvSpPr>
          <p:cNvPr id="20" name="TextBox 19">
            <a:extLst>
              <a:ext uri="{FF2B5EF4-FFF2-40B4-BE49-F238E27FC236}">
                <a16:creationId xmlns:a16="http://schemas.microsoft.com/office/drawing/2014/main" id="{9D38F28B-D78B-6827-0E83-DFBE670BD477}"/>
              </a:ext>
            </a:extLst>
          </p:cNvPr>
          <p:cNvSpPr txBox="1"/>
          <p:nvPr/>
        </p:nvSpPr>
        <p:spPr bwMode="auto">
          <a:xfrm>
            <a:off x="4421476" y="1789139"/>
            <a:ext cx="417773" cy="302738"/>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en-US" sz="1000" b="0" i="0" u="none" strike="noStrike" kern="1200" cap="none" spc="0" normalizeH="0" baseline="0" noProof="0" dirty="0">
                <a:ln>
                  <a:noFill/>
                </a:ln>
                <a:solidFill>
                  <a:schemeClr val="bg1"/>
                </a:solidFill>
                <a:effectLst/>
                <a:uLnTx/>
                <a:uFillTx/>
                <a:latin typeface="Futura Std Book" pitchFamily="34" charset="0"/>
                <a:ea typeface="+mn-ea"/>
                <a:cs typeface="+mn-cs"/>
              </a:rPr>
              <a:t>BB</a:t>
            </a:r>
            <a:endParaRPr kumimoji="0" lang="nl-NL" sz="1000" b="0" i="0" u="none" strike="noStrike" kern="1200" cap="none" spc="0" normalizeH="0" baseline="0" noProof="0" dirty="0">
              <a:ln>
                <a:noFill/>
              </a:ln>
              <a:solidFill>
                <a:schemeClr val="bg1"/>
              </a:solidFill>
              <a:effectLst/>
              <a:uLnTx/>
              <a:uFillTx/>
              <a:latin typeface="Futura Std Book" pitchFamily="34" charset="0"/>
              <a:ea typeface="+mn-ea"/>
              <a:cs typeface="+mn-cs"/>
            </a:endParaRPr>
          </a:p>
        </p:txBody>
      </p:sp>
      <p:cxnSp>
        <p:nvCxnSpPr>
          <p:cNvPr id="64" name="Straight Arrow Connector 114">
            <a:extLst>
              <a:ext uri="{FF2B5EF4-FFF2-40B4-BE49-F238E27FC236}">
                <a16:creationId xmlns:a16="http://schemas.microsoft.com/office/drawing/2014/main" id="{95998949-2F3C-2340-862A-5F18756BDA04}"/>
              </a:ext>
            </a:extLst>
          </p:cNvPr>
          <p:cNvCxnSpPr>
            <a:cxnSpLocks/>
          </p:cNvCxnSpPr>
          <p:nvPr/>
        </p:nvCxnSpPr>
        <p:spPr>
          <a:xfrm flipV="1">
            <a:off x="4612171" y="2850751"/>
            <a:ext cx="3109644" cy="711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E4284A4-E40C-0309-1B26-ECEA2BAEE2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0622" y="2905743"/>
            <a:ext cx="504000" cy="504000"/>
          </a:xfrm>
          <a:prstGeom prst="rect">
            <a:avLst/>
          </a:prstGeom>
        </p:spPr>
      </p:pic>
      <p:sp>
        <p:nvSpPr>
          <p:cNvPr id="16" name="TextBox 15">
            <a:extLst>
              <a:ext uri="{FF2B5EF4-FFF2-40B4-BE49-F238E27FC236}">
                <a16:creationId xmlns:a16="http://schemas.microsoft.com/office/drawing/2014/main" id="{163F2410-C4FC-23D4-6506-8A6B65760999}"/>
              </a:ext>
            </a:extLst>
          </p:cNvPr>
          <p:cNvSpPr txBox="1"/>
          <p:nvPr/>
        </p:nvSpPr>
        <p:spPr bwMode="auto">
          <a:xfrm>
            <a:off x="6781952" y="2891598"/>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Eindgebruik LH2, </a:t>
            </a:r>
            <a:b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b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methanol, NH3</a:t>
            </a:r>
          </a:p>
        </p:txBody>
      </p:sp>
      <p:cxnSp>
        <p:nvCxnSpPr>
          <p:cNvPr id="17" name="Connector: Elbow 16">
            <a:extLst>
              <a:ext uri="{FF2B5EF4-FFF2-40B4-BE49-F238E27FC236}">
                <a16:creationId xmlns:a16="http://schemas.microsoft.com/office/drawing/2014/main" id="{E13158EC-6F7A-9049-3725-1380E2AC7D2E}"/>
              </a:ext>
            </a:extLst>
          </p:cNvPr>
          <p:cNvCxnSpPr>
            <a:cxnSpLocks/>
          </p:cNvCxnSpPr>
          <p:nvPr/>
        </p:nvCxnSpPr>
        <p:spPr>
          <a:xfrm flipV="1">
            <a:off x="6848891" y="3201710"/>
            <a:ext cx="864000" cy="0"/>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59CABA2-F1C5-D46F-B65E-9FAF2CB3A807}"/>
              </a:ext>
            </a:extLst>
          </p:cNvPr>
          <p:cNvCxnSpPr>
            <a:cxnSpLocks/>
            <a:endCxn id="10" idx="1"/>
          </p:cNvCxnSpPr>
          <p:nvPr/>
        </p:nvCxnSpPr>
        <p:spPr>
          <a:xfrm>
            <a:off x="4581535" y="2847722"/>
            <a:ext cx="1779087" cy="310021"/>
          </a:xfrm>
          <a:prstGeom prst="bentConnector3">
            <a:avLst>
              <a:gd name="adj1" fmla="val 50000"/>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67D0CAF-FB8A-C705-4B5C-F4554B2CDD1C}"/>
              </a:ext>
            </a:extLst>
          </p:cNvPr>
          <p:cNvSpPr txBox="1"/>
          <p:nvPr/>
        </p:nvSpPr>
        <p:spPr bwMode="auto">
          <a:xfrm>
            <a:off x="3840918" y="3030157"/>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(H2-backbone - BB)</a:t>
            </a:r>
          </a:p>
        </p:txBody>
      </p:sp>
      <p:sp>
        <p:nvSpPr>
          <p:cNvPr id="32" name="TextBox 31">
            <a:extLst>
              <a:ext uri="{FF2B5EF4-FFF2-40B4-BE49-F238E27FC236}">
                <a16:creationId xmlns:a16="http://schemas.microsoft.com/office/drawing/2014/main" id="{36BD2DEB-94ED-4CA4-CF59-6957FD620662}"/>
              </a:ext>
            </a:extLst>
          </p:cNvPr>
          <p:cNvSpPr txBox="1"/>
          <p:nvPr/>
        </p:nvSpPr>
        <p:spPr bwMode="auto">
          <a:xfrm>
            <a:off x="6289762" y="3325747"/>
            <a:ext cx="914400" cy="2321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rgbClr val="C00000"/>
              </a:buClr>
              <a:buSzPct val="100000"/>
              <a:tabLst/>
            </a:pP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2</a:t>
            </a:r>
            <a:r>
              <a:rPr kumimoji="0" lang="nl-NL" sz="800" b="0" i="0" u="none" strike="noStrike" kern="1200" cap="none" spc="0" normalizeH="0" baseline="30000" dirty="0">
                <a:ln>
                  <a:noFill/>
                </a:ln>
                <a:solidFill>
                  <a:srgbClr val="000000"/>
                </a:solidFill>
                <a:effectLst/>
                <a:uLnTx/>
                <a:uFillTx/>
                <a:latin typeface="Futura Std Book" pitchFamily="34" charset="0"/>
                <a:ea typeface="+mn-ea"/>
                <a:cs typeface="+mn-cs"/>
              </a:rPr>
              <a:t>e</a:t>
            </a:r>
            <a:r>
              <a:rPr kumimoji="0" lang="nl-NL" sz="800" b="0" i="0" u="none" strike="noStrike" kern="1200" cap="none" spc="0" normalizeH="0" baseline="0" dirty="0">
                <a:ln>
                  <a:noFill/>
                </a:ln>
                <a:solidFill>
                  <a:srgbClr val="000000"/>
                </a:solidFill>
                <a:effectLst/>
                <a:uLnTx/>
                <a:uFillTx/>
                <a:latin typeface="Futura Std Book" pitchFamily="34" charset="0"/>
                <a:ea typeface="+mn-ea"/>
                <a:cs typeface="+mn-cs"/>
              </a:rPr>
              <a:t> conversie</a:t>
            </a:r>
          </a:p>
        </p:txBody>
      </p:sp>
    </p:spTree>
    <p:extLst>
      <p:ext uri="{BB962C8B-B14F-4D97-AF65-F5344CB8AC3E}">
        <p14:creationId xmlns:p14="http://schemas.microsoft.com/office/powerpoint/2010/main" val="9543567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18819-4706-3DC8-8575-0D5A01F2105E}"/>
              </a:ext>
            </a:extLst>
          </p:cNvPr>
          <p:cNvSpPr>
            <a:spLocks noGrp="1"/>
          </p:cNvSpPr>
          <p:nvPr>
            <p:ph type="title"/>
          </p:nvPr>
        </p:nvSpPr>
        <p:spPr>
          <a:xfrm>
            <a:off x="612647" y="190500"/>
            <a:ext cx="8117695" cy="825500"/>
          </a:xfrm>
        </p:spPr>
        <p:txBody>
          <a:bodyPr/>
          <a:lstStyle/>
          <a:p>
            <a:r>
              <a:rPr lang="nl-NL" dirty="0"/>
              <a:t>De meest onderscheidende waterstofdragers waarvoor voldoende informatie te vinden is, zijn geselecteerd</a:t>
            </a:r>
            <a:endParaRPr lang="nl-NL" dirty="0">
              <a:highlight>
                <a:srgbClr val="00FF00"/>
              </a:highlight>
            </a:endParaRPr>
          </a:p>
        </p:txBody>
      </p:sp>
      <p:sp>
        <p:nvSpPr>
          <p:cNvPr id="4" name="Slide Number Placeholder 3">
            <a:extLst>
              <a:ext uri="{FF2B5EF4-FFF2-40B4-BE49-F238E27FC236}">
                <a16:creationId xmlns:a16="http://schemas.microsoft.com/office/drawing/2014/main" id="{2544B00F-0245-80A7-4217-0CD92959888C}"/>
              </a:ext>
            </a:extLst>
          </p:cNvPr>
          <p:cNvSpPr>
            <a:spLocks noGrp="1"/>
          </p:cNvSpPr>
          <p:nvPr>
            <p:ph type="sldNum" sz="quarter" idx="4"/>
          </p:nvPr>
        </p:nvSpPr>
        <p:spPr/>
        <p:txBody>
          <a:bodyPr/>
          <a:lstStyle/>
          <a:p>
            <a:fld id="{EC3C4526-58D5-4DF6-B6A2-CFDA1F9CC3BB}" type="slidenum">
              <a:rPr lang="nl-NL" noProof="0" smtClean="0"/>
              <a:pPr/>
              <a:t>7</a:t>
            </a:fld>
            <a:endParaRPr lang="nl-NL" noProof="0" dirty="0"/>
          </a:p>
        </p:txBody>
      </p:sp>
      <p:graphicFrame>
        <p:nvGraphicFramePr>
          <p:cNvPr id="5" name="Table 4">
            <a:extLst>
              <a:ext uri="{FF2B5EF4-FFF2-40B4-BE49-F238E27FC236}">
                <a16:creationId xmlns:a16="http://schemas.microsoft.com/office/drawing/2014/main" id="{6A74A0B0-6474-2A54-5864-839DFEDB24A1}"/>
              </a:ext>
            </a:extLst>
          </p:cNvPr>
          <p:cNvGraphicFramePr>
            <a:graphicFrameLocks noGrp="1"/>
          </p:cNvGraphicFramePr>
          <p:nvPr>
            <p:extLst>
              <p:ext uri="{D42A27DB-BD31-4B8C-83A1-F6EECF244321}">
                <p14:modId xmlns:p14="http://schemas.microsoft.com/office/powerpoint/2010/main" val="3752118942"/>
              </p:ext>
            </p:extLst>
          </p:nvPr>
        </p:nvGraphicFramePr>
        <p:xfrm>
          <a:off x="707366" y="1332014"/>
          <a:ext cx="7936300" cy="4109613"/>
        </p:xfrm>
        <a:graphic>
          <a:graphicData uri="http://schemas.openxmlformats.org/drawingml/2006/table">
            <a:tbl>
              <a:tblPr firstRow="1" firstCol="1" bandRow="1">
                <a:tableStyleId>{5C22544A-7EE6-4342-B048-85BDC9FD1C3A}</a:tableStyleId>
              </a:tblPr>
              <a:tblGrid>
                <a:gridCol w="1984075">
                  <a:extLst>
                    <a:ext uri="{9D8B030D-6E8A-4147-A177-3AD203B41FA5}">
                      <a16:colId xmlns:a16="http://schemas.microsoft.com/office/drawing/2014/main" val="2978042835"/>
                    </a:ext>
                  </a:extLst>
                </a:gridCol>
                <a:gridCol w="1984075">
                  <a:extLst>
                    <a:ext uri="{9D8B030D-6E8A-4147-A177-3AD203B41FA5}">
                      <a16:colId xmlns:a16="http://schemas.microsoft.com/office/drawing/2014/main" val="2054483522"/>
                    </a:ext>
                  </a:extLst>
                </a:gridCol>
                <a:gridCol w="1984075">
                  <a:extLst>
                    <a:ext uri="{9D8B030D-6E8A-4147-A177-3AD203B41FA5}">
                      <a16:colId xmlns:a16="http://schemas.microsoft.com/office/drawing/2014/main" val="992505522"/>
                    </a:ext>
                  </a:extLst>
                </a:gridCol>
                <a:gridCol w="1984075">
                  <a:extLst>
                    <a:ext uri="{9D8B030D-6E8A-4147-A177-3AD203B41FA5}">
                      <a16:colId xmlns:a16="http://schemas.microsoft.com/office/drawing/2014/main" val="2030040248"/>
                    </a:ext>
                  </a:extLst>
                </a:gridCol>
              </a:tblGrid>
              <a:tr h="261981">
                <a:tc>
                  <a:txBody>
                    <a:bodyPr/>
                    <a:lstStyle/>
                    <a:p>
                      <a:pPr>
                        <a:spcBef>
                          <a:spcPts val="100"/>
                        </a:spcBef>
                      </a:pPr>
                      <a:r>
                        <a:rPr lang="nl-NL" sz="800" dirty="0">
                          <a:effectLst/>
                        </a:rPr>
                        <a:t>Waterstofdragers (volgens offerte)</a:t>
                      </a:r>
                      <a:endParaRPr lang="nl-NL" sz="800" dirty="0">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rgbClr val="002060"/>
                    </a:solidFill>
                  </a:tcPr>
                </a:tc>
                <a:tc>
                  <a:txBody>
                    <a:bodyPr/>
                    <a:lstStyle/>
                    <a:p>
                      <a:r>
                        <a:rPr lang="nl-NL" sz="800" dirty="0">
                          <a:effectLst/>
                        </a:rPr>
                        <a:t>Keteninformatie literatuur</a:t>
                      </a:r>
                      <a:endParaRPr lang="nl-NL" sz="800" dirty="0">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rgbClr val="002060"/>
                    </a:solidFill>
                  </a:tcPr>
                </a:tc>
                <a:tc>
                  <a:txBody>
                    <a:bodyPr/>
                    <a:lstStyle/>
                    <a:p>
                      <a:pPr>
                        <a:spcAft>
                          <a:spcPts val="300"/>
                        </a:spcAft>
                      </a:pPr>
                      <a:r>
                        <a:rPr lang="nl-NL" sz="800" dirty="0">
                          <a:effectLst/>
                        </a:rPr>
                        <a:t>Is er beleid, zijn er nieuwe vragen?</a:t>
                      </a:r>
                      <a:endParaRPr lang="nl-NL" sz="800" dirty="0">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rgbClr val="002060"/>
                    </a:solidFill>
                  </a:tcPr>
                </a:tc>
                <a:tc>
                  <a:txBody>
                    <a:bodyPr/>
                    <a:lstStyle/>
                    <a:p>
                      <a:r>
                        <a:rPr lang="nl-NL" sz="800" dirty="0">
                          <a:effectLst/>
                        </a:rPr>
                        <a:t>Bekende importinitiatieven</a:t>
                      </a:r>
                      <a:endParaRPr lang="nl-NL" sz="800" dirty="0">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rgbClr val="002060"/>
                    </a:solidFill>
                  </a:tcPr>
                </a:tc>
                <a:extLst>
                  <a:ext uri="{0D108BD9-81ED-4DB2-BD59-A6C34878D82A}">
                    <a16:rowId xmlns:a16="http://schemas.microsoft.com/office/drawing/2014/main" val="1871518703"/>
                  </a:ext>
                </a:extLst>
              </a:tr>
              <a:tr h="261981">
                <a:tc>
                  <a:txBody>
                    <a:bodyPr/>
                    <a:lstStyle/>
                    <a:p>
                      <a:pPr>
                        <a:spcBef>
                          <a:spcPts val="100"/>
                        </a:spcBef>
                      </a:pPr>
                      <a:r>
                        <a:rPr lang="nl-NL" sz="800" dirty="0">
                          <a:effectLst/>
                        </a:rPr>
                        <a:t>H2 vloeibaar</a:t>
                      </a:r>
                      <a:endParaRPr lang="nl-NL" sz="800" dirty="0">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accent5"/>
                    </a:solidFill>
                  </a:tcPr>
                </a:tc>
                <a:tc>
                  <a:txBody>
                    <a:bodyPr/>
                    <a:lstStyle/>
                    <a:p>
                      <a:r>
                        <a:rPr lang="nl-NL" sz="800" dirty="0">
                          <a:solidFill>
                            <a:srgbClr val="000000"/>
                          </a:solidFill>
                          <a:effectLst/>
                        </a:rPr>
                        <a:t>Meerdere studies, kosten, technologie, energie, externe veiligheid</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pPr>
                        <a:spcAft>
                          <a:spcPts val="300"/>
                        </a:spcAft>
                      </a:pPr>
                      <a:r>
                        <a:rPr lang="nl-NL" sz="800" dirty="0">
                          <a:solidFill>
                            <a:srgbClr val="000000"/>
                          </a:solidFill>
                          <a:effectLst/>
                        </a:rPr>
                        <a:t>Geen beleid, nieuwe ontwikkeling</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r>
                        <a:rPr lang="nl-NL" sz="800" dirty="0">
                          <a:solidFill>
                            <a:srgbClr val="000000"/>
                          </a:solidFill>
                          <a:effectLst/>
                        </a:rPr>
                        <a:t>Amsterdam: Zenith e.a.</a:t>
                      </a:r>
                    </a:p>
                    <a:p>
                      <a:r>
                        <a:rPr lang="nl-NL" sz="800" dirty="0">
                          <a:solidFill>
                            <a:srgbClr val="000000"/>
                          </a:solidFill>
                          <a:effectLst/>
                        </a:rPr>
                        <a:t>Rotterdam: Shell, Vopak e.a.</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2849185353"/>
                  </a:ext>
                </a:extLst>
              </a:tr>
              <a:tr h="261981">
                <a:tc>
                  <a:txBody>
                    <a:bodyPr/>
                    <a:lstStyle/>
                    <a:p>
                      <a:pPr>
                        <a:spcBef>
                          <a:spcPts val="100"/>
                        </a:spcBef>
                      </a:pPr>
                      <a:r>
                        <a:rPr lang="nl-NL" sz="800" dirty="0">
                          <a:effectLst/>
                        </a:rPr>
                        <a:t>Ammonia</a:t>
                      </a:r>
                      <a:endParaRPr lang="nl-NL" sz="800" dirty="0">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accent5"/>
                    </a:solidFill>
                  </a:tcPr>
                </a:tc>
                <a:tc>
                  <a:txBody>
                    <a:bodyPr/>
                    <a:lstStyle/>
                    <a:p>
                      <a:r>
                        <a:rPr lang="nl-NL" sz="800" dirty="0">
                          <a:solidFill>
                            <a:srgbClr val="000000"/>
                          </a:solidFill>
                          <a:effectLst/>
                        </a:rPr>
                        <a:t>Veel studies, kosten, technologie, energie, externe veiligheid</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pPr>
                        <a:spcAft>
                          <a:spcPts val="300"/>
                        </a:spcAft>
                      </a:pPr>
                      <a:r>
                        <a:rPr lang="nl-NL" sz="800" dirty="0">
                          <a:solidFill>
                            <a:srgbClr val="000000"/>
                          </a:solidFill>
                          <a:effectLst/>
                        </a:rPr>
                        <a:t>Staand beleid herzien voor binnenlands vervoer NH3</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r>
                        <a:rPr lang="nl-NL" sz="800" dirty="0">
                          <a:solidFill>
                            <a:srgbClr val="000000"/>
                          </a:solidFill>
                          <a:effectLst/>
                        </a:rPr>
                        <a:t>Terminals Rotterdam, Vlissingen, Chemelot</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1393125062"/>
                  </a:ext>
                </a:extLst>
              </a:tr>
              <a:tr h="792000">
                <a:tc>
                  <a:txBody>
                    <a:bodyPr/>
                    <a:lstStyle/>
                    <a:p>
                      <a:pPr>
                        <a:spcBef>
                          <a:spcPts val="100"/>
                        </a:spcBef>
                      </a:pPr>
                      <a:r>
                        <a:rPr lang="nl-NL" sz="800" dirty="0">
                          <a:effectLst/>
                        </a:rPr>
                        <a:t>LOHC (</a:t>
                      </a:r>
                      <a:r>
                        <a:rPr lang="nl-NL" sz="800" strike="noStrike" dirty="0">
                          <a:solidFill>
                            <a:schemeClr val="bg1"/>
                          </a:solidFill>
                          <a:effectLst/>
                        </a:rPr>
                        <a:t>selectie, max </a:t>
                      </a:r>
                      <a:r>
                        <a:rPr lang="nl-NL" sz="800" dirty="0">
                          <a:effectLst/>
                        </a:rPr>
                        <a:t>2):</a:t>
                      </a:r>
                    </a:p>
                    <a:p>
                      <a:pPr marL="342900" lvl="0" indent="-342900">
                        <a:buFont typeface="+mj-lt"/>
                        <a:buAutoNum type="arabicPeriod"/>
                      </a:pPr>
                      <a:r>
                        <a:rPr kumimoji="0" lang="nl-NL" sz="800" b="1" kern="1200" dirty="0">
                          <a:solidFill>
                            <a:schemeClr val="bg1"/>
                          </a:solidFill>
                          <a:effectLst/>
                          <a:latin typeface="+mn-lt"/>
                          <a:ea typeface="+mn-ea"/>
                          <a:cs typeface="+mn-cs"/>
                        </a:rPr>
                        <a:t>Toluene-Methylcyclohexaan (MCH)</a:t>
                      </a:r>
                    </a:p>
                    <a:p>
                      <a:pPr marL="342900" lvl="0" indent="-342900">
                        <a:buFont typeface="+mj-lt"/>
                        <a:buAutoNum type="arabicPeriod"/>
                      </a:pPr>
                      <a:r>
                        <a:rPr lang="nl-NL" sz="800" dirty="0">
                          <a:solidFill>
                            <a:schemeClr val="bg1"/>
                          </a:solidFill>
                          <a:effectLst/>
                        </a:rPr>
                        <a:t>Dibenzyltolueen (H0-DBT)-perhydro-dibenzyltolueen (H18-DBT)</a:t>
                      </a:r>
                    </a:p>
                  </a:txBody>
                  <a:tcPr marL="45720" marR="45720">
                    <a:solidFill>
                      <a:schemeClr val="accent5"/>
                    </a:solidFill>
                  </a:tcPr>
                </a:tc>
                <a:tc>
                  <a:txBody>
                    <a:bodyPr/>
                    <a:lstStyle/>
                    <a:p>
                      <a:r>
                        <a:rPr lang="nl-NL" sz="800" dirty="0">
                          <a:solidFill>
                            <a:srgbClr val="000000"/>
                          </a:solidFill>
                          <a:effectLst/>
                        </a:rPr>
                        <a:t>Meerdere studies met name over MCH en DBT, kosten, technologie, energie, externe veiligheid. </a:t>
                      </a:r>
                    </a:p>
                  </a:txBody>
                  <a:tcPr marL="45720" marR="45720">
                    <a:solidFill>
                      <a:schemeClr val="bg1">
                        <a:lumMod val="85000"/>
                      </a:schemeClr>
                    </a:solidFill>
                  </a:tcPr>
                </a:tc>
                <a:tc>
                  <a:txBody>
                    <a:bodyPr/>
                    <a:lstStyle/>
                    <a:p>
                      <a:pPr>
                        <a:spcAft>
                          <a:spcPts val="300"/>
                        </a:spcAft>
                      </a:pPr>
                      <a:r>
                        <a:rPr lang="nl-NL" sz="800" dirty="0">
                          <a:solidFill>
                            <a:srgbClr val="000000"/>
                          </a:solidFill>
                          <a:effectLst/>
                        </a:rPr>
                        <a:t>Geen beleid, nieuwe ontwikkeling</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r>
                        <a:rPr lang="nl-NL" sz="800" dirty="0">
                          <a:solidFill>
                            <a:srgbClr val="000000"/>
                          </a:solidFill>
                          <a:effectLst/>
                        </a:rPr>
                        <a:t>Rotterdam: Chiyoda MCH</a:t>
                      </a:r>
                    </a:p>
                    <a:p>
                      <a:r>
                        <a:rPr lang="nl-NL" sz="800" dirty="0">
                          <a:solidFill>
                            <a:srgbClr val="000000"/>
                          </a:solidFill>
                          <a:effectLst/>
                        </a:rPr>
                        <a:t>Amsterdam: Hydrogenious DBT</a:t>
                      </a:r>
                    </a:p>
                    <a:p>
                      <a:r>
                        <a:rPr lang="nl-NL" sz="800" dirty="0">
                          <a:solidFill>
                            <a:srgbClr val="000000"/>
                          </a:solidFill>
                          <a:effectLst/>
                        </a:rPr>
                        <a:t> </a:t>
                      </a:r>
                    </a:p>
                  </a:txBody>
                  <a:tcPr marL="45720" marR="45720">
                    <a:solidFill>
                      <a:schemeClr val="bg1">
                        <a:lumMod val="85000"/>
                      </a:schemeClr>
                    </a:solidFill>
                  </a:tcPr>
                </a:tc>
                <a:extLst>
                  <a:ext uri="{0D108BD9-81ED-4DB2-BD59-A6C34878D82A}">
                    <a16:rowId xmlns:a16="http://schemas.microsoft.com/office/drawing/2014/main" val="3764500177"/>
                  </a:ext>
                </a:extLst>
              </a:tr>
              <a:tr h="936000">
                <a:tc>
                  <a:txBody>
                    <a:bodyPr/>
                    <a:lstStyle/>
                    <a:p>
                      <a:pPr marL="342900" lvl="0" indent="-342900">
                        <a:buFont typeface="+mj-lt"/>
                        <a:buAutoNum type="arabicPeriod" startAt="3"/>
                      </a:pPr>
                      <a:r>
                        <a:rPr kumimoji="0" lang="nl-NL" sz="800" b="1" strike="noStrike" kern="1200" dirty="0">
                          <a:solidFill>
                            <a:schemeClr val="accent6"/>
                          </a:solidFill>
                          <a:effectLst/>
                          <a:latin typeface="+mn-lt"/>
                          <a:ea typeface="+mn-ea"/>
                          <a:cs typeface="+mn-cs"/>
                        </a:rPr>
                        <a:t>Benzene-Cyclohexaan</a:t>
                      </a:r>
                    </a:p>
                    <a:p>
                      <a:pPr marL="342900" lvl="0" indent="-342900">
                        <a:buFont typeface="+mj-lt"/>
                        <a:buAutoNum type="arabicPeriod" startAt="3"/>
                      </a:pPr>
                      <a:r>
                        <a:rPr lang="nl-NL" sz="800" strike="noStrike" dirty="0">
                          <a:solidFill>
                            <a:schemeClr val="accent6"/>
                          </a:solidFill>
                          <a:effectLst/>
                        </a:rPr>
                        <a:t>N-ethylcarbazol (H0-NEC)-perhydro-N-ethylcarbazol (H12-NEC)</a:t>
                      </a:r>
                    </a:p>
                    <a:p>
                      <a:pPr marL="342900" lvl="0" indent="-342900">
                        <a:buFont typeface="+mj-lt"/>
                        <a:buAutoNum type="arabicPeriod" startAt="3"/>
                      </a:pPr>
                      <a:r>
                        <a:rPr lang="nl-NL" sz="800" strike="noStrike" dirty="0">
                          <a:solidFill>
                            <a:schemeClr val="accent6"/>
                          </a:solidFill>
                          <a:effectLst/>
                        </a:rPr>
                        <a:t>1,2-Dihydro-1,2-azaborine (AB) – 1,2-BN Cyclohexaan (BNC) </a:t>
                      </a:r>
                    </a:p>
                    <a:p>
                      <a:pPr marL="342900" lvl="0" indent="-342900">
                        <a:buFont typeface="+mj-lt"/>
                        <a:buAutoNum type="arabicPeriod" startAt="3"/>
                      </a:pPr>
                      <a:r>
                        <a:rPr lang="nl-NL" sz="800" strike="noStrike" dirty="0">
                          <a:solidFill>
                            <a:schemeClr val="accent6"/>
                          </a:solidFill>
                          <a:effectLst/>
                        </a:rPr>
                        <a:t>Naftaleen-Decaline</a:t>
                      </a:r>
                      <a:endParaRPr lang="nl-NL" sz="800" strike="noStrike" dirty="0">
                        <a:solidFill>
                          <a:schemeClr val="accent6"/>
                        </a:solidFill>
                        <a:effectLst/>
                        <a:latin typeface="Futura Std Book" panose="020B0502020204020303" pitchFamily="34" charset="0"/>
                        <a:cs typeface="Times New Roman" panose="02020603050405020304" pitchFamily="18" charset="0"/>
                      </a:endParaRPr>
                    </a:p>
                  </a:txBody>
                  <a:tcPr marL="45720" marR="4572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solidFill>
                            <a:srgbClr val="000000"/>
                          </a:solidFill>
                          <a:effectLst/>
                        </a:rPr>
                        <a:t>Andere LOHC’s met name chemisch-technische evaluaties, geen keteninformatie</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p>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pPr>
                        <a:spcAft>
                          <a:spcPts val="300"/>
                        </a:spcAft>
                      </a:pP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solidFill>
                            <a:srgbClr val="000000"/>
                          </a:solidFill>
                          <a:effectLst/>
                        </a:rPr>
                        <a:t>Pilot Hymove bij steenfabriek met NEC van Hynertec </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p>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860239729"/>
                  </a:ext>
                </a:extLst>
              </a:tr>
              <a:tr h="362986">
                <a:tc>
                  <a:txBody>
                    <a:bodyPr/>
                    <a:lstStyle/>
                    <a:p>
                      <a:pPr>
                        <a:spcBef>
                          <a:spcPts val="100"/>
                        </a:spcBef>
                      </a:pPr>
                      <a:r>
                        <a:rPr lang="nl-NL" sz="800" dirty="0">
                          <a:effectLst/>
                        </a:rPr>
                        <a:t>Methanol</a:t>
                      </a:r>
                      <a:endParaRPr lang="nl-NL" sz="800" dirty="0">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accent5"/>
                    </a:solidFill>
                  </a:tcPr>
                </a:tc>
                <a:tc>
                  <a:txBody>
                    <a:bodyPr/>
                    <a:lstStyle/>
                    <a:p>
                      <a:r>
                        <a:rPr lang="nl-NL" sz="800" dirty="0">
                          <a:solidFill>
                            <a:srgbClr val="000000"/>
                          </a:solidFill>
                          <a:effectLst/>
                        </a:rPr>
                        <a:t>Meerdere studies, zowel voor H2-transport als voor direct eindgebruik</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pPr>
                        <a:spcAft>
                          <a:spcPts val="300"/>
                        </a:spcAft>
                      </a:pPr>
                      <a:r>
                        <a:rPr lang="nl-NL" sz="800" dirty="0">
                          <a:solidFill>
                            <a:srgbClr val="000000"/>
                          </a:solidFill>
                          <a:effectLst/>
                        </a:rPr>
                        <a:t>Staand beleid, geen beleidsvragen</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r>
                        <a:rPr lang="nl-NL" sz="800" dirty="0">
                          <a:solidFill>
                            <a:srgbClr val="000000"/>
                          </a:solidFill>
                          <a:effectLst/>
                        </a:rPr>
                        <a:t>Terminals Rotterdam en Amsterdam (nu grijze, potentieel e-methanol)</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409331302"/>
                  </a:ext>
                </a:extLst>
              </a:tr>
              <a:tr h="261981">
                <a:tc>
                  <a:txBody>
                    <a:bodyPr/>
                    <a:lstStyle/>
                    <a:p>
                      <a:pPr>
                        <a:spcBef>
                          <a:spcPts val="100"/>
                        </a:spcBef>
                      </a:pPr>
                      <a:r>
                        <a:rPr lang="nl-NL" sz="800" dirty="0">
                          <a:effectLst/>
                        </a:rPr>
                        <a:t>Synthetisch methaan (als LNG)</a:t>
                      </a:r>
                      <a:endParaRPr lang="nl-NL" sz="800" dirty="0">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accent5"/>
                    </a:solidFill>
                  </a:tcPr>
                </a:tc>
                <a:tc>
                  <a:txBody>
                    <a:bodyPr/>
                    <a:lstStyle/>
                    <a:p>
                      <a:r>
                        <a:rPr lang="nl-NL" sz="800" dirty="0">
                          <a:solidFill>
                            <a:srgbClr val="000000"/>
                          </a:solidFill>
                          <a:effectLst/>
                        </a:rPr>
                        <a:t>Enkele studies over gebruik als H2-drager, veel over LNG-keten</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pPr>
                        <a:spcAft>
                          <a:spcPts val="300"/>
                        </a:spcAft>
                      </a:pPr>
                      <a:r>
                        <a:rPr lang="nl-NL" sz="800" dirty="0">
                          <a:solidFill>
                            <a:srgbClr val="000000"/>
                          </a:solidFill>
                          <a:effectLst/>
                        </a:rPr>
                        <a:t>Staand beleid voor LNG, beleidsvragen eventueel i.r.t. CCUS</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r>
                        <a:rPr lang="nl-NL" sz="800" dirty="0">
                          <a:solidFill>
                            <a:srgbClr val="000000"/>
                          </a:solidFill>
                          <a:effectLst/>
                        </a:rPr>
                        <a:t>Niet bekend, maar potentieel via GATE, Eemshaven</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137607547"/>
                  </a:ext>
                </a:extLst>
              </a:tr>
              <a:tr h="362986">
                <a:tc>
                  <a:txBody>
                    <a:bodyPr/>
                    <a:lstStyle/>
                    <a:p>
                      <a:pPr>
                        <a:spcBef>
                          <a:spcPts val="100"/>
                        </a:spcBef>
                      </a:pPr>
                      <a:r>
                        <a:rPr lang="nl-NL" sz="800" dirty="0">
                          <a:solidFill>
                            <a:srgbClr val="000000"/>
                          </a:solidFill>
                          <a:effectLst/>
                        </a:rPr>
                        <a:t>Mierenzuur</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r>
                        <a:rPr lang="nl-NL" sz="800" dirty="0">
                          <a:solidFill>
                            <a:srgbClr val="000000"/>
                          </a:solidFill>
                          <a:effectLst/>
                        </a:rPr>
                        <a:t>Weinig studies, wel over productie (Topsector Energie)</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pPr>
                        <a:spcAft>
                          <a:spcPts val="300"/>
                        </a:spcAft>
                      </a:pPr>
                      <a:r>
                        <a:rPr lang="nl-NL" sz="800" dirty="0">
                          <a:solidFill>
                            <a:srgbClr val="000000"/>
                          </a:solidFill>
                          <a:effectLst/>
                        </a:rPr>
                        <a:t>Geen beleid, nieuwe ontwikkeling</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r>
                        <a:rPr lang="nl-NL" sz="800" dirty="0">
                          <a:solidFill>
                            <a:srgbClr val="000000"/>
                          </a:solidFill>
                          <a:effectLst/>
                        </a:rPr>
                        <a:t>Geen bekende initiatieven, wel ambitie voor productie in NL (Coval/Twence)</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3626067025"/>
                  </a:ext>
                </a:extLst>
              </a:tr>
              <a:tr h="0">
                <a:tc>
                  <a:txBody>
                    <a:bodyPr/>
                    <a:lstStyle/>
                    <a:p>
                      <a:pPr>
                        <a:spcBef>
                          <a:spcPts val="100"/>
                        </a:spcBef>
                      </a:pPr>
                      <a:r>
                        <a:rPr lang="nl-NL" sz="800" dirty="0">
                          <a:effectLst/>
                        </a:rPr>
                        <a:t>Poeders: Natrium- of</a:t>
                      </a:r>
                    </a:p>
                    <a:p>
                      <a:pPr marL="0" marR="0" lvl="0" indent="0" algn="l" defTabSz="914400" rtl="0" eaLnBrk="1" fontAlgn="auto" latinLnBrk="0" hangingPunct="1">
                        <a:lnSpc>
                          <a:spcPct val="100000"/>
                        </a:lnSpc>
                        <a:spcBef>
                          <a:spcPts val="100"/>
                        </a:spcBef>
                        <a:spcAft>
                          <a:spcPts val="0"/>
                        </a:spcAft>
                        <a:buClrTx/>
                        <a:buSzTx/>
                        <a:buFontTx/>
                        <a:buNone/>
                        <a:tabLst/>
                        <a:defRPr/>
                      </a:pPr>
                      <a:r>
                        <a:rPr kumimoji="0" lang="nl-NL" sz="800" b="1" kern="1200" dirty="0">
                          <a:solidFill>
                            <a:schemeClr val="lt1"/>
                          </a:solidFill>
                          <a:effectLst/>
                          <a:latin typeface="+mn-lt"/>
                          <a:ea typeface="+mn-ea"/>
                          <a:cs typeface="+mn-cs"/>
                        </a:rPr>
                        <a:t>kaliumboorhydride</a:t>
                      </a:r>
                    </a:p>
                  </a:txBody>
                  <a:tcPr marL="45720" marR="45720">
                    <a:solidFill>
                      <a:schemeClr val="accent5"/>
                    </a:solidFill>
                  </a:tcPr>
                </a:tc>
                <a:tc>
                  <a:txBody>
                    <a:bodyPr/>
                    <a:lstStyle/>
                    <a:p>
                      <a:r>
                        <a:rPr lang="nl-NL" sz="800" dirty="0">
                          <a:solidFill>
                            <a:srgbClr val="000000"/>
                          </a:solidFill>
                          <a:effectLst/>
                        </a:rPr>
                        <a:t>Weinig studies in aangereikte literatuur, in academische literatuur wel te vinden</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pPr>
                        <a:spcAft>
                          <a:spcPts val="300"/>
                        </a:spcAft>
                      </a:pPr>
                      <a:r>
                        <a:rPr lang="nl-NL" sz="800" dirty="0">
                          <a:solidFill>
                            <a:srgbClr val="000000"/>
                          </a:solidFill>
                          <a:effectLst/>
                        </a:rPr>
                        <a:t>Geen beleid, nieuwe ontwikkeling</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tc>
                  <a:txBody>
                    <a:bodyPr/>
                    <a:lstStyle/>
                    <a:p>
                      <a:r>
                        <a:rPr lang="nl-NL" sz="800" dirty="0">
                          <a:solidFill>
                            <a:srgbClr val="000000"/>
                          </a:solidFill>
                          <a:effectLst/>
                        </a:rPr>
                        <a:t>Geen bekende initiatieven, wel ambitie voor productie in NL (Electriq, H2Fuel)</a:t>
                      </a:r>
                      <a:endParaRPr lang="nl-NL" sz="800" dirty="0">
                        <a:solidFill>
                          <a:srgbClr val="000000"/>
                        </a:solidFill>
                        <a:effectLst/>
                        <a:latin typeface="Futura Std Book" panose="020B0502020204020303" pitchFamily="34" charset="0"/>
                        <a:ea typeface="Times New Roman" panose="02020603050405020304" pitchFamily="18" charset="0"/>
                        <a:cs typeface="Times New Roman" panose="02020603050405020304" pitchFamily="18" charset="0"/>
                      </a:endParaRPr>
                    </a:p>
                  </a:txBody>
                  <a:tcPr marL="45720" marR="45720">
                    <a:solidFill>
                      <a:schemeClr val="bg1">
                        <a:lumMod val="85000"/>
                      </a:schemeClr>
                    </a:solidFill>
                  </a:tcPr>
                </a:tc>
                <a:extLst>
                  <a:ext uri="{0D108BD9-81ED-4DB2-BD59-A6C34878D82A}">
                    <a16:rowId xmlns:a16="http://schemas.microsoft.com/office/drawing/2014/main" val="1228643617"/>
                  </a:ext>
                </a:extLst>
              </a:tr>
            </a:tbl>
          </a:graphicData>
        </a:graphic>
      </p:graphicFrame>
    </p:spTree>
    <p:extLst>
      <p:ext uri="{BB962C8B-B14F-4D97-AF65-F5344CB8AC3E}">
        <p14:creationId xmlns:p14="http://schemas.microsoft.com/office/powerpoint/2010/main" val="2102989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3B03-687D-8EF7-2514-A37A9CC33952}"/>
              </a:ext>
            </a:extLst>
          </p:cNvPr>
          <p:cNvSpPr>
            <a:spLocks noGrp="1"/>
          </p:cNvSpPr>
          <p:nvPr>
            <p:ph type="title"/>
          </p:nvPr>
        </p:nvSpPr>
        <p:spPr/>
        <p:txBody>
          <a:bodyPr/>
          <a:lstStyle/>
          <a:p>
            <a:r>
              <a:rPr lang="nl-NL" dirty="0"/>
              <a:t>Het gebruik van gestileerde tracés en één volumescenario zorgt voor in totaal 192 basisdatasets</a:t>
            </a:r>
          </a:p>
        </p:txBody>
      </p:sp>
      <p:sp>
        <p:nvSpPr>
          <p:cNvPr id="3" name="Content Placeholder 2">
            <a:extLst>
              <a:ext uri="{FF2B5EF4-FFF2-40B4-BE49-F238E27FC236}">
                <a16:creationId xmlns:a16="http://schemas.microsoft.com/office/drawing/2014/main" id="{2744E259-0203-70EA-FF7A-FB3D98B0553D}"/>
              </a:ext>
            </a:extLst>
          </p:cNvPr>
          <p:cNvSpPr>
            <a:spLocks noGrp="1"/>
          </p:cNvSpPr>
          <p:nvPr>
            <p:ph idx="12"/>
          </p:nvPr>
        </p:nvSpPr>
        <p:spPr>
          <a:xfrm>
            <a:off x="612648" y="1150257"/>
            <a:ext cx="8153400" cy="1562461"/>
          </a:xfrm>
        </p:spPr>
        <p:txBody>
          <a:bodyPr/>
          <a:lstStyle/>
          <a:p>
            <a:r>
              <a:rPr lang="nl-NL" dirty="0"/>
              <a:t>Gebruik van </a:t>
            </a:r>
            <a:r>
              <a:rPr lang="nl-NL" b="1" dirty="0">
                <a:solidFill>
                  <a:schemeClr val="accent5"/>
                </a:solidFill>
              </a:rPr>
              <a:t>gestileerde tracés </a:t>
            </a:r>
            <a:r>
              <a:rPr lang="nl-NL" dirty="0"/>
              <a:t>(conform parallelonderzoek MKBV); hierdoor vervallen verschillen tussen importhavens en verschillen in afstand tot verschillende eindgebruikerslocaties. </a:t>
            </a:r>
          </a:p>
          <a:p>
            <a:r>
              <a:rPr lang="nl-NL" b="1" dirty="0">
                <a:solidFill>
                  <a:schemeClr val="accent5"/>
                </a:solidFill>
              </a:rPr>
              <a:t>Volumekeuze</a:t>
            </a:r>
            <a:r>
              <a:rPr lang="nl-NL" dirty="0"/>
              <a:t>: we gaan uit van het middenscenario van Arcadis/Berenschot/TNO als het enige scenario. Volume is dus geen variabele. In de gevoeligheidsanalyse kijken we naar het effect van volumeverschillen.</a:t>
            </a:r>
          </a:p>
          <a:p>
            <a:r>
              <a:rPr lang="nl-NL" b="1" dirty="0">
                <a:solidFill>
                  <a:schemeClr val="accent5"/>
                </a:solidFill>
              </a:rPr>
              <a:t>Eindgebruik</a:t>
            </a:r>
            <a:r>
              <a:rPr lang="nl-NL" dirty="0"/>
              <a:t> van H2, NH3, methanol, LH2, en niet van LOHC’s of hydrides.</a:t>
            </a:r>
          </a:p>
          <a:p>
            <a:r>
              <a:rPr lang="nl-NL" dirty="0"/>
              <a:t>Een </a:t>
            </a:r>
            <a:r>
              <a:rPr lang="nl-NL" b="1" dirty="0">
                <a:solidFill>
                  <a:schemeClr val="accent5"/>
                </a:solidFill>
              </a:rPr>
              <a:t>2</a:t>
            </a:r>
            <a:r>
              <a:rPr lang="nl-NL" b="1" baseline="30000" dirty="0">
                <a:solidFill>
                  <a:schemeClr val="accent5"/>
                </a:solidFill>
              </a:rPr>
              <a:t>e</a:t>
            </a:r>
            <a:r>
              <a:rPr lang="nl-NL" b="1" dirty="0">
                <a:solidFill>
                  <a:schemeClr val="accent5"/>
                </a:solidFill>
              </a:rPr>
              <a:t> conversie </a:t>
            </a:r>
            <a:r>
              <a:rPr lang="nl-NL" dirty="0"/>
              <a:t>naar een waterstofdrager gebeurt aan de hand van een representatieve waterstofketen voor NH3, Methanol en LH2. Niet voor CH4.</a:t>
            </a:r>
          </a:p>
          <a:p>
            <a:endParaRPr lang="nl-NL" dirty="0"/>
          </a:p>
          <a:p>
            <a:endParaRPr lang="nl-NL" dirty="0"/>
          </a:p>
          <a:p>
            <a:endParaRPr lang="nl-NL" dirty="0"/>
          </a:p>
          <a:p>
            <a:endParaRPr lang="nl-NL" dirty="0"/>
          </a:p>
        </p:txBody>
      </p:sp>
      <p:sp>
        <p:nvSpPr>
          <p:cNvPr id="4" name="Slide Number Placeholder 3">
            <a:extLst>
              <a:ext uri="{FF2B5EF4-FFF2-40B4-BE49-F238E27FC236}">
                <a16:creationId xmlns:a16="http://schemas.microsoft.com/office/drawing/2014/main" id="{73214FBD-A7D8-70E0-CB29-2EA1E8AA6DE0}"/>
              </a:ext>
            </a:extLst>
          </p:cNvPr>
          <p:cNvSpPr>
            <a:spLocks noGrp="1"/>
          </p:cNvSpPr>
          <p:nvPr>
            <p:ph type="sldNum" sz="quarter" idx="4"/>
          </p:nvPr>
        </p:nvSpPr>
        <p:spPr/>
        <p:txBody>
          <a:bodyPr/>
          <a:lstStyle/>
          <a:p>
            <a:fld id="{EC3C4526-58D5-4DF6-B6A2-CFDA1F9CC3BB}" type="slidenum">
              <a:rPr lang="nl-NL" smtClean="0"/>
              <a:pPr/>
              <a:t>8</a:t>
            </a:fld>
            <a:endParaRPr lang="nl-NL" dirty="0"/>
          </a:p>
        </p:txBody>
      </p:sp>
      <p:grpSp>
        <p:nvGrpSpPr>
          <p:cNvPr id="5" name="Group 4">
            <a:extLst>
              <a:ext uri="{FF2B5EF4-FFF2-40B4-BE49-F238E27FC236}">
                <a16:creationId xmlns:a16="http://schemas.microsoft.com/office/drawing/2014/main" id="{2045E246-4419-0222-408E-6436FC7FD7D4}"/>
              </a:ext>
            </a:extLst>
          </p:cNvPr>
          <p:cNvGrpSpPr/>
          <p:nvPr/>
        </p:nvGrpSpPr>
        <p:grpSpPr>
          <a:xfrm>
            <a:off x="381331" y="2807607"/>
            <a:ext cx="8232775" cy="441220"/>
            <a:chOff x="984738" y="1333500"/>
            <a:chExt cx="8441106" cy="615880"/>
          </a:xfrm>
        </p:grpSpPr>
        <p:sp>
          <p:nvSpPr>
            <p:cNvPr id="6" name="Rectangle 5">
              <a:extLst>
                <a:ext uri="{FF2B5EF4-FFF2-40B4-BE49-F238E27FC236}">
                  <a16:creationId xmlns:a16="http://schemas.microsoft.com/office/drawing/2014/main" id="{AF7D93FA-AB4C-3020-4165-54E7C18B6AA7}"/>
                </a:ext>
              </a:extLst>
            </p:cNvPr>
            <p:cNvSpPr/>
            <p:nvPr/>
          </p:nvSpPr>
          <p:spPr>
            <a:xfrm>
              <a:off x="984738" y="1333500"/>
              <a:ext cx="1125415" cy="615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nl-NL" sz="1000" dirty="0"/>
                <a:t>Invoerhavens</a:t>
              </a:r>
            </a:p>
          </p:txBody>
        </p:sp>
        <p:sp>
          <p:nvSpPr>
            <p:cNvPr id="7" name="Rectangle 6">
              <a:extLst>
                <a:ext uri="{FF2B5EF4-FFF2-40B4-BE49-F238E27FC236}">
                  <a16:creationId xmlns:a16="http://schemas.microsoft.com/office/drawing/2014/main" id="{838B1FB2-6ACD-AD64-C295-2AC04473C418}"/>
                </a:ext>
              </a:extLst>
            </p:cNvPr>
            <p:cNvSpPr/>
            <p:nvPr/>
          </p:nvSpPr>
          <p:spPr>
            <a:xfrm>
              <a:off x="2224208" y="1333500"/>
              <a:ext cx="1125415" cy="615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nl-NL" sz="1000" dirty="0"/>
                <a:t>Gebruikslocaties</a:t>
              </a:r>
            </a:p>
          </p:txBody>
        </p:sp>
        <p:sp>
          <p:nvSpPr>
            <p:cNvPr id="8" name="Rectangle 7">
              <a:extLst>
                <a:ext uri="{FF2B5EF4-FFF2-40B4-BE49-F238E27FC236}">
                  <a16:creationId xmlns:a16="http://schemas.microsoft.com/office/drawing/2014/main" id="{DCB2EFA2-CC99-22BA-6065-66DF1683E569}"/>
                </a:ext>
              </a:extLst>
            </p:cNvPr>
            <p:cNvSpPr/>
            <p:nvPr/>
          </p:nvSpPr>
          <p:spPr>
            <a:xfrm>
              <a:off x="3446585" y="1333500"/>
              <a:ext cx="1125415" cy="615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nl-NL" sz="1000" dirty="0"/>
                <a:t>Waterstofdragers</a:t>
              </a:r>
              <a:endParaRPr lang="nl-NL" sz="1000" dirty="0">
                <a:highlight>
                  <a:srgbClr val="00FF00"/>
                </a:highlight>
              </a:endParaRPr>
            </a:p>
          </p:txBody>
        </p:sp>
        <p:sp>
          <p:nvSpPr>
            <p:cNvPr id="9" name="Rectangle 8">
              <a:extLst>
                <a:ext uri="{FF2B5EF4-FFF2-40B4-BE49-F238E27FC236}">
                  <a16:creationId xmlns:a16="http://schemas.microsoft.com/office/drawing/2014/main" id="{11BA143E-25EE-7D12-B6DD-376990BE5796}"/>
                </a:ext>
              </a:extLst>
            </p:cNvPr>
            <p:cNvSpPr/>
            <p:nvPr/>
          </p:nvSpPr>
          <p:spPr>
            <a:xfrm>
              <a:off x="4659330" y="1333500"/>
              <a:ext cx="1125415" cy="615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nl-NL" sz="1000" dirty="0"/>
                <a:t>Modaliteit (4)</a:t>
              </a:r>
            </a:p>
          </p:txBody>
        </p:sp>
        <p:sp>
          <p:nvSpPr>
            <p:cNvPr id="10" name="Rectangle 9">
              <a:extLst>
                <a:ext uri="{FF2B5EF4-FFF2-40B4-BE49-F238E27FC236}">
                  <a16:creationId xmlns:a16="http://schemas.microsoft.com/office/drawing/2014/main" id="{487D4A86-F04E-D663-66C3-73B438AC859E}"/>
                </a:ext>
              </a:extLst>
            </p:cNvPr>
            <p:cNvSpPr/>
            <p:nvPr/>
          </p:nvSpPr>
          <p:spPr>
            <a:xfrm>
              <a:off x="5872075" y="1333500"/>
              <a:ext cx="1125415" cy="615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nl-NL" sz="1000" dirty="0"/>
                <a:t>Conversie (3)</a:t>
              </a:r>
            </a:p>
          </p:txBody>
        </p:sp>
        <p:sp>
          <p:nvSpPr>
            <p:cNvPr id="11" name="Rectangle 10">
              <a:extLst>
                <a:ext uri="{FF2B5EF4-FFF2-40B4-BE49-F238E27FC236}">
                  <a16:creationId xmlns:a16="http://schemas.microsoft.com/office/drawing/2014/main" id="{45BAF52C-6E85-70B7-1901-BD59684ADB98}"/>
                </a:ext>
              </a:extLst>
            </p:cNvPr>
            <p:cNvSpPr/>
            <p:nvPr/>
          </p:nvSpPr>
          <p:spPr>
            <a:xfrm>
              <a:off x="7084820" y="1333500"/>
              <a:ext cx="1125415" cy="615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nl-NL" sz="1000" dirty="0"/>
                <a:t>Zichtjaar (2030, 2050)</a:t>
              </a:r>
            </a:p>
          </p:txBody>
        </p:sp>
        <p:sp>
          <p:nvSpPr>
            <p:cNvPr id="12" name="Rectangle 11">
              <a:extLst>
                <a:ext uri="{FF2B5EF4-FFF2-40B4-BE49-F238E27FC236}">
                  <a16:creationId xmlns:a16="http://schemas.microsoft.com/office/drawing/2014/main" id="{ACA174BA-8E21-4DED-8F77-E5082CFEF159}"/>
                </a:ext>
              </a:extLst>
            </p:cNvPr>
            <p:cNvSpPr/>
            <p:nvPr/>
          </p:nvSpPr>
          <p:spPr>
            <a:xfrm>
              <a:off x="8300429" y="1333500"/>
              <a:ext cx="1125415" cy="615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nl-NL" sz="1000" dirty="0"/>
                <a:t>Scenario’s</a:t>
              </a:r>
              <a:r>
                <a:rPr lang="nl-NL" sz="1000" dirty="0">
                  <a:highlight>
                    <a:srgbClr val="00FF00"/>
                  </a:highlight>
                </a:rPr>
                <a:t>  </a:t>
              </a:r>
              <a:endParaRPr lang="nl-NL" sz="1000" dirty="0"/>
            </a:p>
          </p:txBody>
        </p:sp>
      </p:grpSp>
      <p:grpSp>
        <p:nvGrpSpPr>
          <p:cNvPr id="13" name="Group 12">
            <a:extLst>
              <a:ext uri="{FF2B5EF4-FFF2-40B4-BE49-F238E27FC236}">
                <a16:creationId xmlns:a16="http://schemas.microsoft.com/office/drawing/2014/main" id="{A98A679D-A4ED-9B71-E139-E721C5C7EDDA}"/>
              </a:ext>
            </a:extLst>
          </p:cNvPr>
          <p:cNvGrpSpPr/>
          <p:nvPr/>
        </p:nvGrpSpPr>
        <p:grpSpPr>
          <a:xfrm>
            <a:off x="377825" y="3278038"/>
            <a:ext cx="8232775" cy="2326850"/>
            <a:chOff x="984738" y="1333500"/>
            <a:chExt cx="8441106" cy="615880"/>
          </a:xfrm>
        </p:grpSpPr>
        <p:sp>
          <p:nvSpPr>
            <p:cNvPr id="14" name="Rectangle 13">
              <a:extLst>
                <a:ext uri="{FF2B5EF4-FFF2-40B4-BE49-F238E27FC236}">
                  <a16:creationId xmlns:a16="http://schemas.microsoft.com/office/drawing/2014/main" id="{7A5D31D2-B713-873D-45D7-3667D7654D39}"/>
                </a:ext>
              </a:extLst>
            </p:cNvPr>
            <p:cNvSpPr/>
            <p:nvPr/>
          </p:nvSpPr>
          <p:spPr>
            <a:xfrm>
              <a:off x="984738" y="1333500"/>
              <a:ext cx="1125415" cy="61588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000" dirty="0">
                  <a:solidFill>
                    <a:srgbClr val="000000"/>
                  </a:solidFill>
                </a:rPr>
                <a:t>1 invoerpunt</a:t>
              </a:r>
            </a:p>
          </p:txBody>
        </p:sp>
        <p:sp>
          <p:nvSpPr>
            <p:cNvPr id="15" name="Rectangle 14">
              <a:extLst>
                <a:ext uri="{FF2B5EF4-FFF2-40B4-BE49-F238E27FC236}">
                  <a16:creationId xmlns:a16="http://schemas.microsoft.com/office/drawing/2014/main" id="{9055F50B-0345-3E0E-98C4-96D36EE9B05E}"/>
                </a:ext>
              </a:extLst>
            </p:cNvPr>
            <p:cNvSpPr/>
            <p:nvPr/>
          </p:nvSpPr>
          <p:spPr>
            <a:xfrm>
              <a:off x="2224208" y="1333500"/>
              <a:ext cx="1125415" cy="61588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000" dirty="0">
                  <a:solidFill>
                    <a:srgbClr val="000000"/>
                  </a:solidFill>
                </a:rPr>
                <a:t>Gebruiks-locaties (dunne en dikke stroom); eigen gebruik en export is deel-verzameling</a:t>
              </a:r>
            </a:p>
          </p:txBody>
        </p:sp>
        <p:sp>
          <p:nvSpPr>
            <p:cNvPr id="16" name="Rectangle 15">
              <a:extLst>
                <a:ext uri="{FF2B5EF4-FFF2-40B4-BE49-F238E27FC236}">
                  <a16:creationId xmlns:a16="http://schemas.microsoft.com/office/drawing/2014/main" id="{AB809BB7-4CC8-3BE6-BFBA-115C928631FF}"/>
                </a:ext>
              </a:extLst>
            </p:cNvPr>
            <p:cNvSpPr/>
            <p:nvPr/>
          </p:nvSpPr>
          <p:spPr>
            <a:xfrm>
              <a:off x="3446585" y="1333500"/>
              <a:ext cx="1125415" cy="61588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000" dirty="0">
                  <a:solidFill>
                    <a:srgbClr val="000000"/>
                  </a:solidFill>
                </a:rPr>
                <a:t>Waterstof-(dragers): 7</a:t>
              </a:r>
            </a:p>
          </p:txBody>
        </p:sp>
        <p:sp>
          <p:nvSpPr>
            <p:cNvPr id="17" name="Rectangle 16">
              <a:extLst>
                <a:ext uri="{FF2B5EF4-FFF2-40B4-BE49-F238E27FC236}">
                  <a16:creationId xmlns:a16="http://schemas.microsoft.com/office/drawing/2014/main" id="{B3D29021-1C05-22D8-DBFC-89A73A510E88}"/>
                </a:ext>
              </a:extLst>
            </p:cNvPr>
            <p:cNvSpPr/>
            <p:nvPr/>
          </p:nvSpPr>
          <p:spPr>
            <a:xfrm>
              <a:off x="4659330" y="1333500"/>
              <a:ext cx="2335296" cy="61588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000" dirty="0">
                  <a:solidFill>
                    <a:srgbClr val="000000"/>
                  </a:solidFill>
                </a:rPr>
                <a:t>Weg-conversie, Spoor-conversie, Water-conversie, Buis-conversie (niet hydrides en LH2): (max 4)</a:t>
              </a:r>
            </a:p>
            <a:p>
              <a:pPr algn="ctr"/>
              <a:endParaRPr lang="nl-NL" sz="1000" dirty="0">
                <a:solidFill>
                  <a:srgbClr val="000000"/>
                </a:solidFill>
              </a:endParaRPr>
            </a:p>
            <a:p>
              <a:pPr algn="ctr"/>
              <a:r>
                <a:rPr lang="nl-NL" sz="1000" dirty="0">
                  <a:solidFill>
                    <a:srgbClr val="000000"/>
                  </a:solidFill>
                </a:rPr>
                <a:t>Conversie – backbone (max 1)</a:t>
              </a:r>
            </a:p>
            <a:p>
              <a:pPr algn="ctr"/>
              <a:endParaRPr lang="nl-NL" sz="1000" dirty="0">
                <a:solidFill>
                  <a:srgbClr val="000000"/>
                </a:solidFill>
              </a:endParaRPr>
            </a:p>
            <a:p>
              <a:pPr algn="ctr"/>
              <a:r>
                <a:rPr lang="nl-NL" sz="1000" dirty="0">
                  <a:solidFill>
                    <a:srgbClr val="000000"/>
                  </a:solidFill>
                </a:rPr>
                <a:t>Weg/spoor/water/buis en geen conversie voor MeOH, NH3, LH2, CH4 (max 4)</a:t>
              </a:r>
            </a:p>
            <a:p>
              <a:pPr algn="ctr"/>
              <a:endParaRPr lang="nl-NL" sz="1000" dirty="0">
                <a:solidFill>
                  <a:srgbClr val="000000"/>
                </a:solidFill>
              </a:endParaRPr>
            </a:p>
            <a:p>
              <a:pPr algn="ctr"/>
              <a:r>
                <a:rPr lang="nl-NL" sz="1000" u="sng" dirty="0">
                  <a:solidFill>
                    <a:srgbClr val="000000"/>
                  </a:solidFill>
                </a:rPr>
                <a:t>Representatieve</a:t>
              </a:r>
              <a:r>
                <a:rPr lang="nl-NL" sz="1000" dirty="0">
                  <a:solidFill>
                    <a:srgbClr val="000000"/>
                  </a:solidFill>
                </a:rPr>
                <a:t> H2-keten en conversie tot MeOH, NH3, LH2 (max 1 i.p.v. set)</a:t>
              </a:r>
            </a:p>
            <a:p>
              <a:pPr algn="ctr"/>
              <a:endParaRPr lang="nl-NL" sz="1000" dirty="0">
                <a:solidFill>
                  <a:srgbClr val="000000"/>
                </a:solidFill>
              </a:endParaRPr>
            </a:p>
            <a:p>
              <a:pPr algn="ctr"/>
              <a:endParaRPr lang="nl-NL" sz="1000" dirty="0">
                <a:solidFill>
                  <a:srgbClr val="000000"/>
                </a:solidFill>
              </a:endParaRPr>
            </a:p>
          </p:txBody>
        </p:sp>
        <p:sp>
          <p:nvSpPr>
            <p:cNvPr id="19" name="Rectangle 18">
              <a:extLst>
                <a:ext uri="{FF2B5EF4-FFF2-40B4-BE49-F238E27FC236}">
                  <a16:creationId xmlns:a16="http://schemas.microsoft.com/office/drawing/2014/main" id="{1DF2E765-FC0E-5F65-3922-EC9CBD200576}"/>
                </a:ext>
              </a:extLst>
            </p:cNvPr>
            <p:cNvSpPr/>
            <p:nvPr/>
          </p:nvSpPr>
          <p:spPr>
            <a:xfrm>
              <a:off x="7084820" y="1333500"/>
              <a:ext cx="1125415" cy="61588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000" dirty="0">
                  <a:solidFill>
                    <a:srgbClr val="000000"/>
                  </a:solidFill>
                </a:rPr>
                <a:t>Zichtjaar (2030/35, 2050) (2)</a:t>
              </a:r>
            </a:p>
          </p:txBody>
        </p:sp>
        <p:sp>
          <p:nvSpPr>
            <p:cNvPr id="20" name="Rectangle 19">
              <a:extLst>
                <a:ext uri="{FF2B5EF4-FFF2-40B4-BE49-F238E27FC236}">
                  <a16:creationId xmlns:a16="http://schemas.microsoft.com/office/drawing/2014/main" id="{CAC294DF-B731-C450-DFE6-E6C6BE3831D4}"/>
                </a:ext>
              </a:extLst>
            </p:cNvPr>
            <p:cNvSpPr/>
            <p:nvPr/>
          </p:nvSpPr>
          <p:spPr>
            <a:xfrm>
              <a:off x="8300429" y="1333500"/>
              <a:ext cx="1125415" cy="61588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sz="1000" dirty="0">
                  <a:solidFill>
                    <a:srgbClr val="000000"/>
                  </a:solidFill>
                </a:rPr>
                <a:t>Volume-on-afhankelijke vergelijking o.b.v. basisscenario + gevoeligheids-analyse in plaats van verschillende scenario’s</a:t>
              </a:r>
            </a:p>
          </p:txBody>
        </p:sp>
      </p:grpSp>
      <p:sp>
        <p:nvSpPr>
          <p:cNvPr id="22" name="TextBox 21">
            <a:extLst>
              <a:ext uri="{FF2B5EF4-FFF2-40B4-BE49-F238E27FC236}">
                <a16:creationId xmlns:a16="http://schemas.microsoft.com/office/drawing/2014/main" id="{BDED4C62-78A8-ACD0-D321-D9132035D820}"/>
              </a:ext>
            </a:extLst>
          </p:cNvPr>
          <p:cNvSpPr txBox="1"/>
          <p:nvPr/>
        </p:nvSpPr>
        <p:spPr bwMode="auto">
          <a:xfrm>
            <a:off x="469444" y="5170161"/>
            <a:ext cx="914400" cy="61588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ctr" defTabSz="914400" rtl="0" eaLnBrk="0" fontAlgn="base" latinLnBrk="0" hangingPunct="0">
              <a:lnSpc>
                <a:spcPct val="100000"/>
              </a:lnSpc>
              <a:spcBef>
                <a:spcPts val="600"/>
              </a:spcBef>
              <a:spcAft>
                <a:spcPct val="0"/>
              </a:spcAft>
              <a:buClr>
                <a:srgbClr val="C00000"/>
              </a:buClr>
              <a:buSzPct val="100000"/>
              <a:tabLst/>
            </a:pPr>
            <a:r>
              <a:rPr kumimoji="0" lang="en-US" sz="2400" b="0" i="0" u="none" strike="noStrike" kern="1200" cap="none" spc="0" normalizeH="0" baseline="0" noProof="0" dirty="0">
                <a:ln>
                  <a:noFill/>
                </a:ln>
                <a:solidFill>
                  <a:schemeClr val="tx2"/>
                </a:solidFill>
                <a:effectLst/>
                <a:uLnTx/>
                <a:uFillTx/>
                <a:latin typeface="Futura Std Book" pitchFamily="34" charset="0"/>
                <a:ea typeface="+mn-ea"/>
                <a:cs typeface="+mn-cs"/>
              </a:rPr>
              <a:t>1</a:t>
            </a:r>
            <a:endParaRPr kumimoji="0" lang="nl-NL" sz="2400" b="0" i="0" u="none" strike="noStrike" kern="1200" cap="none" spc="0" normalizeH="0" baseline="0" noProof="0" dirty="0">
              <a:ln>
                <a:noFill/>
              </a:ln>
              <a:solidFill>
                <a:schemeClr val="tx2"/>
              </a:solidFill>
              <a:effectLst/>
              <a:uLnTx/>
              <a:uFillTx/>
              <a:latin typeface="Futura Std Book" pitchFamily="34" charset="0"/>
              <a:ea typeface="+mn-ea"/>
              <a:cs typeface="+mn-cs"/>
            </a:endParaRPr>
          </a:p>
        </p:txBody>
      </p:sp>
      <p:sp>
        <p:nvSpPr>
          <p:cNvPr id="23" name="TextBox 22">
            <a:extLst>
              <a:ext uri="{FF2B5EF4-FFF2-40B4-BE49-F238E27FC236}">
                <a16:creationId xmlns:a16="http://schemas.microsoft.com/office/drawing/2014/main" id="{A1649177-8101-4DFF-D3B9-BE1E1287277C}"/>
              </a:ext>
            </a:extLst>
          </p:cNvPr>
          <p:cNvSpPr txBox="1"/>
          <p:nvPr/>
        </p:nvSpPr>
        <p:spPr bwMode="auto">
          <a:xfrm>
            <a:off x="1678323" y="5170161"/>
            <a:ext cx="914400" cy="61588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ctr" defTabSz="914400" rtl="0" eaLnBrk="0" fontAlgn="base" latinLnBrk="0" hangingPunct="0">
              <a:lnSpc>
                <a:spcPct val="100000"/>
              </a:lnSpc>
              <a:spcBef>
                <a:spcPts val="600"/>
              </a:spcBef>
              <a:spcAft>
                <a:spcPct val="0"/>
              </a:spcAft>
              <a:buClr>
                <a:srgbClr val="C00000"/>
              </a:buClr>
              <a:buSzPct val="100000"/>
              <a:tabLst/>
            </a:pPr>
            <a:r>
              <a:rPr kumimoji="0" lang="en-US" sz="2400" b="0" i="0" u="none" strike="noStrike" kern="1200" cap="none" spc="0" normalizeH="0" baseline="0" noProof="0" dirty="0">
                <a:ln>
                  <a:noFill/>
                </a:ln>
                <a:solidFill>
                  <a:schemeClr val="tx2"/>
                </a:solidFill>
                <a:effectLst/>
                <a:uLnTx/>
                <a:uFillTx/>
                <a:latin typeface="Futura Std Book" pitchFamily="34" charset="0"/>
                <a:ea typeface="+mn-ea"/>
                <a:cs typeface="+mn-cs"/>
              </a:rPr>
              <a:t>x2</a:t>
            </a:r>
            <a:endParaRPr kumimoji="0" lang="nl-NL" sz="2400" b="0" i="0" u="none" strike="noStrike" kern="1200" cap="none" spc="0" normalizeH="0" baseline="0" noProof="0" dirty="0">
              <a:ln>
                <a:noFill/>
              </a:ln>
              <a:solidFill>
                <a:schemeClr val="tx2"/>
              </a:solidFill>
              <a:effectLst/>
              <a:uLnTx/>
              <a:uFillTx/>
              <a:latin typeface="Futura Std Book" pitchFamily="34" charset="0"/>
              <a:ea typeface="+mn-ea"/>
              <a:cs typeface="+mn-cs"/>
            </a:endParaRPr>
          </a:p>
        </p:txBody>
      </p:sp>
      <p:sp>
        <p:nvSpPr>
          <p:cNvPr id="24" name="TextBox 23">
            <a:extLst>
              <a:ext uri="{FF2B5EF4-FFF2-40B4-BE49-F238E27FC236}">
                <a16:creationId xmlns:a16="http://schemas.microsoft.com/office/drawing/2014/main" id="{7CBB8E8A-EBB3-E1E8-EC94-DE1863C2E928}"/>
              </a:ext>
            </a:extLst>
          </p:cNvPr>
          <p:cNvSpPr txBox="1"/>
          <p:nvPr/>
        </p:nvSpPr>
        <p:spPr bwMode="auto">
          <a:xfrm>
            <a:off x="2848306" y="5170161"/>
            <a:ext cx="914400" cy="61588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ctr" defTabSz="914400" rtl="0" eaLnBrk="0" fontAlgn="base" latinLnBrk="0" hangingPunct="0">
              <a:lnSpc>
                <a:spcPct val="100000"/>
              </a:lnSpc>
              <a:spcBef>
                <a:spcPts val="600"/>
              </a:spcBef>
              <a:spcAft>
                <a:spcPct val="0"/>
              </a:spcAft>
              <a:buClr>
                <a:srgbClr val="C00000"/>
              </a:buClr>
              <a:buSzPct val="100000"/>
              <a:tabLst/>
            </a:pPr>
            <a:r>
              <a:rPr kumimoji="0" lang="en-US" sz="2400" b="0" i="0" u="none" strike="noStrike" kern="1200" cap="none" spc="0" normalizeH="0" baseline="0" noProof="0" dirty="0">
                <a:ln>
                  <a:noFill/>
                </a:ln>
                <a:solidFill>
                  <a:schemeClr val="tx2"/>
                </a:solidFill>
                <a:effectLst/>
                <a:uLnTx/>
                <a:uFillTx/>
                <a:latin typeface="Futura Std Book" pitchFamily="34" charset="0"/>
                <a:ea typeface="+mn-ea"/>
                <a:cs typeface="+mn-cs"/>
              </a:rPr>
              <a:t>x7</a:t>
            </a:r>
            <a:endParaRPr kumimoji="0" lang="nl-NL" sz="2400" b="0" i="0" u="none" strike="noStrike" kern="1200" cap="none" spc="0" normalizeH="0" baseline="0" noProof="0" dirty="0">
              <a:ln>
                <a:noFill/>
              </a:ln>
              <a:solidFill>
                <a:schemeClr val="tx2"/>
              </a:solidFill>
              <a:effectLst/>
              <a:uLnTx/>
              <a:uFillTx/>
              <a:latin typeface="Futura Std Book" pitchFamily="34" charset="0"/>
              <a:ea typeface="+mn-ea"/>
              <a:cs typeface="+mn-cs"/>
            </a:endParaRPr>
          </a:p>
        </p:txBody>
      </p:sp>
      <p:sp>
        <p:nvSpPr>
          <p:cNvPr id="25" name="TextBox 24">
            <a:extLst>
              <a:ext uri="{FF2B5EF4-FFF2-40B4-BE49-F238E27FC236}">
                <a16:creationId xmlns:a16="http://schemas.microsoft.com/office/drawing/2014/main" id="{673FB394-4D91-6068-81AB-0217905D9D6A}"/>
              </a:ext>
            </a:extLst>
          </p:cNvPr>
          <p:cNvSpPr txBox="1"/>
          <p:nvPr/>
        </p:nvSpPr>
        <p:spPr bwMode="auto">
          <a:xfrm>
            <a:off x="6418973" y="5170161"/>
            <a:ext cx="914400" cy="61588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ctr" defTabSz="914400" rtl="0" eaLnBrk="0" fontAlgn="base" latinLnBrk="0" hangingPunct="0">
              <a:lnSpc>
                <a:spcPct val="100000"/>
              </a:lnSpc>
              <a:spcBef>
                <a:spcPts val="600"/>
              </a:spcBef>
              <a:spcAft>
                <a:spcPct val="0"/>
              </a:spcAft>
              <a:buClr>
                <a:srgbClr val="C00000"/>
              </a:buClr>
              <a:buSzPct val="100000"/>
              <a:tabLst/>
            </a:pPr>
            <a:r>
              <a:rPr kumimoji="0" lang="en-US" sz="2400" b="0" i="0" u="none" strike="noStrike" kern="1200" cap="none" spc="0" normalizeH="0" baseline="0" noProof="0" dirty="0">
                <a:ln>
                  <a:noFill/>
                </a:ln>
                <a:solidFill>
                  <a:schemeClr val="tx2"/>
                </a:solidFill>
                <a:effectLst/>
                <a:uLnTx/>
                <a:uFillTx/>
                <a:latin typeface="Futura Std Book" pitchFamily="34" charset="0"/>
                <a:ea typeface="+mn-ea"/>
                <a:cs typeface="+mn-cs"/>
              </a:rPr>
              <a:t>x2</a:t>
            </a:r>
            <a:endParaRPr kumimoji="0" lang="nl-NL" sz="2400" b="0" i="0" u="none" strike="noStrike" kern="1200" cap="none" spc="0" normalizeH="0" baseline="0" noProof="0" dirty="0">
              <a:ln>
                <a:noFill/>
              </a:ln>
              <a:solidFill>
                <a:schemeClr val="tx2"/>
              </a:solidFill>
              <a:effectLst/>
              <a:uLnTx/>
              <a:uFillTx/>
              <a:latin typeface="Futura Std Book" pitchFamily="34" charset="0"/>
              <a:ea typeface="+mn-ea"/>
              <a:cs typeface="+mn-cs"/>
            </a:endParaRPr>
          </a:p>
        </p:txBody>
      </p:sp>
      <p:sp>
        <p:nvSpPr>
          <p:cNvPr id="26" name="TextBox 25">
            <a:extLst>
              <a:ext uri="{FF2B5EF4-FFF2-40B4-BE49-F238E27FC236}">
                <a16:creationId xmlns:a16="http://schemas.microsoft.com/office/drawing/2014/main" id="{1D941F3F-55FF-161E-D1BE-3EA4530B1C57}"/>
              </a:ext>
            </a:extLst>
          </p:cNvPr>
          <p:cNvSpPr txBox="1"/>
          <p:nvPr/>
        </p:nvSpPr>
        <p:spPr bwMode="auto">
          <a:xfrm>
            <a:off x="4572000" y="5170161"/>
            <a:ext cx="914400" cy="61588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ctr" defTabSz="914400" rtl="0" eaLnBrk="0" fontAlgn="base" latinLnBrk="0" hangingPunct="0">
              <a:lnSpc>
                <a:spcPct val="100000"/>
              </a:lnSpc>
              <a:spcBef>
                <a:spcPts val="600"/>
              </a:spcBef>
              <a:spcAft>
                <a:spcPct val="0"/>
              </a:spcAft>
              <a:buClr>
                <a:srgbClr val="C00000"/>
              </a:buClr>
              <a:buSzPct val="100000"/>
              <a:tabLst/>
            </a:pPr>
            <a:r>
              <a:rPr kumimoji="0" lang="en-US" sz="2400" b="0" i="0" u="none" strike="noStrike" kern="1200" cap="none" spc="0" normalizeH="0" baseline="0" noProof="0" dirty="0">
                <a:ln>
                  <a:noFill/>
                </a:ln>
                <a:solidFill>
                  <a:schemeClr val="tx2"/>
                </a:solidFill>
                <a:effectLst/>
                <a:uLnTx/>
                <a:uFillTx/>
                <a:latin typeface="Futura Std Book" pitchFamily="34" charset="0"/>
                <a:ea typeface="+mn-ea"/>
                <a:cs typeface="+mn-cs"/>
              </a:rPr>
              <a:t>x gem. 6.7</a:t>
            </a:r>
            <a:endParaRPr kumimoji="0" lang="nl-NL" sz="2400" b="0" i="0" u="none" strike="noStrike" kern="1200" cap="none" spc="0" normalizeH="0" baseline="0" noProof="0" dirty="0">
              <a:ln>
                <a:noFill/>
              </a:ln>
              <a:solidFill>
                <a:schemeClr val="tx2"/>
              </a:solidFill>
              <a:effectLst/>
              <a:uLnTx/>
              <a:uFillTx/>
              <a:latin typeface="Futura Std Book" pitchFamily="34" charset="0"/>
              <a:ea typeface="+mn-ea"/>
              <a:cs typeface="+mn-cs"/>
            </a:endParaRPr>
          </a:p>
        </p:txBody>
      </p:sp>
      <p:sp>
        <p:nvSpPr>
          <p:cNvPr id="27" name="TextBox 26">
            <a:extLst>
              <a:ext uri="{FF2B5EF4-FFF2-40B4-BE49-F238E27FC236}">
                <a16:creationId xmlns:a16="http://schemas.microsoft.com/office/drawing/2014/main" id="{F36611BA-777E-75A6-8CDC-F339232FE077}"/>
              </a:ext>
            </a:extLst>
          </p:cNvPr>
          <p:cNvSpPr txBox="1"/>
          <p:nvPr/>
        </p:nvSpPr>
        <p:spPr bwMode="auto">
          <a:xfrm>
            <a:off x="7609480" y="5170161"/>
            <a:ext cx="914400" cy="61588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marR="0" algn="ctr" defTabSz="914400" rtl="0" eaLnBrk="0" fontAlgn="base" latinLnBrk="0" hangingPunct="0">
              <a:lnSpc>
                <a:spcPct val="100000"/>
              </a:lnSpc>
              <a:spcBef>
                <a:spcPts val="600"/>
              </a:spcBef>
              <a:spcAft>
                <a:spcPct val="0"/>
              </a:spcAft>
              <a:buClr>
                <a:srgbClr val="C00000"/>
              </a:buClr>
              <a:buSzPct val="100000"/>
              <a:tabLst/>
            </a:pPr>
            <a:r>
              <a:rPr kumimoji="0" lang="en-US" sz="2400" b="0" i="0" u="none" strike="noStrike" kern="1200" cap="none" spc="0" normalizeH="0" baseline="0" noProof="0" dirty="0">
                <a:ln>
                  <a:noFill/>
                </a:ln>
                <a:solidFill>
                  <a:schemeClr val="tx2"/>
                </a:solidFill>
                <a:effectLst/>
                <a:uLnTx/>
                <a:uFillTx/>
                <a:latin typeface="Futura Std Book" pitchFamily="34" charset="0"/>
                <a:ea typeface="+mn-ea"/>
                <a:cs typeface="+mn-cs"/>
              </a:rPr>
              <a:t>= 192</a:t>
            </a:r>
            <a:endParaRPr kumimoji="0" lang="nl-NL" sz="2400" b="0" i="0" u="none" strike="noStrike" kern="1200" cap="none" spc="0" normalizeH="0" baseline="0" noProof="0" dirty="0">
              <a:ln>
                <a:noFill/>
              </a:ln>
              <a:solidFill>
                <a:schemeClr val="tx2"/>
              </a:solidFill>
              <a:effectLst/>
              <a:uLnTx/>
              <a:uFillTx/>
              <a:latin typeface="Futura Std Book" pitchFamily="34" charset="0"/>
              <a:ea typeface="+mn-ea"/>
              <a:cs typeface="+mn-cs"/>
            </a:endParaRPr>
          </a:p>
        </p:txBody>
      </p:sp>
    </p:spTree>
    <p:extLst>
      <p:ext uri="{BB962C8B-B14F-4D97-AF65-F5344CB8AC3E}">
        <p14:creationId xmlns:p14="http://schemas.microsoft.com/office/powerpoint/2010/main" val="4288471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92D8-A521-32B9-7118-A8E096ADC01D}"/>
              </a:ext>
            </a:extLst>
          </p:cNvPr>
          <p:cNvSpPr>
            <a:spLocks noGrp="1"/>
          </p:cNvSpPr>
          <p:nvPr>
            <p:ph type="title"/>
          </p:nvPr>
        </p:nvSpPr>
        <p:spPr/>
        <p:txBody>
          <a:bodyPr/>
          <a:lstStyle/>
          <a:p>
            <a:r>
              <a:rPr lang="nl-NL" dirty="0"/>
              <a:t>Veiligheid: drie subcriteria en wijze van beoordeling</a:t>
            </a:r>
          </a:p>
        </p:txBody>
      </p:sp>
      <p:sp>
        <p:nvSpPr>
          <p:cNvPr id="3" name="Content Placeholder 2">
            <a:extLst>
              <a:ext uri="{FF2B5EF4-FFF2-40B4-BE49-F238E27FC236}">
                <a16:creationId xmlns:a16="http://schemas.microsoft.com/office/drawing/2014/main" id="{C47C54DF-7F11-98FE-6100-F98927D411B0}"/>
              </a:ext>
            </a:extLst>
          </p:cNvPr>
          <p:cNvSpPr>
            <a:spLocks noGrp="1"/>
          </p:cNvSpPr>
          <p:nvPr>
            <p:ph idx="12"/>
          </p:nvPr>
        </p:nvSpPr>
        <p:spPr>
          <a:xfrm>
            <a:off x="612775" y="4451230"/>
            <a:ext cx="8153400" cy="653906"/>
          </a:xfrm>
        </p:spPr>
        <p:txBody>
          <a:bodyPr/>
          <a:lstStyle/>
          <a:p>
            <a:endParaRPr lang="nl-NL" dirty="0"/>
          </a:p>
        </p:txBody>
      </p:sp>
      <p:sp>
        <p:nvSpPr>
          <p:cNvPr id="4" name="Slide Number Placeholder 3">
            <a:extLst>
              <a:ext uri="{FF2B5EF4-FFF2-40B4-BE49-F238E27FC236}">
                <a16:creationId xmlns:a16="http://schemas.microsoft.com/office/drawing/2014/main" id="{EFB83983-0CC3-EE9C-1B6F-75C1CC3FE8EC}"/>
              </a:ext>
            </a:extLst>
          </p:cNvPr>
          <p:cNvSpPr>
            <a:spLocks noGrp="1"/>
          </p:cNvSpPr>
          <p:nvPr>
            <p:ph type="sldNum" sz="quarter" idx="4"/>
          </p:nvPr>
        </p:nvSpPr>
        <p:spPr/>
        <p:txBody>
          <a:bodyPr/>
          <a:lstStyle/>
          <a:p>
            <a:fld id="{EC3C4526-58D5-4DF6-B6A2-CFDA1F9CC3BB}" type="slidenum">
              <a:rPr lang="nl-NL" smtClean="0"/>
              <a:pPr/>
              <a:t>9</a:t>
            </a:fld>
            <a:endParaRPr lang="nl-NL" dirty="0"/>
          </a:p>
        </p:txBody>
      </p:sp>
      <p:sp>
        <p:nvSpPr>
          <p:cNvPr id="5" name="Rectangle 4">
            <a:extLst>
              <a:ext uri="{FF2B5EF4-FFF2-40B4-BE49-F238E27FC236}">
                <a16:creationId xmlns:a16="http://schemas.microsoft.com/office/drawing/2014/main" id="{6BA0E54E-10CE-19BF-C13B-9818790D21BD}"/>
              </a:ext>
            </a:extLst>
          </p:cNvPr>
          <p:cNvSpPr/>
          <p:nvPr/>
        </p:nvSpPr>
        <p:spPr>
          <a:xfrm>
            <a:off x="612648" y="1333500"/>
            <a:ext cx="2520000" cy="48667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t>Omgevingsveiligheid</a:t>
            </a:r>
          </a:p>
        </p:txBody>
      </p:sp>
      <p:sp>
        <p:nvSpPr>
          <p:cNvPr id="6" name="Rectangle 5">
            <a:extLst>
              <a:ext uri="{FF2B5EF4-FFF2-40B4-BE49-F238E27FC236}">
                <a16:creationId xmlns:a16="http://schemas.microsoft.com/office/drawing/2014/main" id="{CEACFFF7-705B-1542-5820-D577E29B5FEA}"/>
              </a:ext>
            </a:extLst>
          </p:cNvPr>
          <p:cNvSpPr/>
          <p:nvPr/>
        </p:nvSpPr>
        <p:spPr>
          <a:xfrm>
            <a:off x="3429411" y="1333500"/>
            <a:ext cx="2520000" cy="48667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t>Kwetsbaarheid voor cyber-aanvallen en terrorisme</a:t>
            </a:r>
          </a:p>
        </p:txBody>
      </p:sp>
      <p:sp>
        <p:nvSpPr>
          <p:cNvPr id="7" name="Rectangle 6">
            <a:extLst>
              <a:ext uri="{FF2B5EF4-FFF2-40B4-BE49-F238E27FC236}">
                <a16:creationId xmlns:a16="http://schemas.microsoft.com/office/drawing/2014/main" id="{1EEEE66A-742F-6BA9-1FAB-7EB8FE542BA2}"/>
              </a:ext>
            </a:extLst>
          </p:cNvPr>
          <p:cNvSpPr/>
          <p:nvPr/>
        </p:nvSpPr>
        <p:spPr>
          <a:xfrm>
            <a:off x="6246175" y="1333500"/>
            <a:ext cx="2520000" cy="48667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t>Transport-/verkeersveiligheid</a:t>
            </a:r>
          </a:p>
        </p:txBody>
      </p:sp>
      <p:sp>
        <p:nvSpPr>
          <p:cNvPr id="8" name="Rectangle 7">
            <a:extLst>
              <a:ext uri="{FF2B5EF4-FFF2-40B4-BE49-F238E27FC236}">
                <a16:creationId xmlns:a16="http://schemas.microsoft.com/office/drawing/2014/main" id="{3A7E86B2-C368-B00A-D41B-5BCEAD7E71BC}"/>
              </a:ext>
            </a:extLst>
          </p:cNvPr>
          <p:cNvSpPr/>
          <p:nvPr/>
        </p:nvSpPr>
        <p:spPr>
          <a:xfrm>
            <a:off x="612648" y="1844853"/>
            <a:ext cx="2520000" cy="375368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nl-NL" sz="1300" dirty="0">
                <a:solidFill>
                  <a:srgbClr val="000000"/>
                </a:solidFill>
              </a:rPr>
              <a:t>Het risico voor de maat-schappij als gevolg van </a:t>
            </a:r>
            <a:r>
              <a:rPr lang="nl-NL" sz="1300" u="sng" dirty="0">
                <a:solidFill>
                  <a:schemeClr val="accent5"/>
                </a:solidFill>
              </a:rPr>
              <a:t>onbedoelde</a:t>
            </a:r>
            <a:r>
              <a:rPr lang="nl-NL" sz="1300" dirty="0">
                <a:solidFill>
                  <a:srgbClr val="000000"/>
                </a:solidFill>
              </a:rPr>
              <a:t> incidenten bij het transport en de verwerking van (gevaarlijke) waterstofdragers</a:t>
            </a:r>
          </a:p>
          <a:p>
            <a:pPr marL="171450" indent="-171450">
              <a:buFont typeface="Arial" panose="020B0604020202020204" pitchFamily="34" charset="0"/>
              <a:buChar char="•"/>
            </a:pPr>
            <a:r>
              <a:rPr lang="nl-NL" sz="1300" dirty="0">
                <a:solidFill>
                  <a:srgbClr val="000000"/>
                </a:solidFill>
              </a:rPr>
              <a:t>Risico is kans x impact</a:t>
            </a:r>
          </a:p>
          <a:p>
            <a:pPr marL="171450" indent="-171450">
              <a:buFont typeface="Arial" panose="020B0604020202020204" pitchFamily="34" charset="0"/>
              <a:buChar char="•"/>
            </a:pPr>
            <a:r>
              <a:rPr lang="nl-NL" sz="1300" dirty="0">
                <a:solidFill>
                  <a:srgbClr val="000000"/>
                </a:solidFill>
              </a:rPr>
              <a:t>Gebaseerd op de methodiek van het regionale risicoprofiel en de rijksbrede risicoanalyse nationale veiligheid.</a:t>
            </a:r>
            <a:endParaRPr kumimoji="0" lang="nl-NL" sz="1300" kern="1200" dirty="0">
              <a:solidFill>
                <a:srgbClr val="000000"/>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300" dirty="0">
                <a:solidFill>
                  <a:srgbClr val="000000"/>
                </a:solidFill>
              </a:rPr>
              <a:t>Kansen en impact voor 6 incidentscenario’s in de Nederlandse ketenstappen m.u.v. eindgebruik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00" kern="1200" dirty="0">
              <a:solidFill>
                <a:srgbClr val="000000"/>
              </a:solidFill>
              <a:latin typeface="+mn-lt"/>
              <a:ea typeface="+mn-ea"/>
              <a:cs typeface="+mn-cs"/>
            </a:endParaRPr>
          </a:p>
          <a:p>
            <a:endParaRPr lang="nl-NL" sz="1300" dirty="0">
              <a:solidFill>
                <a:srgbClr val="000000"/>
              </a:solidFill>
            </a:endParaRPr>
          </a:p>
        </p:txBody>
      </p:sp>
      <p:sp>
        <p:nvSpPr>
          <p:cNvPr id="9" name="Rectangle 8">
            <a:extLst>
              <a:ext uri="{FF2B5EF4-FFF2-40B4-BE49-F238E27FC236}">
                <a16:creationId xmlns:a16="http://schemas.microsoft.com/office/drawing/2014/main" id="{D3FB22D4-D2D3-E433-7172-A8D050F59011}"/>
              </a:ext>
            </a:extLst>
          </p:cNvPr>
          <p:cNvSpPr/>
          <p:nvPr/>
        </p:nvSpPr>
        <p:spPr>
          <a:xfrm>
            <a:off x="3429411" y="1844853"/>
            <a:ext cx="2520000" cy="375368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nl-NL" sz="1300" dirty="0">
                <a:solidFill>
                  <a:srgbClr val="000000"/>
                </a:solidFill>
              </a:rPr>
              <a:t>Het risico voor de maat-schappij als gevolg van </a:t>
            </a:r>
            <a:r>
              <a:rPr lang="nl-NL" sz="1300" u="sng" dirty="0">
                <a:solidFill>
                  <a:schemeClr val="accent5"/>
                </a:solidFill>
              </a:rPr>
              <a:t>doelbewuste</a:t>
            </a:r>
            <a:r>
              <a:rPr lang="nl-NL" sz="1300" dirty="0">
                <a:solidFill>
                  <a:srgbClr val="000000"/>
                </a:solidFill>
              </a:rPr>
              <a:t> incidenten bij het transport en de verwerking van (gevaarlijke) waterstofdragers</a:t>
            </a:r>
          </a:p>
          <a:p>
            <a:pPr marL="171450" indent="-171450">
              <a:buFont typeface="Arial" panose="020B0604020202020204" pitchFamily="34" charset="0"/>
              <a:buChar char="•"/>
            </a:pPr>
            <a:r>
              <a:rPr lang="nl-NL" sz="1300" dirty="0">
                <a:solidFill>
                  <a:srgbClr val="000000"/>
                </a:solidFill>
              </a:rPr>
              <a:t>Risico is kans x impact</a:t>
            </a:r>
          </a:p>
          <a:p>
            <a:pPr marL="171450" indent="-171450">
              <a:buFont typeface="Arial" panose="020B0604020202020204" pitchFamily="34" charset="0"/>
              <a:buChar char="•"/>
            </a:pPr>
            <a:r>
              <a:rPr lang="nl-NL" sz="1300" dirty="0">
                <a:solidFill>
                  <a:srgbClr val="000000"/>
                </a:solidFill>
              </a:rPr>
              <a:t>Gebaseerd op de methodiek van het regionale risicoprofiel en de rijksbrede risicoanalyse nationale veiligheid.</a:t>
            </a:r>
          </a:p>
          <a:p>
            <a:pPr marL="171450" indent="-171450">
              <a:buFont typeface="Arial" panose="020B0604020202020204" pitchFamily="34" charset="0"/>
              <a:buChar char="•"/>
            </a:pPr>
            <a:r>
              <a:rPr lang="nl-NL" sz="1300" dirty="0">
                <a:solidFill>
                  <a:srgbClr val="000000"/>
                </a:solidFill>
              </a:rPr>
              <a:t>Kansen voor 6 incident-scenario’s voor cyber en voor terrorisme in de Nederlandse ketenstappen m.u.v. eindgebruik.</a:t>
            </a:r>
          </a:p>
          <a:p>
            <a:pPr marL="171450" indent="-171450">
              <a:buFont typeface="Arial" panose="020B0604020202020204" pitchFamily="34" charset="0"/>
              <a:buChar char="•"/>
            </a:pPr>
            <a:r>
              <a:rPr lang="nl-NL" sz="1300" dirty="0">
                <a:solidFill>
                  <a:srgbClr val="000000"/>
                </a:solidFill>
              </a:rPr>
              <a:t>Impact overgenomen van omgevingsveiligheid</a:t>
            </a:r>
          </a:p>
          <a:p>
            <a:pPr marL="171450" indent="-171450">
              <a:buFont typeface="Arial" panose="020B0604020202020204" pitchFamily="34" charset="0"/>
              <a:buChar char="•"/>
            </a:pPr>
            <a:endParaRPr kumimoji="0" lang="nl-NL" sz="1300" kern="1200" dirty="0">
              <a:solidFill>
                <a:srgbClr val="000000"/>
              </a:solidFill>
              <a:latin typeface="+mn-lt"/>
              <a:ea typeface="+mn-ea"/>
              <a:cs typeface="+mn-cs"/>
            </a:endParaRPr>
          </a:p>
        </p:txBody>
      </p:sp>
      <p:sp>
        <p:nvSpPr>
          <p:cNvPr id="10" name="Rectangle 9">
            <a:extLst>
              <a:ext uri="{FF2B5EF4-FFF2-40B4-BE49-F238E27FC236}">
                <a16:creationId xmlns:a16="http://schemas.microsoft.com/office/drawing/2014/main" id="{BCBEC09E-9566-A09B-F3EB-448D5477E5EB}"/>
              </a:ext>
            </a:extLst>
          </p:cNvPr>
          <p:cNvSpPr/>
          <p:nvPr/>
        </p:nvSpPr>
        <p:spPr>
          <a:xfrm>
            <a:off x="6246175" y="1844853"/>
            <a:ext cx="2520000" cy="375368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nl-NL" sz="1300" dirty="0">
                <a:solidFill>
                  <a:srgbClr val="000000"/>
                </a:solidFill>
              </a:rPr>
              <a:t>Toename van verkeers-ongevallen door transport van waterstofdragers over weg/water/spoor.</a:t>
            </a:r>
          </a:p>
          <a:p>
            <a:pPr marL="171450" indent="-171450">
              <a:buFont typeface="Arial" panose="020B0604020202020204" pitchFamily="34" charset="0"/>
              <a:buChar char="•"/>
            </a:pPr>
            <a:r>
              <a:rPr lang="nl-NL" sz="1300" dirty="0">
                <a:solidFill>
                  <a:srgbClr val="000000"/>
                </a:solidFill>
              </a:rPr>
              <a:t>Veiligheidskosten = kental x tonkms</a:t>
            </a:r>
          </a:p>
          <a:p>
            <a:pPr marL="171450" indent="-171450">
              <a:buFont typeface="Arial" panose="020B0604020202020204" pitchFamily="34" charset="0"/>
              <a:buChar char="•"/>
            </a:pPr>
            <a:r>
              <a:rPr lang="nl-NL" sz="1300" dirty="0">
                <a:solidFill>
                  <a:srgbClr val="000000"/>
                </a:solidFill>
              </a:rPr>
              <a:t>Gebruik van kentallen (schaduwkosten, CE Delft 2022, Prijs van een reis) per tonkm voor ongevalsschade (slachtoffers, gewonden en materiële schade) voor weg, water, spoor.</a:t>
            </a:r>
          </a:p>
          <a:p>
            <a:pPr marL="171450" indent="-171450">
              <a:buFont typeface="Arial" panose="020B0604020202020204" pitchFamily="34" charset="0"/>
              <a:buChar char="•"/>
            </a:pPr>
            <a:r>
              <a:rPr lang="nl-NL" sz="1300" dirty="0">
                <a:solidFill>
                  <a:srgbClr val="000000"/>
                </a:solidFill>
              </a:rPr>
              <a:t>Benodigde tonkms volgen uit volumeberekening en variëren per alternatief.</a:t>
            </a:r>
          </a:p>
          <a:p>
            <a:pPr marL="171450" marR="0" lvl="0" indent="-171450" fontAlgn="auto">
              <a:lnSpc>
                <a:spcPct val="100000"/>
              </a:lnSpc>
              <a:spcBef>
                <a:spcPts val="0"/>
              </a:spcBef>
              <a:spcAft>
                <a:spcPts val="0"/>
              </a:spcAft>
              <a:buClrTx/>
              <a:buSzTx/>
              <a:buFont typeface="Arial" panose="020B0604020202020204" pitchFamily="34" charset="0"/>
              <a:buChar char="•"/>
              <a:tabLst/>
              <a:defRPr/>
            </a:pPr>
            <a:r>
              <a:rPr lang="nl-NL" sz="1300" dirty="0">
                <a:solidFill>
                  <a:srgbClr val="000000"/>
                </a:solidFill>
              </a:rPr>
              <a:t>Std. tracé is 200 km</a:t>
            </a:r>
          </a:p>
          <a:p>
            <a:pPr marL="171450" indent="-171450">
              <a:buFont typeface="Arial" panose="020B0604020202020204" pitchFamily="34" charset="0"/>
              <a:buChar char="•"/>
            </a:pPr>
            <a:endParaRPr lang="nl-NL" sz="1300" dirty="0">
              <a:solidFill>
                <a:srgbClr val="000000"/>
              </a:solidFill>
            </a:endParaRPr>
          </a:p>
          <a:p>
            <a:pPr marL="171450" indent="-171450">
              <a:buFont typeface="Arial" panose="020B0604020202020204" pitchFamily="34" charset="0"/>
              <a:buChar char="•"/>
            </a:pPr>
            <a:endParaRPr lang="nl-NL" sz="1300" dirty="0">
              <a:solidFill>
                <a:srgbClr val="000000"/>
              </a:solidFill>
            </a:endParaRPr>
          </a:p>
          <a:p>
            <a:endParaRPr lang="nl-NL" sz="1300" dirty="0">
              <a:solidFill>
                <a:srgbClr val="000000"/>
              </a:solidFill>
            </a:endParaRPr>
          </a:p>
        </p:txBody>
      </p:sp>
    </p:spTree>
    <p:extLst>
      <p:ext uri="{BB962C8B-B14F-4D97-AF65-F5344CB8AC3E}">
        <p14:creationId xmlns:p14="http://schemas.microsoft.com/office/powerpoint/2010/main" val="3622527756"/>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ratelligence temp onder handen">
  <a:themeElements>
    <a:clrScheme name="Custom 7">
      <a:dk1>
        <a:srgbClr val="2E3192"/>
      </a:dk1>
      <a:lt1>
        <a:srgbClr val="FFFFFF"/>
      </a:lt1>
      <a:dk2>
        <a:srgbClr val="81409C"/>
      </a:dk2>
      <a:lt2>
        <a:srgbClr val="F2F2F2"/>
      </a:lt2>
      <a:accent1>
        <a:srgbClr val="3D2B3D"/>
      </a:accent1>
      <a:accent2>
        <a:srgbClr val="C00000"/>
      </a:accent2>
      <a:accent3>
        <a:srgbClr val="8C64AB"/>
      </a:accent3>
      <a:accent4>
        <a:srgbClr val="00B0F0"/>
      </a:accent4>
      <a:accent5>
        <a:srgbClr val="0070C0"/>
      </a:accent5>
      <a:accent6>
        <a:srgbClr val="002060"/>
      </a:accent6>
      <a:hlink>
        <a:srgbClr val="3C3C3C"/>
      </a:hlink>
      <a:folHlink>
        <a:srgbClr val="542378"/>
      </a:folHlink>
    </a:clrScheme>
    <a:fontScheme name="Stratelligence">
      <a:majorFont>
        <a:latin typeface="Futura Std Book"/>
        <a:ea typeface=""/>
        <a:cs typeface=""/>
      </a:majorFont>
      <a:minorFont>
        <a:latin typeface="Futura Std Book"/>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bwMode="auto">
        <a:noFill/>
        <a:ln w="9525">
          <a:noFill/>
          <a:miter lim="800000"/>
          <a:headEnd/>
          <a:tailEnd/>
        </a:ln>
      </a:spPr>
      <a:bodyPr vert="horz" wrap="square" lIns="91440" tIns="45720" rIns="91440" bIns="45720" numCol="1" anchor="t" anchorCtr="0" compatLnSpc="1">
        <a:prstTxWarp prst="textNoShape">
          <a:avLst/>
        </a:prstTxWarp>
        <a:noAutofit/>
      </a:bodyPr>
      <a:lstStyle>
        <a:defPPr marL="265113" marR="0" indent="-265113" algn="l" defTabSz="914400" rtl="0" eaLnBrk="0" fontAlgn="base" latinLnBrk="0" hangingPunct="0">
          <a:lnSpc>
            <a:spcPct val="100000"/>
          </a:lnSpc>
          <a:spcBef>
            <a:spcPts val="600"/>
          </a:spcBef>
          <a:spcAft>
            <a:spcPct val="0"/>
          </a:spcAft>
          <a:buClr>
            <a:srgbClr val="C00000"/>
          </a:buClr>
          <a:buSzPct val="100000"/>
          <a:buFont typeface="Wingdings" pitchFamily="2" charset="2"/>
          <a:buChar char="n"/>
          <a:tabLst/>
          <a:defRPr kumimoji="0" sz="1200" b="0" i="0" u="none" strike="noStrike" kern="1200" cap="none" spc="0" normalizeH="0" baseline="0" noProof="0" dirty="0" smtClean="0">
            <a:ln>
              <a:noFill/>
            </a:ln>
            <a:solidFill>
              <a:srgbClr val="13007C"/>
            </a:solidFill>
            <a:effectLst/>
            <a:uLnTx/>
            <a:uFillTx/>
            <a:latin typeface="Futura Std Book" pitchFamily="34" charset="0"/>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2358</Words>
  <Application>Microsoft Office PowerPoint</Application>
  <PresentationFormat>On-screen Show (16:10)</PresentationFormat>
  <Paragraphs>357</Paragraphs>
  <Slides>14</Slides>
  <Notes>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Adobe Garamond Pro Bold</vt:lpstr>
      <vt:lpstr>Arial</vt:lpstr>
      <vt:lpstr>Calibri</vt:lpstr>
      <vt:lpstr>Futura Std Book</vt:lpstr>
      <vt:lpstr>Wingdings</vt:lpstr>
      <vt:lpstr>Arial Unicode MS</vt:lpstr>
      <vt:lpstr>Stratelligence temp onder handen</vt:lpstr>
      <vt:lpstr>PowerPoint Presentation</vt:lpstr>
      <vt:lpstr>Een multicriteria-analyse; veiligheid is een van de publieke belangen en criteria</vt:lpstr>
      <vt:lpstr>Methodiek Multi Criteria Analyse (MCA)</vt:lpstr>
      <vt:lpstr>Voor elke ketenvariant worden scores bepaald op 5x2 publieke belangen: stand van zaken concretisering</vt:lpstr>
      <vt:lpstr>Door een combinatie van een modified Delphi-aanpak met AHP komen we zo dicht mogelijk bij een objectieve weging van de publieke belangen </vt:lpstr>
      <vt:lpstr>Scope is (import/doorvoer)keten in Nederland met conversies en transport via water, weg, spoor of buisleiding</vt:lpstr>
      <vt:lpstr>De meest onderscheidende waterstofdragers waarvoor voldoende informatie te vinden is, zijn geselecteerd</vt:lpstr>
      <vt:lpstr>Het gebruik van gestileerde tracés en één volumescenario zorgt voor in totaal 192 basisdatasets</vt:lpstr>
      <vt:lpstr>Veiligheid: drie subcriteria en wijze van beoordeling</vt:lpstr>
      <vt:lpstr>Het omgevingsrisico en cyber/terrorismerisico van de keten wordt benaderd door 6 type locaties voor incidenten en aanvallen te beoordelen</vt:lpstr>
      <vt:lpstr>Basis voor bepaling risico</vt:lpstr>
      <vt:lpstr>Experts hebben de positie van elk incident op de risicomatrix geschat; per keten is vervolgens het totale risico bepaald.</vt:lpstr>
      <vt:lpstr>Hoe verder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2019-02-11T20:47:58Z</dcterms:created>
  <dcterms:modified xsi:type="dcterms:W3CDTF">2024-04-02T09:55:12Z</dcterms:modified>
</cp:coreProperties>
</file>